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5.xml" ContentType="application/vnd.openxmlformats-officedocument.drawingml.chartshape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6.xml" ContentType="application/vnd.openxmlformats-officedocument.drawingml.chartshape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7.xml" ContentType="application/vnd.openxmlformats-officedocument.drawingml.chartshape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8.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9.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0.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1.xml" ContentType="application/vnd.openxmlformats-officedocument.drawingml.chartshapes+xml"/>
  <Override PartName="/ppt/notesSlides/notesSlide1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2.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3.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4.xml" ContentType="application/vnd.openxmlformats-officedocument.drawingml.chartshapes+xml"/>
  <Override PartName="/ppt/notesSlides/notesSlide16.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7.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15.xml" ContentType="application/vnd.openxmlformats-officedocument.drawingml.chartshapes+xml"/>
  <Override PartName="/ppt/notesSlides/notesSlide18.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16.xml" ContentType="application/vnd.openxmlformats-officedocument.drawingml.chartshapes+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17.xml" ContentType="application/vnd.openxmlformats-officedocument.drawingml.chartshapes+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18.xml" ContentType="application/vnd.openxmlformats-officedocument.drawingml.chartshape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19.xml" ContentType="application/vnd.openxmlformats-officedocument.drawingml.chartshapes+xml"/>
  <Override PartName="/ppt/notesSlides/notesSlide19.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20.xml" ContentType="application/vnd.openxmlformats-officedocument.drawingml.chartshapes+xml"/>
  <Override PartName="/ppt/notesSlides/notesSlide20.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1.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0"/>
  </p:notesMasterIdLst>
  <p:sldIdLst>
    <p:sldId id="308" r:id="rId5"/>
    <p:sldId id="257" r:id="rId6"/>
    <p:sldId id="258" r:id="rId7"/>
    <p:sldId id="259" r:id="rId8"/>
    <p:sldId id="260" r:id="rId9"/>
    <p:sldId id="261" r:id="rId10"/>
    <p:sldId id="262" r:id="rId11"/>
    <p:sldId id="263" r:id="rId12"/>
    <p:sldId id="264" r:id="rId13"/>
    <p:sldId id="265" r:id="rId14"/>
    <p:sldId id="266" r:id="rId15"/>
    <p:sldId id="269" r:id="rId16"/>
    <p:sldId id="268" r:id="rId17"/>
    <p:sldId id="267" r:id="rId18"/>
    <p:sldId id="270" r:id="rId19"/>
    <p:sldId id="278" r:id="rId20"/>
    <p:sldId id="277" r:id="rId21"/>
    <p:sldId id="279" r:id="rId22"/>
    <p:sldId id="280" r:id="rId23"/>
    <p:sldId id="281" r:id="rId24"/>
    <p:sldId id="282" r:id="rId25"/>
    <p:sldId id="284" r:id="rId26"/>
    <p:sldId id="283" r:id="rId27"/>
    <p:sldId id="285" r:id="rId28"/>
    <p:sldId id="287" r:id="rId29"/>
    <p:sldId id="288" r:id="rId30"/>
    <p:sldId id="290" r:id="rId31"/>
    <p:sldId id="289" r:id="rId32"/>
    <p:sldId id="291" r:id="rId33"/>
    <p:sldId id="292" r:id="rId34"/>
    <p:sldId id="312" r:id="rId35"/>
    <p:sldId id="293" r:id="rId36"/>
    <p:sldId id="309" r:id="rId37"/>
    <p:sldId id="310" r:id="rId38"/>
    <p:sldId id="294" r:id="rId39"/>
    <p:sldId id="295" r:id="rId40"/>
    <p:sldId id="296" r:id="rId41"/>
    <p:sldId id="311" r:id="rId42"/>
    <p:sldId id="306" r:id="rId43"/>
    <p:sldId id="307" r:id="rId44"/>
    <p:sldId id="325" r:id="rId45"/>
    <p:sldId id="330" r:id="rId46"/>
    <p:sldId id="328" r:id="rId47"/>
    <p:sldId id="329" r:id="rId48"/>
    <p:sldId id="315" r:id="rId49"/>
    <p:sldId id="318" r:id="rId50"/>
    <p:sldId id="317" r:id="rId51"/>
    <p:sldId id="316" r:id="rId52"/>
    <p:sldId id="319" r:id="rId53"/>
    <p:sldId id="320" r:id="rId54"/>
    <p:sldId id="321" r:id="rId55"/>
    <p:sldId id="314" r:id="rId56"/>
    <p:sldId id="313" r:id="rId57"/>
    <p:sldId id="322" r:id="rId58"/>
    <p:sldId id="323" r:id="rId59"/>
  </p:sldIdLst>
  <p:sldSz cx="10515600" cy="6858000"/>
  <p:notesSz cx="105156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88BD0B-AF95-C70A-2E02-4511EBCF1B8B}" name="Patricia Kouadio" initials="PK" userId="S::Patricia@healthwatchhf.co.uk::e61079d0-ed76-443e-a1db-7691c43f28ec" providerId="AD"/>
  <p188:author id="{8262964A-5AA9-3045-C2B2-ADB337D181BB}" name="Bobbie Markou" initials="BM" userId="7c3232c405bc251d" providerId="Windows Live"/>
  <p188:author id="{0D6088C3-B040-D85C-DC36-96B4E060F3AC}" name="Marzena Zoladz" initials="MZ" userId="Marzena Zoladz"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CDA"/>
    <a:srgbClr val="E236C1"/>
    <a:srgbClr val="F713FF"/>
    <a:srgbClr val="386C7C"/>
    <a:srgbClr val="80B5C6"/>
    <a:srgbClr val="BCE09C"/>
    <a:srgbClr val="87C74D"/>
    <a:srgbClr val="1B397B"/>
    <a:srgbClr val="F9D3F2"/>
    <a:srgbClr val="26A1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95" autoAdjust="0"/>
    <p:restoredTop sz="95928"/>
  </p:normalViewPr>
  <p:slideViewPr>
    <p:cSldViewPr>
      <p:cViewPr varScale="1">
        <p:scale>
          <a:sx n="128" d="100"/>
          <a:sy n="128" d="100"/>
        </p:scale>
        <p:origin x="1232" y="1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5.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6.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7.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8.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9.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0.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3.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4.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1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1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1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1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1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2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250580293012198E-2"/>
          <c:y val="2.9702211313620327E-2"/>
          <c:w val="0.92915186758398494"/>
          <c:h val="0.82457121435409397"/>
        </c:manualLayout>
      </c:layout>
      <c:barChart>
        <c:barDir val="col"/>
        <c:grouping val="cluster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January</c:v>
                </c:pt>
                <c:pt idx="1">
                  <c:v>February</c:v>
                </c:pt>
                <c:pt idx="2">
                  <c:v>March</c:v>
                </c:pt>
              </c:strCache>
            </c:strRef>
          </c:cat>
          <c:val>
            <c:numRef>
              <c:f>Sheet1!$B$2:$B$4</c:f>
              <c:numCache>
                <c:formatCode>General</c:formatCode>
                <c:ptCount val="3"/>
                <c:pt idx="0">
                  <c:v>235</c:v>
                </c:pt>
                <c:pt idx="1">
                  <c:v>246</c:v>
                </c:pt>
                <c:pt idx="2">
                  <c:v>180</c:v>
                </c:pt>
              </c:numCache>
            </c:numRef>
          </c:val>
          <c:extLst>
            <c:ext xmlns:c16="http://schemas.microsoft.com/office/drawing/2014/chart" uri="{C3380CC4-5D6E-409C-BE32-E72D297353CC}">
              <c16:uniqueId val="{00000000-687D-46BE-A645-5F34785F835D}"/>
            </c:ext>
          </c:extLst>
        </c:ser>
        <c:ser>
          <c:idx val="1"/>
          <c:order val="1"/>
          <c:tx>
            <c:strRef>
              <c:f>Sheet1!$C$1</c:f>
              <c:strCache>
                <c:ptCount val="1"/>
                <c:pt idx="0">
                  <c:v>Neutral</c:v>
                </c:pt>
              </c:strCache>
            </c:strRef>
          </c:tx>
          <c:spPr>
            <a:solidFill>
              <a:srgbClr val="FF3CDA"/>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January</c:v>
                </c:pt>
                <c:pt idx="1">
                  <c:v>February</c:v>
                </c:pt>
                <c:pt idx="2">
                  <c:v>March</c:v>
                </c:pt>
              </c:strCache>
            </c:strRef>
          </c:cat>
          <c:val>
            <c:numRef>
              <c:f>Sheet1!$C$2:$C$4</c:f>
              <c:numCache>
                <c:formatCode>General</c:formatCode>
                <c:ptCount val="3"/>
                <c:pt idx="0">
                  <c:v>10</c:v>
                </c:pt>
                <c:pt idx="1">
                  <c:v>14</c:v>
                </c:pt>
                <c:pt idx="2">
                  <c:v>30</c:v>
                </c:pt>
              </c:numCache>
            </c:numRef>
          </c:val>
          <c:extLst>
            <c:ext xmlns:c16="http://schemas.microsoft.com/office/drawing/2014/chart" uri="{C3380CC4-5D6E-409C-BE32-E72D297353CC}">
              <c16:uniqueId val="{00000001-687D-46BE-A645-5F34785F835D}"/>
            </c:ext>
          </c:extLst>
        </c:ser>
        <c:ser>
          <c:idx val="2"/>
          <c:order val="2"/>
          <c:tx>
            <c:strRef>
              <c:f>Sheet1!$D$1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January</c:v>
                </c:pt>
                <c:pt idx="1">
                  <c:v>February</c:v>
                </c:pt>
                <c:pt idx="2">
                  <c:v>March</c:v>
                </c:pt>
              </c:strCache>
            </c:strRef>
          </c:cat>
          <c:val>
            <c:numRef>
              <c:f>Sheet1!$D$2:$D$4</c:f>
              <c:numCache>
                <c:formatCode>General</c:formatCode>
                <c:ptCount val="3"/>
                <c:pt idx="0">
                  <c:v>156</c:v>
                </c:pt>
                <c:pt idx="1">
                  <c:v>140</c:v>
                </c:pt>
                <c:pt idx="2">
                  <c:v>79</c:v>
                </c:pt>
              </c:numCache>
            </c:numRef>
          </c:val>
          <c:extLst>
            <c:ext xmlns:c16="http://schemas.microsoft.com/office/drawing/2014/chart" uri="{C3380CC4-5D6E-409C-BE32-E72D297353CC}">
              <c16:uniqueId val="{00000002-687D-46BE-A645-5F34785F835D}"/>
            </c:ext>
          </c:extLst>
        </c:ser>
        <c:ser>
          <c:idx val="3"/>
          <c:order val="3"/>
          <c:tx>
            <c:strRef>
              <c:f>Sheet1!$E$1</c:f>
              <c:strCache>
                <c:ptCount val="1"/>
                <c:pt idx="0">
                  <c:v>Total</c:v>
                </c:pt>
              </c:strCache>
            </c:strRef>
          </c:tx>
          <c:spPr>
            <a:solidFill>
              <a:srgbClr val="7030A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rebuchet MS" panose="020B060302020202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January</c:v>
                </c:pt>
                <c:pt idx="1">
                  <c:v>February</c:v>
                </c:pt>
                <c:pt idx="2">
                  <c:v>March</c:v>
                </c:pt>
              </c:strCache>
            </c:strRef>
          </c:cat>
          <c:val>
            <c:numRef>
              <c:f>Sheet1!$E$2:$E$4</c:f>
              <c:numCache>
                <c:formatCode>General</c:formatCode>
                <c:ptCount val="3"/>
                <c:pt idx="0">
                  <c:v>401</c:v>
                </c:pt>
                <c:pt idx="1">
                  <c:v>400</c:v>
                </c:pt>
                <c:pt idx="2">
                  <c:v>289</c:v>
                </c:pt>
              </c:numCache>
            </c:numRef>
          </c:val>
          <c:extLst>
            <c:ext xmlns:c16="http://schemas.microsoft.com/office/drawing/2014/chart" uri="{C3380CC4-5D6E-409C-BE32-E72D297353CC}">
              <c16:uniqueId val="{00000003-687D-46BE-A645-5F34785F835D}"/>
            </c:ext>
          </c:extLst>
        </c:ser>
        <c:dLbls>
          <c:dLblPos val="outEnd"/>
          <c:showLegendKey val="0"/>
          <c:showVal val="1"/>
          <c:showCatName val="0"/>
          <c:showSerName val="0"/>
          <c:showPercent val="0"/>
          <c:showBubbleSize val="0"/>
        </c:dLbls>
        <c:gapWidth val="219"/>
        <c:overlap val="-27"/>
        <c:axId val="319699464"/>
        <c:axId val="319696840"/>
      </c:barChart>
      <c:catAx>
        <c:axId val="3196994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319696840"/>
        <c:crosses val="autoZero"/>
        <c:auto val="1"/>
        <c:lblAlgn val="ctr"/>
        <c:lblOffset val="100"/>
        <c:noMultiLvlLbl val="0"/>
      </c:catAx>
      <c:valAx>
        <c:axId val="319696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319699464"/>
        <c:crosses val="autoZero"/>
        <c:crossBetween val="between"/>
      </c:valAx>
      <c:spPr>
        <a:noFill/>
        <a:ln>
          <a:noFill/>
        </a:ln>
        <a:effectLst/>
      </c:spPr>
    </c:plotArea>
    <c:legend>
      <c:legendPos val="b"/>
      <c:layout>
        <c:manualLayout>
          <c:xMode val="edge"/>
          <c:yMode val="edge"/>
          <c:x val="0.26491963030841231"/>
          <c:y val="0.94347733234913067"/>
          <c:w val="0.48054416785228687"/>
          <c:h val="5.652266765086932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430630856168975"/>
          <c:y val="0"/>
          <c:w val="0.68948060977138936"/>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Professionalism</c:v>
                </c:pt>
                <c:pt idx="1">
                  <c:v>Attitudes</c:v>
                </c:pt>
              </c:strCache>
            </c:strRef>
          </c:cat>
          <c:val>
            <c:numRef>
              <c:f>Sheet1!$B$2:$B$3</c:f>
              <c:numCache>
                <c:formatCode>General</c:formatCode>
                <c:ptCount val="2"/>
                <c:pt idx="0">
                  <c:v>29</c:v>
                </c:pt>
                <c:pt idx="1">
                  <c:v>21</c:v>
                </c:pt>
              </c:numCache>
            </c:numRef>
          </c:val>
          <c:extLst>
            <c:ext xmlns:c16="http://schemas.microsoft.com/office/drawing/2014/chart" uri="{C3380CC4-5D6E-409C-BE32-E72D297353CC}">
              <c16:uniqueId val="{00000000-AED7-4255-A1CA-C2A33B297586}"/>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Professionalism</c:v>
                </c:pt>
                <c:pt idx="1">
                  <c:v>Attitudes</c:v>
                </c:pt>
              </c:strCache>
            </c:strRef>
          </c:cat>
          <c:val>
            <c:numRef>
              <c:f>Sheet1!$C$2:$C$3</c:f>
              <c:numCache>
                <c:formatCode>General</c:formatCode>
                <c:ptCount val="2"/>
                <c:pt idx="0">
                  <c:v>12</c:v>
                </c:pt>
                <c:pt idx="1">
                  <c:v>14</c:v>
                </c:pt>
              </c:numCache>
            </c:numRef>
          </c:val>
          <c:extLst>
            <c:ext xmlns:c16="http://schemas.microsoft.com/office/drawing/2014/chart" uri="{C3380CC4-5D6E-409C-BE32-E72D297353CC}">
              <c16:uniqueId val="{00000001-AED7-4255-A1CA-C2A33B297586}"/>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2.9811930768394144E-2"/>
                  <c:y val="-4.5439404407479943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ED7-4255-A1CA-C2A33B297586}"/>
                </c:ext>
              </c:extLst>
            </c:dLbl>
            <c:dLbl>
              <c:idx val="2"/>
              <c:layout>
                <c:manualLayout>
                  <c:x val="5.5584162190208466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D7-4255-A1CA-C2A33B29758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Professionalism</c:v>
                </c:pt>
                <c:pt idx="1">
                  <c:v>Attitudes</c:v>
                </c:pt>
              </c:strCache>
            </c:strRef>
          </c:cat>
          <c:val>
            <c:numRef>
              <c:f>Sheet1!$D$2:$D$3</c:f>
              <c:numCache>
                <c:formatCode>General</c:formatCode>
                <c:ptCount val="2"/>
                <c:pt idx="1">
                  <c:v>7</c:v>
                </c:pt>
              </c:numCache>
            </c:numRef>
          </c:val>
          <c:extLst>
            <c:ext xmlns:c16="http://schemas.microsoft.com/office/drawing/2014/chart" uri="{C3380CC4-5D6E-409C-BE32-E72D297353CC}">
              <c16:uniqueId val="{00000003-AED7-4255-A1CA-C2A33B297586}"/>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vert="horz" wrap="square" anchor="t" anchorCtr="0"/>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l"/>
        <c:lblOffset val="100"/>
        <c:noMultiLvlLbl val="0"/>
      </c:catAx>
      <c:valAx>
        <c:axId val="770493352"/>
        <c:scaling>
          <c:orientation val="minMax"/>
          <c:max val="8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33519818981668"/>
          <c:y val="0"/>
          <c:w val="0.66160784068284129"/>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Staff attitudes</c:v>
                </c:pt>
              </c:strCache>
            </c:strRef>
          </c:cat>
          <c:val>
            <c:numRef>
              <c:f>Sheet1!$B$2</c:f>
              <c:numCache>
                <c:formatCode>General</c:formatCode>
                <c:ptCount val="1"/>
                <c:pt idx="0">
                  <c:v>55</c:v>
                </c:pt>
              </c:numCache>
            </c:numRef>
          </c:val>
          <c:extLst>
            <c:ext xmlns:c16="http://schemas.microsoft.com/office/drawing/2014/chart" uri="{C3380CC4-5D6E-409C-BE32-E72D297353CC}">
              <c16:uniqueId val="{00000000-F086-4DCA-A722-AFC4D59936C9}"/>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Staff attitudes</c:v>
                </c:pt>
              </c:strCache>
            </c:strRef>
          </c:cat>
          <c:val>
            <c:numRef>
              <c:f>Sheet1!$C$2</c:f>
              <c:numCache>
                <c:formatCode>General</c:formatCode>
                <c:ptCount val="1"/>
                <c:pt idx="0">
                  <c:v>29</c:v>
                </c:pt>
              </c:numCache>
            </c:numRef>
          </c:val>
          <c:extLst>
            <c:ext xmlns:c16="http://schemas.microsoft.com/office/drawing/2014/chart" uri="{C3380CC4-5D6E-409C-BE32-E72D297353CC}">
              <c16:uniqueId val="{00000001-F086-4DCA-A722-AFC4D59936C9}"/>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4.0928763206435757E-2"/>
                  <c:y val="-1.817576176299164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86-4DCA-A722-AFC4D59936C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Staff attitudes</c:v>
                </c:pt>
              </c:strCache>
            </c:strRef>
          </c:cat>
          <c:val>
            <c:numRef>
              <c:f>Sheet1!$D$2</c:f>
              <c:numCache>
                <c:formatCode>General</c:formatCode>
                <c:ptCount val="1"/>
              </c:numCache>
            </c:numRef>
          </c:val>
          <c:extLst>
            <c:ext xmlns:c16="http://schemas.microsoft.com/office/drawing/2014/chart" uri="{C3380CC4-5D6E-409C-BE32-E72D297353CC}">
              <c16:uniqueId val="{00000003-F086-4DCA-A722-AFC4D59936C9}"/>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ct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16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4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5000561087462"/>
          <c:y val="0"/>
          <c:w val="0.77158225595634433"/>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dLbl>
              <c:idx val="0"/>
              <c:layout>
                <c:manualLayout>
                  <c:x val="3.4253053651717514E-3"/>
                  <c:y val="4.5439404407479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09F-204C-9E78-ABCE3FEC35B6}"/>
                </c:ext>
              </c:extLst>
            </c:dLbl>
            <c:dLbl>
              <c:idx val="1"/>
              <c:layout>
                <c:manualLayout>
                  <c:x val="3.057128920461468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9F-204C-9E78-ABCE3FEC35B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Quality of care/treatment</c:v>
                </c:pt>
              </c:strCache>
            </c:strRef>
          </c:cat>
          <c:val>
            <c:numRef>
              <c:f>Sheet1!$B$2</c:f>
              <c:numCache>
                <c:formatCode>General</c:formatCode>
                <c:ptCount val="1"/>
                <c:pt idx="0">
                  <c:v>146</c:v>
                </c:pt>
              </c:numCache>
            </c:numRef>
          </c:val>
          <c:extLst>
            <c:ext xmlns:c16="http://schemas.microsoft.com/office/drawing/2014/chart" uri="{C3380CC4-5D6E-409C-BE32-E72D297353CC}">
              <c16:uniqueId val="{00000002-B09F-204C-9E78-ABCE3FEC35B6}"/>
            </c:ext>
          </c:extLst>
        </c:ser>
        <c:ser>
          <c:idx val="1"/>
          <c:order val="1"/>
          <c:tx>
            <c:strRef>
              <c:f>Sheet1!$C$1</c:f>
              <c:strCache>
                <c:ptCount val="1"/>
                <c:pt idx="0">
                  <c:v>Neutral</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Quality of care/treatment</c:v>
                </c:pt>
              </c:strCache>
            </c:strRef>
          </c:cat>
          <c:val>
            <c:numRef>
              <c:f>Sheet1!$C$2</c:f>
              <c:numCache>
                <c:formatCode>General</c:formatCode>
                <c:ptCount val="1"/>
                <c:pt idx="0">
                  <c:v>28</c:v>
                </c:pt>
              </c:numCache>
            </c:numRef>
          </c:val>
          <c:extLst>
            <c:ext xmlns:c16="http://schemas.microsoft.com/office/drawing/2014/chart" uri="{C3380CC4-5D6E-409C-BE32-E72D297353CC}">
              <c16:uniqueId val="{00000003-B09F-204C-9E78-ABCE3FEC35B6}"/>
            </c:ext>
          </c:extLst>
        </c:ser>
        <c:ser>
          <c:idx val="2"/>
          <c:order val="2"/>
          <c:tx>
            <c:strRef>
              <c:f>Sheet1!$D$1</c:f>
              <c:strCache>
                <c:ptCount val="1"/>
                <c:pt idx="0">
                  <c:v>Negative</c:v>
                </c:pt>
              </c:strCache>
            </c:strRef>
          </c:tx>
          <c:spPr>
            <a:solidFill>
              <a:srgbClr val="E236C1"/>
            </a:solidFill>
            <a:ln>
              <a:solidFill>
                <a:schemeClr val="tx1"/>
              </a:solidFill>
            </a:ln>
            <a:effectLst/>
          </c:spPr>
          <c:invertIfNegative val="0"/>
          <c:dLbls>
            <c:dLbl>
              <c:idx val="0"/>
              <c:layout>
                <c:manualLayout>
                  <c:x val="2.897199158261932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09F-204C-9E78-ABCE3FEC35B6}"/>
                </c:ext>
              </c:extLst>
            </c:dLbl>
            <c:dLbl>
              <c:idx val="1"/>
              <c:layout>
                <c:manualLayout>
                  <c:x val="4.0718918693617392E-2"/>
                  <c:y val="-2.082615310126346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9F-204C-9E78-ABCE3FEC35B6}"/>
                </c:ext>
              </c:extLst>
            </c:dLbl>
            <c:dLbl>
              <c:idx val="2"/>
              <c:layout>
                <c:manualLayout>
                  <c:x val="3.6129705423635569E-2"/>
                  <c:y val="-4.543940440747931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09F-204C-9E78-ABCE3FEC35B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Quality of care/treatment</c:v>
                </c:pt>
              </c:strCache>
            </c:strRef>
          </c:cat>
          <c:val>
            <c:numRef>
              <c:f>Sheet1!$D$2</c:f>
              <c:numCache>
                <c:formatCode>General</c:formatCode>
                <c:ptCount val="1"/>
              </c:numCache>
            </c:numRef>
          </c:val>
          <c:extLst>
            <c:ext xmlns:c16="http://schemas.microsoft.com/office/drawing/2014/chart" uri="{C3380CC4-5D6E-409C-BE32-E72D297353CC}">
              <c16:uniqueId val="{00000007-B09F-204C-9E78-ABCE3FEC35B6}"/>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350"/>
          <c:min val="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33519818981668"/>
          <c:y val="0"/>
          <c:w val="0.66160784068284129"/>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dLbl>
              <c:idx val="0"/>
              <c:layout>
                <c:manualLayout>
                  <c:x val="3.8908913533145947E-2"/>
                  <c:y val="-8.3304612405053873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9CF-4424-BD6E-9884794C7CA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Professionalism</c:v>
                </c:pt>
                <c:pt idx="1">
                  <c:v>Attitudes</c:v>
                </c:pt>
              </c:strCache>
            </c:strRef>
          </c:cat>
          <c:val>
            <c:numRef>
              <c:f>Sheet1!$B$2:$B$3</c:f>
              <c:numCache>
                <c:formatCode>General</c:formatCode>
                <c:ptCount val="2"/>
                <c:pt idx="0">
                  <c:v>43</c:v>
                </c:pt>
                <c:pt idx="1">
                  <c:v>47</c:v>
                </c:pt>
              </c:numCache>
            </c:numRef>
          </c:val>
          <c:extLst>
            <c:ext xmlns:c16="http://schemas.microsoft.com/office/drawing/2014/chart" uri="{C3380CC4-5D6E-409C-BE32-E72D297353CC}">
              <c16:uniqueId val="{00000000-C9CF-4424-BD6E-9884794C7CA3}"/>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Professionalism</c:v>
                </c:pt>
                <c:pt idx="1">
                  <c:v>Attitudes</c:v>
                </c:pt>
              </c:strCache>
            </c:strRef>
          </c:cat>
          <c:val>
            <c:numRef>
              <c:f>Sheet1!$C$2:$C$3</c:f>
              <c:numCache>
                <c:formatCode>General</c:formatCode>
                <c:ptCount val="2"/>
                <c:pt idx="0">
                  <c:v>8</c:v>
                </c:pt>
                <c:pt idx="1">
                  <c:v>10</c:v>
                </c:pt>
              </c:numCache>
            </c:numRef>
          </c:val>
          <c:extLst>
            <c:ext xmlns:c16="http://schemas.microsoft.com/office/drawing/2014/chart" uri="{C3380CC4-5D6E-409C-BE32-E72D297353CC}">
              <c16:uniqueId val="{00000001-C9CF-4424-BD6E-9884794C7CA3}"/>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4.0928763206435959E-2"/>
                  <c:y val="-4.5439404407479943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CF-4424-BD6E-9884794C7CA3}"/>
                </c:ext>
              </c:extLst>
            </c:dLbl>
            <c:dLbl>
              <c:idx val="1"/>
              <c:layout>
                <c:manualLayout>
                  <c:x val="2.2233664876083324E-2"/>
                  <c:y val="-9.0878808814958221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9CF-4424-BD6E-9884794C7CA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Professionalism</c:v>
                </c:pt>
                <c:pt idx="1">
                  <c:v>Attitudes</c:v>
                </c:pt>
              </c:strCache>
            </c:strRef>
          </c:cat>
          <c:val>
            <c:numRef>
              <c:f>Sheet1!$D$2:$D$3</c:f>
              <c:numCache>
                <c:formatCode>General</c:formatCode>
                <c:ptCount val="2"/>
                <c:pt idx="0">
                  <c:v>1</c:v>
                </c:pt>
              </c:numCache>
            </c:numRef>
          </c:val>
          <c:extLst>
            <c:ext xmlns:c16="http://schemas.microsoft.com/office/drawing/2014/chart" uri="{C3380CC4-5D6E-409C-BE32-E72D297353CC}">
              <c16:uniqueId val="{00000003-C9CF-4424-BD6E-9884794C7CA3}"/>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just">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33519818981668"/>
          <c:y val="0"/>
          <c:w val="0.66160784068284129"/>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Effectiveness</c:v>
                </c:pt>
                <c:pt idx="1">
                  <c:v>Experience</c:v>
                </c:pt>
              </c:strCache>
            </c:strRef>
          </c:cat>
          <c:val>
            <c:numRef>
              <c:f>Sheet1!$B$2:$B$3</c:f>
              <c:numCache>
                <c:formatCode>General</c:formatCode>
                <c:ptCount val="2"/>
                <c:pt idx="0">
                  <c:v>18</c:v>
                </c:pt>
                <c:pt idx="1">
                  <c:v>59</c:v>
                </c:pt>
              </c:numCache>
            </c:numRef>
          </c:val>
          <c:extLst>
            <c:ext xmlns:c16="http://schemas.microsoft.com/office/drawing/2014/chart" uri="{C3380CC4-5D6E-409C-BE32-E72D297353CC}">
              <c16:uniqueId val="{00000000-227B-4DF0-8F3B-B48EB158552C}"/>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Pt>
            <c:idx val="0"/>
            <c:invertIfNegative val="0"/>
            <c:bubble3D val="0"/>
            <c:extLst>
              <c:ext xmlns:c16="http://schemas.microsoft.com/office/drawing/2014/chart" uri="{C3380CC4-5D6E-409C-BE32-E72D297353CC}">
                <c16:uniqueId val="{00000005-227B-4DF0-8F3B-B48EB158552C}"/>
              </c:ext>
            </c:extLst>
          </c:dPt>
          <c:dLbls>
            <c:dLbl>
              <c:idx val="0"/>
              <c:layout>
                <c:manualLayout>
                  <c:x val="2.7792081095104282E-2"/>
                  <c:y val="-8.3304612405053873E-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27B-4DF0-8F3B-B48EB158552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Effectiveness</c:v>
                </c:pt>
                <c:pt idx="1">
                  <c:v>Experience</c:v>
                </c:pt>
              </c:strCache>
            </c:strRef>
          </c:cat>
          <c:val>
            <c:numRef>
              <c:f>Sheet1!$C$2:$C$3</c:f>
              <c:numCache>
                <c:formatCode>General</c:formatCode>
                <c:ptCount val="2"/>
                <c:pt idx="0">
                  <c:v>1</c:v>
                </c:pt>
                <c:pt idx="1">
                  <c:v>20</c:v>
                </c:pt>
              </c:numCache>
            </c:numRef>
          </c:val>
          <c:extLst>
            <c:ext xmlns:c16="http://schemas.microsoft.com/office/drawing/2014/chart" uri="{C3380CC4-5D6E-409C-BE32-E72D297353CC}">
              <c16:uniqueId val="{00000001-227B-4DF0-8F3B-B48EB158552C}"/>
            </c:ext>
          </c:extLst>
        </c:ser>
        <c:ser>
          <c:idx val="2"/>
          <c:order val="2"/>
          <c:tx>
            <c:strRef>
              <c:f>Sheet1!$D$1</c:f>
              <c:strCache>
                <c:ptCount val="1"/>
                <c:pt idx="0">
                  <c:v>Neutral</c:v>
                </c:pt>
              </c:strCache>
            </c:strRef>
          </c:tx>
          <c:spPr>
            <a:solidFill>
              <a:srgbClr val="386C7C"/>
            </a:solidFill>
            <a:ln>
              <a:solidFill>
                <a:schemeClr val="tx1"/>
              </a:solidFill>
            </a:ln>
            <a:effectLst/>
          </c:spPr>
          <c:invertIfNegative val="0"/>
          <c:dLbls>
            <c:dLbl>
              <c:idx val="0"/>
              <c:layout>
                <c:manualLayout>
                  <c:x val="-6.3177746552414227E-3"/>
                  <c:y val="-4.54394044074799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7B-4DF0-8F3B-B48EB158552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Effectiveness</c:v>
                </c:pt>
                <c:pt idx="1">
                  <c:v>Experience</c:v>
                </c:pt>
              </c:strCache>
            </c:strRef>
          </c:cat>
          <c:val>
            <c:numRef>
              <c:f>Sheet1!$D$2:$D$3</c:f>
              <c:numCache>
                <c:formatCode>General</c:formatCode>
                <c:ptCount val="2"/>
              </c:numCache>
            </c:numRef>
          </c:val>
          <c:extLst>
            <c:ext xmlns:c16="http://schemas.microsoft.com/office/drawing/2014/chart" uri="{C3380CC4-5D6E-409C-BE32-E72D297353CC}">
              <c16:uniqueId val="{00000003-227B-4DF0-8F3B-B48EB158552C}"/>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75887196538376"/>
          <c:y val="0"/>
          <c:w val="0.75402804636769538"/>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Staff attitudes</c:v>
                </c:pt>
              </c:strCache>
            </c:strRef>
          </c:cat>
          <c:val>
            <c:numRef>
              <c:f>Sheet1!$B$2</c:f>
              <c:numCache>
                <c:formatCode>General</c:formatCode>
                <c:ptCount val="1"/>
                <c:pt idx="0">
                  <c:v>42</c:v>
                </c:pt>
              </c:numCache>
            </c:numRef>
          </c:val>
          <c:extLst>
            <c:ext xmlns:c16="http://schemas.microsoft.com/office/drawing/2014/chart" uri="{C3380CC4-5D6E-409C-BE32-E72D297353CC}">
              <c16:uniqueId val="{00000000-0808-4399-A033-46112AF0C100}"/>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Staff attitudes</c:v>
                </c:pt>
              </c:strCache>
            </c:strRef>
          </c:cat>
          <c:val>
            <c:numRef>
              <c:f>Sheet1!$C$2</c:f>
              <c:numCache>
                <c:formatCode>General</c:formatCode>
                <c:ptCount val="1"/>
                <c:pt idx="0">
                  <c:v>9</c:v>
                </c:pt>
              </c:numCache>
            </c:numRef>
          </c:val>
          <c:extLst>
            <c:ext xmlns:c16="http://schemas.microsoft.com/office/drawing/2014/chart" uri="{C3380CC4-5D6E-409C-BE32-E72D297353CC}">
              <c16:uniqueId val="{00000001-0808-4399-A033-46112AF0C100}"/>
            </c:ext>
          </c:extLst>
        </c:ser>
        <c:ser>
          <c:idx val="2"/>
          <c:order val="2"/>
          <c:tx>
            <c:strRef>
              <c:f>Sheet1!$D$1</c:f>
              <c:strCache>
                <c:ptCount val="1"/>
                <c:pt idx="0">
                  <c:v>Neutral</c:v>
                </c:pt>
              </c:strCache>
            </c:strRef>
          </c:tx>
          <c:spPr>
            <a:solidFill>
              <a:srgbClr val="386C7C"/>
            </a:solidFill>
            <a:ln>
              <a:solidFill>
                <a:schemeClr val="tx1"/>
              </a:solidFill>
            </a:ln>
            <a:effectLst/>
          </c:spPr>
          <c:invertIfNegative val="0"/>
          <c:dLbls>
            <c:dLbl>
              <c:idx val="0"/>
              <c:layout>
                <c:manualLayout>
                  <c:x val="-6.3177746552414227E-3"/>
                  <c:y val="-4.54394044074799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08-4399-A033-46112AF0C10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Staff attitudes</c:v>
                </c:pt>
              </c:strCache>
            </c:strRef>
          </c:cat>
          <c:val>
            <c:numRef>
              <c:f>Sheet1!$D$2</c:f>
              <c:numCache>
                <c:formatCode>General</c:formatCode>
                <c:ptCount val="1"/>
              </c:numCache>
            </c:numRef>
          </c:val>
          <c:extLst>
            <c:ext xmlns:c16="http://schemas.microsoft.com/office/drawing/2014/chart" uri="{C3380CC4-5D6E-409C-BE32-E72D297353CC}">
              <c16:uniqueId val="{00000003-0808-4399-A033-46112AF0C100}"/>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just">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200" b="1"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770494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64698323524772"/>
          <c:y val="0"/>
          <c:w val="0.70837112801054436"/>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Quality of care/treatment</c:v>
                </c:pt>
              </c:strCache>
            </c:strRef>
          </c:cat>
          <c:val>
            <c:numRef>
              <c:f>Sheet1!$B$2</c:f>
              <c:numCache>
                <c:formatCode>General</c:formatCode>
                <c:ptCount val="1"/>
                <c:pt idx="0">
                  <c:v>89</c:v>
                </c:pt>
              </c:numCache>
            </c:numRef>
          </c:val>
          <c:extLst>
            <c:ext xmlns:c16="http://schemas.microsoft.com/office/drawing/2014/chart" uri="{C3380CC4-5D6E-409C-BE32-E72D297353CC}">
              <c16:uniqueId val="{00000000-D82B-43A4-880F-5FDDD4339447}"/>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dLbl>
              <c:idx val="0"/>
              <c:layout>
                <c:manualLayout>
                  <c:x val="1.389604054755204E-2"/>
                  <c:y val="0"/>
                </c:manualLayout>
              </c:layout>
              <c:dLblPos val="ct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D82B-43A4-880F-5FDDD433944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Quality of care/treatment</c:v>
                </c:pt>
              </c:strCache>
            </c:strRef>
          </c:cat>
          <c:val>
            <c:numRef>
              <c:f>Sheet1!$C$2</c:f>
              <c:numCache>
                <c:formatCode>General</c:formatCode>
                <c:ptCount val="1"/>
                <c:pt idx="0">
                  <c:v>43</c:v>
                </c:pt>
              </c:numCache>
            </c:numRef>
          </c:val>
          <c:extLst>
            <c:ext xmlns:c16="http://schemas.microsoft.com/office/drawing/2014/chart" uri="{C3380CC4-5D6E-409C-BE32-E72D297353CC}">
              <c16:uniqueId val="{00000001-D82B-43A4-880F-5FDDD4339447}"/>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5.4824803753987898E-2"/>
                  <c:y val="1.817576176299164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2B-43A4-880F-5FDDD4339447}"/>
                </c:ext>
              </c:extLst>
            </c:dLbl>
            <c:dLbl>
              <c:idx val="1"/>
              <c:layout>
                <c:manualLayout>
                  <c:x val="3.3350497314125142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2B-43A4-880F-5FDDD433944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Quality of care/treatment</c:v>
                </c:pt>
              </c:strCache>
            </c:strRef>
          </c:cat>
          <c:val>
            <c:numRef>
              <c:f>Sheet1!$D$2</c:f>
              <c:numCache>
                <c:formatCode>General</c:formatCode>
                <c:ptCount val="1"/>
                <c:pt idx="0">
                  <c:v>3</c:v>
                </c:pt>
              </c:numCache>
            </c:numRef>
          </c:val>
          <c:extLst>
            <c:ext xmlns:c16="http://schemas.microsoft.com/office/drawing/2014/chart" uri="{C3380CC4-5D6E-409C-BE32-E72D297353CC}">
              <c16:uniqueId val="{00000003-D82B-43A4-880F-5FDDD4339447}"/>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just">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16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4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23222318923103"/>
          <c:y val="0"/>
          <c:w val="0.68662065144200413"/>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dLbl>
              <c:idx val="0"/>
              <c:layout>
                <c:manualLayout>
                  <c:x val="-1.1116832438041712E-2"/>
                  <c:y val="9.087880881495655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D27-4B75-A3FE-34695535764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General</c:v>
                </c:pt>
                <c:pt idx="1">
                  <c:v>Professionalism</c:v>
                </c:pt>
                <c:pt idx="2">
                  <c:v>Attitudes</c:v>
                </c:pt>
              </c:strCache>
            </c:strRef>
          </c:cat>
          <c:val>
            <c:numRef>
              <c:f>Sheet1!$B$2:$B$4</c:f>
              <c:numCache>
                <c:formatCode>General</c:formatCode>
                <c:ptCount val="3"/>
                <c:pt idx="0">
                  <c:v>17</c:v>
                </c:pt>
                <c:pt idx="1">
                  <c:v>31</c:v>
                </c:pt>
                <c:pt idx="2">
                  <c:v>38</c:v>
                </c:pt>
              </c:numCache>
            </c:numRef>
          </c:val>
          <c:extLst>
            <c:ext xmlns:c16="http://schemas.microsoft.com/office/drawing/2014/chart" uri="{C3380CC4-5D6E-409C-BE32-E72D297353CC}">
              <c16:uniqueId val="{00000000-4D27-4B75-A3FE-34695535764B}"/>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dLbl>
              <c:idx val="0"/>
              <c:layout>
                <c:manualLayout>
                  <c:x val="3.3350497314125142E-2"/>
                  <c:y val="1.817576176299164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62-5241-B892-812E945B55B0}"/>
                </c:ext>
              </c:extLst>
            </c:dLbl>
            <c:dLbl>
              <c:idx val="1"/>
              <c:layout>
                <c:manualLayout>
                  <c:x val="2.7792081095103262E-3"/>
                  <c:y val="-4.5439404407479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27-4B75-A3FE-34695535764B}"/>
                </c:ext>
              </c:extLst>
            </c:dLbl>
            <c:dLbl>
              <c:idx val="2"/>
              <c:layout>
                <c:manualLayout>
                  <c:x val="-2.7792081095104281E-3"/>
                  <c:y val="-4.543940440747931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D27-4B75-A3FE-34695535764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General</c:v>
                </c:pt>
                <c:pt idx="1">
                  <c:v>Professionalism</c:v>
                </c:pt>
                <c:pt idx="2">
                  <c:v>Attitudes</c:v>
                </c:pt>
              </c:strCache>
            </c:strRef>
          </c:cat>
          <c:val>
            <c:numRef>
              <c:f>Sheet1!$C$2:$C$4</c:f>
              <c:numCache>
                <c:formatCode>General</c:formatCode>
                <c:ptCount val="3"/>
                <c:pt idx="0">
                  <c:v>1</c:v>
                </c:pt>
                <c:pt idx="1">
                  <c:v>13</c:v>
                </c:pt>
                <c:pt idx="2">
                  <c:v>16</c:v>
                </c:pt>
              </c:numCache>
            </c:numRef>
          </c:val>
          <c:extLst>
            <c:ext xmlns:c16="http://schemas.microsoft.com/office/drawing/2014/chart" uri="{C3380CC4-5D6E-409C-BE32-E72D297353CC}">
              <c16:uniqueId val="{00000001-4D27-4B75-A3FE-34695535764B}"/>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6.3177746552414227E-3"/>
                  <c:y val="-4.54394044074799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D27-4B75-A3FE-34695535764B}"/>
                </c:ext>
              </c:extLst>
            </c:dLbl>
            <c:dLbl>
              <c:idx val="3"/>
              <c:layout>
                <c:manualLayout>
                  <c:x val="3.6129705423635569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27-4B75-A3FE-34695535764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General</c:v>
                </c:pt>
                <c:pt idx="1">
                  <c:v>Professionalism</c:v>
                </c:pt>
                <c:pt idx="2">
                  <c:v>Attitudes</c:v>
                </c:pt>
              </c:strCache>
            </c:strRef>
          </c:cat>
          <c:val>
            <c:numRef>
              <c:f>Sheet1!$D$2:$D$4</c:f>
              <c:numCache>
                <c:formatCode>General</c:formatCode>
                <c:ptCount val="3"/>
              </c:numCache>
            </c:numRef>
          </c:val>
          <c:extLst>
            <c:ext xmlns:c16="http://schemas.microsoft.com/office/drawing/2014/chart" uri="{C3380CC4-5D6E-409C-BE32-E72D297353CC}">
              <c16:uniqueId val="{00000003-4D27-4B75-A3FE-34695535764B}"/>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just">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120"/>
          <c:min val="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4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65014452976346"/>
          <c:y val="0"/>
          <c:w val="0.69705449895801574"/>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Effectiveness</c:v>
                </c:pt>
                <c:pt idx="1">
                  <c:v>Experience</c:v>
                </c:pt>
              </c:strCache>
            </c:strRef>
          </c:cat>
          <c:val>
            <c:numRef>
              <c:f>Sheet1!$B$2:$B$3</c:f>
              <c:numCache>
                <c:formatCode>General</c:formatCode>
                <c:ptCount val="2"/>
                <c:pt idx="0">
                  <c:v>4</c:v>
                </c:pt>
                <c:pt idx="1">
                  <c:v>60</c:v>
                </c:pt>
              </c:numCache>
            </c:numRef>
          </c:val>
          <c:extLst>
            <c:ext xmlns:c16="http://schemas.microsoft.com/office/drawing/2014/chart" uri="{C3380CC4-5D6E-409C-BE32-E72D297353CC}">
              <c16:uniqueId val="{00000000-6781-47A3-AB48-4D34C418FC8D}"/>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Effectiveness</c:v>
                </c:pt>
                <c:pt idx="1">
                  <c:v>Experience</c:v>
                </c:pt>
              </c:strCache>
            </c:strRef>
          </c:cat>
          <c:val>
            <c:numRef>
              <c:f>Sheet1!$C$2:$C$3</c:f>
              <c:numCache>
                <c:formatCode>General</c:formatCode>
                <c:ptCount val="2"/>
                <c:pt idx="0">
                  <c:v>6</c:v>
                </c:pt>
                <c:pt idx="1">
                  <c:v>36</c:v>
                </c:pt>
              </c:numCache>
            </c:numRef>
          </c:val>
          <c:extLst>
            <c:ext xmlns:c16="http://schemas.microsoft.com/office/drawing/2014/chart" uri="{C3380CC4-5D6E-409C-BE32-E72D297353CC}">
              <c16:uniqueId val="{00000001-6781-47A3-AB48-4D34C418FC8D}"/>
            </c:ext>
          </c:extLst>
        </c:ser>
        <c:ser>
          <c:idx val="2"/>
          <c:order val="2"/>
          <c:tx>
            <c:strRef>
              <c:f>Sheet1!$D$1</c:f>
              <c:strCache>
                <c:ptCount val="1"/>
                <c:pt idx="0">
                  <c:v>Neutral</c:v>
                </c:pt>
              </c:strCache>
            </c:strRef>
          </c:tx>
          <c:spPr>
            <a:solidFill>
              <a:srgbClr val="386C7C"/>
            </a:solidFill>
            <a:ln>
              <a:solidFill>
                <a:schemeClr val="tx1"/>
              </a:solidFill>
            </a:ln>
            <a:effectLst/>
          </c:spPr>
          <c:invertIfNegative val="0"/>
          <c:dLbls>
            <c:dLbl>
              <c:idx val="0"/>
              <c:layout>
                <c:manualLayout>
                  <c:x val="-6.3177746552414227E-3"/>
                  <c:y val="-4.54394044074799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781-47A3-AB48-4D34C418FC8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Effectiveness</c:v>
                </c:pt>
                <c:pt idx="1">
                  <c:v>Experience</c:v>
                </c:pt>
              </c:strCache>
            </c:strRef>
          </c:cat>
          <c:val>
            <c:numRef>
              <c:f>Sheet1!$D$2:$D$3</c:f>
              <c:numCache>
                <c:formatCode>General</c:formatCode>
                <c:ptCount val="2"/>
              </c:numCache>
            </c:numRef>
          </c:val>
          <c:extLst>
            <c:ext xmlns:c16="http://schemas.microsoft.com/office/drawing/2014/chart" uri="{C3380CC4-5D6E-409C-BE32-E72D297353CC}">
              <c16:uniqueId val="{00000003-6781-47A3-AB48-4D34C418FC8D}"/>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b" anchorCtr="1"/>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33519818981668"/>
          <c:y val="0"/>
          <c:w val="0.66160784068284129"/>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Waiting times to be seen at appointment</c:v>
                </c:pt>
              </c:strCache>
            </c:strRef>
          </c:cat>
          <c:val>
            <c:numRef>
              <c:f>Sheet1!$B$2</c:f>
              <c:numCache>
                <c:formatCode>General</c:formatCode>
                <c:ptCount val="1"/>
                <c:pt idx="0">
                  <c:v>4</c:v>
                </c:pt>
              </c:numCache>
            </c:numRef>
          </c:val>
          <c:extLst>
            <c:ext xmlns:c16="http://schemas.microsoft.com/office/drawing/2014/chart" uri="{C3380CC4-5D6E-409C-BE32-E72D297353CC}">
              <c16:uniqueId val="{00000000-7658-4B70-8ED5-9E7D83A4DFED}"/>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Waiting times to be seen at appointment</c:v>
                </c:pt>
              </c:strCache>
            </c:strRef>
          </c:cat>
          <c:val>
            <c:numRef>
              <c:f>Sheet1!$C$2</c:f>
              <c:numCache>
                <c:formatCode>General</c:formatCode>
                <c:ptCount val="1"/>
                <c:pt idx="0">
                  <c:v>17</c:v>
                </c:pt>
              </c:numCache>
            </c:numRef>
          </c:val>
          <c:extLst>
            <c:ext xmlns:c16="http://schemas.microsoft.com/office/drawing/2014/chart" uri="{C3380CC4-5D6E-409C-BE32-E72D297353CC}">
              <c16:uniqueId val="{00000001-7658-4B70-8ED5-9E7D83A4DFED}"/>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6.3177746552414227E-3"/>
                  <c:y val="-4.54394044074799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58-4B70-8ED5-9E7D83A4DFE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Waiting times to be seen at appointment</c:v>
                </c:pt>
              </c:strCache>
            </c:strRef>
          </c:cat>
          <c:val>
            <c:numRef>
              <c:f>Sheet1!$D$2</c:f>
              <c:numCache>
                <c:formatCode>General</c:formatCode>
                <c:ptCount val="1"/>
              </c:numCache>
            </c:numRef>
          </c:val>
          <c:extLst>
            <c:ext xmlns:c16="http://schemas.microsoft.com/office/drawing/2014/chart" uri="{C3380CC4-5D6E-409C-BE32-E72D297353CC}">
              <c16:uniqueId val="{00000003-7658-4B70-8ED5-9E7D83A4DFED}"/>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just">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25"/>
          <c:min val="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73171360152366E-2"/>
          <c:y val="3.635750465554459E-2"/>
          <c:w val="0.91999082243469787"/>
          <c:h val="0.95057129055675782"/>
        </c:manualLayout>
      </c:layout>
      <c:pieChart>
        <c:varyColors val="1"/>
        <c:ser>
          <c:idx val="0"/>
          <c:order val="0"/>
          <c:tx>
            <c:strRef>
              <c:f>Sheet1!$B$1</c:f>
              <c:strCache>
                <c:ptCount val="1"/>
                <c:pt idx="0">
                  <c:v>January</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B0B5-4602-871D-185FB6735A89}"/>
              </c:ext>
            </c:extLst>
          </c:dPt>
          <c:dPt>
            <c:idx val="1"/>
            <c:bubble3D val="0"/>
            <c:spPr>
              <a:solidFill>
                <a:srgbClr val="3CA2BE"/>
              </a:solidFill>
              <a:ln w="19050">
                <a:solidFill>
                  <a:schemeClr val="lt1"/>
                </a:solidFill>
              </a:ln>
              <a:effectLst/>
            </c:spPr>
            <c:extLst>
              <c:ext xmlns:c16="http://schemas.microsoft.com/office/drawing/2014/chart" uri="{C3380CC4-5D6E-409C-BE32-E72D297353CC}">
                <c16:uniqueId val="{00000003-B0B5-4602-871D-185FB6735A89}"/>
              </c:ext>
            </c:extLst>
          </c:dPt>
          <c:dPt>
            <c:idx val="2"/>
            <c:bubble3D val="0"/>
            <c:spPr>
              <a:solidFill>
                <a:srgbClr val="E236C1"/>
              </a:solidFill>
              <a:ln w="19050">
                <a:solidFill>
                  <a:schemeClr val="lt1"/>
                </a:solidFill>
              </a:ln>
              <a:effectLst/>
            </c:spPr>
            <c:extLst>
              <c:ext xmlns:c16="http://schemas.microsoft.com/office/drawing/2014/chart" uri="{C3380CC4-5D6E-409C-BE32-E72D297353CC}">
                <c16:uniqueId val="{00000005-B0B5-4602-871D-185FB6735A89}"/>
              </c:ext>
            </c:extLst>
          </c:dPt>
          <c:dPt>
            <c:idx val="3"/>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7-B0B5-4602-871D-185FB6735A89}"/>
              </c:ext>
            </c:extLst>
          </c:dPt>
          <c:dPt>
            <c:idx val="4"/>
            <c:bubble3D val="0"/>
            <c:spPr>
              <a:solidFill>
                <a:srgbClr val="87C74D"/>
              </a:solidFill>
              <a:ln w="19050">
                <a:solidFill>
                  <a:schemeClr val="lt1"/>
                </a:solidFill>
              </a:ln>
              <a:effectLst/>
            </c:spPr>
            <c:extLst>
              <c:ext xmlns:c16="http://schemas.microsoft.com/office/drawing/2014/chart" uri="{C3380CC4-5D6E-409C-BE32-E72D297353CC}">
                <c16:uniqueId val="{00000009-B0B5-4602-871D-185FB6735A89}"/>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extLst>
                <c:ext xmlns:c16="http://schemas.microsoft.com/office/drawing/2014/chart" uri="{C3380CC4-5D6E-409C-BE32-E72D297353CC}">
                  <c16:uniqueId val="{00000001-B0B5-4602-871D-185FB6735A89}"/>
                </c:ext>
              </c:extLst>
            </c:dLbl>
            <c:dLbl>
              <c:idx val="1"/>
              <c:spPr>
                <a:noFill/>
                <a:ln>
                  <a:noFill/>
                </a:ln>
                <a:effectLst/>
              </c:spPr>
              <c:txPr>
                <a:bodyPr rot="0" spcFirstLastPara="1" vertOverflow="ellipsis" horzOverflow="clip"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B0B5-4602-871D-185FB6735A89}"/>
                </c:ext>
              </c:extLst>
            </c:dLbl>
            <c:dLbl>
              <c:idx val="4"/>
              <c:layout>
                <c:manualLayout>
                  <c:x val="0.15057196397971995"/>
                  <c:y val="-8.7453664478396712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fld id="{867726ED-3280-484F-8D96-CD7F1DD0E665}" type="VALUE">
                      <a:rPr lang="en-US" smtClean="0">
                        <a:solidFill>
                          <a:schemeClr val="bg1"/>
                        </a:solidFill>
                      </a:rPr>
                      <a:pPr>
                        <a:defRPr sz="1197" b="1" i="0" u="none" strike="noStrike" kern="1200" baseline="0">
                          <a:solidFill>
                            <a:schemeClr val="bg1"/>
                          </a:solidFill>
                          <a:latin typeface="Trebuchet MS" panose="020B0603020202020204" pitchFamily="34" charset="0"/>
                          <a:ea typeface="+mn-ea"/>
                          <a:cs typeface="+mn-cs"/>
                        </a:defRPr>
                      </a:pPr>
                      <a:t>[VALUE]</a:t>
                    </a:fld>
                    <a:r>
                      <a:rPr lang="en-US" dirty="0">
                        <a:solidFill>
                          <a:schemeClr val="bg1"/>
                        </a:solidFill>
                      </a:rPr>
                      <a:t>,</a:t>
                    </a:r>
                  </a:p>
                  <a:p>
                    <a:pPr>
                      <a:defRPr sz="1197" b="1" i="0" u="none" strike="noStrike" kern="1200" baseline="0">
                        <a:solidFill>
                          <a:schemeClr val="bg1"/>
                        </a:solidFill>
                        <a:latin typeface="Trebuchet MS" panose="020B0603020202020204" pitchFamily="34" charset="0"/>
                        <a:ea typeface="+mn-ea"/>
                        <a:cs typeface="+mn-cs"/>
                      </a:defRPr>
                    </a:pPr>
                    <a:r>
                      <a:rPr lang="en-US" dirty="0">
                        <a:solidFill>
                          <a:schemeClr val="bg1"/>
                        </a:solidFill>
                      </a:rPr>
                      <a:t>56%</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0B5-4602-871D-185FB6735A8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 star</c:v>
                </c:pt>
                <c:pt idx="1">
                  <c:v>2 stars</c:v>
                </c:pt>
                <c:pt idx="2">
                  <c:v>3 stars</c:v>
                </c:pt>
                <c:pt idx="3">
                  <c:v>4 stars</c:v>
                </c:pt>
                <c:pt idx="4">
                  <c:v>5 stars</c:v>
                </c:pt>
              </c:strCache>
            </c:strRef>
          </c:cat>
          <c:val>
            <c:numRef>
              <c:f>Sheet1!$B$2:$B$6</c:f>
              <c:numCache>
                <c:formatCode>General</c:formatCode>
                <c:ptCount val="5"/>
                <c:pt idx="0">
                  <c:v>142</c:v>
                </c:pt>
                <c:pt idx="1">
                  <c:v>14</c:v>
                </c:pt>
                <c:pt idx="2">
                  <c:v>10</c:v>
                </c:pt>
                <c:pt idx="3">
                  <c:v>11</c:v>
                </c:pt>
                <c:pt idx="4">
                  <c:v>224</c:v>
                </c:pt>
              </c:numCache>
            </c:numRef>
          </c:val>
          <c:extLst>
            <c:ext xmlns:c16="http://schemas.microsoft.com/office/drawing/2014/chart" uri="{C3380CC4-5D6E-409C-BE32-E72D297353CC}">
              <c16:uniqueId val="{0000000A-B0B5-4602-871D-185FB6735A8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62123726406"/>
          <c:y val="0"/>
          <c:w val="0.75888006228927529"/>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Staff attitudes</c:v>
                </c:pt>
              </c:strCache>
            </c:strRef>
          </c:cat>
          <c:val>
            <c:numRef>
              <c:f>Sheet1!$B$2</c:f>
              <c:numCache>
                <c:formatCode>General</c:formatCode>
                <c:ptCount val="1"/>
                <c:pt idx="0">
                  <c:v>30</c:v>
                </c:pt>
              </c:numCache>
            </c:numRef>
          </c:val>
          <c:extLst>
            <c:ext xmlns:c16="http://schemas.microsoft.com/office/drawing/2014/chart" uri="{C3380CC4-5D6E-409C-BE32-E72D297353CC}">
              <c16:uniqueId val="{00000000-2909-4277-AF99-1CB1E7C402AF}"/>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Staff attitudes</c:v>
                </c:pt>
              </c:strCache>
            </c:strRef>
          </c:cat>
          <c:val>
            <c:numRef>
              <c:f>Sheet1!$C$2</c:f>
              <c:numCache>
                <c:formatCode>General</c:formatCode>
                <c:ptCount val="1"/>
                <c:pt idx="0">
                  <c:v>15</c:v>
                </c:pt>
              </c:numCache>
            </c:numRef>
          </c:val>
          <c:extLst>
            <c:ext xmlns:c16="http://schemas.microsoft.com/office/drawing/2014/chart" uri="{C3380CC4-5D6E-409C-BE32-E72D297353CC}">
              <c16:uniqueId val="{00000001-2909-4277-AF99-1CB1E7C402AF}"/>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just">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70"/>
          <c:min val="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10144000182073"/>
          <c:y val="0"/>
          <c:w val="0.68384144333249375"/>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Professionalism</c:v>
                </c:pt>
                <c:pt idx="1">
                  <c:v>General</c:v>
                </c:pt>
                <c:pt idx="2">
                  <c:v>Attitudes</c:v>
                </c:pt>
              </c:strCache>
            </c:strRef>
          </c:cat>
          <c:val>
            <c:numRef>
              <c:f>Sheet1!$B$2:$B$4</c:f>
              <c:numCache>
                <c:formatCode>General</c:formatCode>
                <c:ptCount val="3"/>
                <c:pt idx="0">
                  <c:v>6</c:v>
                </c:pt>
                <c:pt idx="1">
                  <c:v>12</c:v>
                </c:pt>
                <c:pt idx="2">
                  <c:v>16</c:v>
                </c:pt>
              </c:numCache>
            </c:numRef>
          </c:val>
          <c:extLst>
            <c:ext xmlns:c16="http://schemas.microsoft.com/office/drawing/2014/chart" uri="{C3380CC4-5D6E-409C-BE32-E72D297353CC}">
              <c16:uniqueId val="{00000000-5588-4A11-8877-87D531C89C31}"/>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Professionalism</c:v>
                </c:pt>
                <c:pt idx="1">
                  <c:v>General</c:v>
                </c:pt>
                <c:pt idx="2">
                  <c:v>Attitudes</c:v>
                </c:pt>
              </c:strCache>
            </c:strRef>
          </c:cat>
          <c:val>
            <c:numRef>
              <c:f>Sheet1!$C$2:$C$4</c:f>
              <c:numCache>
                <c:formatCode>General</c:formatCode>
                <c:ptCount val="3"/>
                <c:pt idx="0">
                  <c:v>4</c:v>
                </c:pt>
                <c:pt idx="2">
                  <c:v>4</c:v>
                </c:pt>
              </c:numCache>
            </c:numRef>
          </c:val>
          <c:extLst>
            <c:ext xmlns:c16="http://schemas.microsoft.com/office/drawing/2014/chart" uri="{C3380CC4-5D6E-409C-BE32-E72D297353CC}">
              <c16:uniqueId val="{00000001-5588-4A11-8877-87D531C89C31}"/>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6.3177746552414227E-3"/>
                  <c:y val="-4.54394044074799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588-4A11-8877-87D531C89C3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Professionalism</c:v>
                </c:pt>
                <c:pt idx="1">
                  <c:v>General</c:v>
                </c:pt>
                <c:pt idx="2">
                  <c:v>Attitudes</c:v>
                </c:pt>
              </c:strCache>
            </c:strRef>
          </c:cat>
          <c:val>
            <c:numRef>
              <c:f>Sheet1!$D$2:$D$4</c:f>
              <c:numCache>
                <c:formatCode>General</c:formatCode>
                <c:ptCount val="3"/>
              </c:numCache>
            </c:numRef>
          </c:val>
          <c:extLst>
            <c:ext xmlns:c16="http://schemas.microsoft.com/office/drawing/2014/chart" uri="{C3380CC4-5D6E-409C-BE32-E72D297353CC}">
              <c16:uniqueId val="{00000003-5588-4A11-8877-87D531C89C31}"/>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just">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35"/>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79369726878906"/>
          <c:y val="2.5585398191646215E-2"/>
          <c:w val="0.77874128921281538"/>
          <c:h val="0.92985903002505588"/>
        </c:manualLayout>
      </c:layout>
      <c:barChart>
        <c:barDir val="bar"/>
        <c:grouping val="stacked"/>
        <c:varyColors val="0"/>
        <c:ser>
          <c:idx val="0"/>
          <c:order val="0"/>
          <c:tx>
            <c:strRef>
              <c:f>Sheet1!$B$1</c:f>
              <c:strCache>
                <c:ptCount val="1"/>
                <c:pt idx="0">
                  <c:v>Series 1</c:v>
                </c:pt>
              </c:strCache>
            </c:strRef>
          </c:tx>
          <c:spPr>
            <a:solidFill>
              <a:srgbClr val="87C74D"/>
            </a:solid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Trebuchet MS" panose="020B0603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Mental Health</c:v>
                </c:pt>
                <c:pt idx="1">
                  <c:v>Emergency Care</c:v>
                </c:pt>
                <c:pt idx="2">
                  <c:v>Social Care</c:v>
                </c:pt>
                <c:pt idx="3">
                  <c:v>Urgent Care</c:v>
                </c:pt>
                <c:pt idx="4">
                  <c:v>Community Health</c:v>
                </c:pt>
                <c:pt idx="5">
                  <c:v>Other</c:v>
                </c:pt>
              </c:strCache>
            </c:strRef>
          </c:cat>
          <c:val>
            <c:numRef>
              <c:f>Sheet1!$B$2:$B$7</c:f>
              <c:numCache>
                <c:formatCode>General</c:formatCode>
                <c:ptCount val="6"/>
                <c:pt idx="0">
                  <c:v>1</c:v>
                </c:pt>
                <c:pt idx="1">
                  <c:v>1</c:v>
                </c:pt>
                <c:pt idx="2">
                  <c:v>2</c:v>
                </c:pt>
                <c:pt idx="3">
                  <c:v>3</c:v>
                </c:pt>
                <c:pt idx="4">
                  <c:v>13</c:v>
                </c:pt>
                <c:pt idx="5">
                  <c:v>30</c:v>
                </c:pt>
              </c:numCache>
            </c:numRef>
          </c:val>
          <c:extLst>
            <c:ext xmlns:c16="http://schemas.microsoft.com/office/drawing/2014/chart" uri="{C3380CC4-5D6E-409C-BE32-E72D297353CC}">
              <c16:uniqueId val="{00000003-00CB-42E4-BA48-C7193C5054A1}"/>
            </c:ext>
          </c:extLst>
        </c:ser>
        <c:dLbls>
          <c:showLegendKey val="0"/>
          <c:showVal val="0"/>
          <c:showCatName val="0"/>
          <c:showSerName val="0"/>
          <c:showPercent val="0"/>
          <c:showBubbleSize val="0"/>
        </c:dLbls>
        <c:gapWidth val="150"/>
        <c:overlap val="100"/>
        <c:axId val="329055536"/>
        <c:axId val="329056520"/>
      </c:barChart>
      <c:catAx>
        <c:axId val="3290555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Trebuchet MS" panose="020B0603020202020204" pitchFamily="34" charset="0"/>
                <a:ea typeface="+mn-ea"/>
                <a:cs typeface="+mn-cs"/>
              </a:defRPr>
            </a:pPr>
            <a:endParaRPr lang="en-US"/>
          </a:p>
        </c:txPr>
        <c:crossAx val="329056520"/>
        <c:crosses val="autoZero"/>
        <c:auto val="1"/>
        <c:lblAlgn val="ctr"/>
        <c:lblOffset val="100"/>
        <c:noMultiLvlLbl val="0"/>
      </c:catAx>
      <c:valAx>
        <c:axId val="329056520"/>
        <c:scaling>
          <c:orientation val="minMax"/>
        </c:scaling>
        <c:delete val="0"/>
        <c:axPos val="b"/>
        <c:majorGridlines>
          <c:spPr>
            <a:ln w="9525" cap="flat" cmpd="sng" algn="ctr">
              <a:gradFill>
                <a:gsLst>
                  <a:gs pos="96000">
                    <a:srgbClr val="E9F4F7"/>
                  </a:gs>
                  <a:gs pos="100000">
                    <a:schemeClr val="tx1"/>
                  </a:gs>
                </a:gsLst>
                <a:lin ang="5400000" scaled="1"/>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Trebuchet MS" panose="020B0603020202020204" pitchFamily="34" charset="0"/>
                <a:ea typeface="+mn-ea"/>
                <a:cs typeface="+mn-cs"/>
              </a:defRPr>
            </a:pPr>
            <a:endParaRPr lang="en-US"/>
          </a:p>
        </c:txPr>
        <c:crossAx val="329055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407553482398742"/>
          <c:y val="3.2234451572685898E-3"/>
          <c:w val="0.75203694860517278"/>
          <c:h val="0.87462981143607277"/>
        </c:manualLayout>
      </c:layout>
      <c:barChart>
        <c:barDir val="bar"/>
        <c:grouping val="stacked"/>
        <c:varyColors val="0"/>
        <c:ser>
          <c:idx val="0"/>
          <c:order val="0"/>
          <c:tx>
            <c:strRef>
              <c:f>Sheet1!$B$1</c:f>
              <c:strCache>
                <c:ptCount val="1"/>
                <c:pt idx="0">
                  <c:v>Negative</c:v>
                </c:pt>
              </c:strCache>
            </c:strRef>
          </c:tx>
          <c:spPr>
            <a:solidFill>
              <a:srgbClr val="386C7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c:v>
                </c:pt>
                <c:pt idx="1">
                  <c:v>Community Health</c:v>
                </c:pt>
                <c:pt idx="2">
                  <c:v>Urgent Care</c:v>
                </c:pt>
                <c:pt idx="3">
                  <c:v>Social Care</c:v>
                </c:pt>
                <c:pt idx="4">
                  <c:v>Mental Health</c:v>
                </c:pt>
              </c:strCache>
            </c:strRef>
          </c:cat>
          <c:val>
            <c:numRef>
              <c:f>Sheet1!$B$2:$B$6</c:f>
              <c:numCache>
                <c:formatCode>General</c:formatCode>
                <c:ptCount val="5"/>
                <c:pt idx="0">
                  <c:v>9</c:v>
                </c:pt>
                <c:pt idx="1">
                  <c:v>6</c:v>
                </c:pt>
                <c:pt idx="2">
                  <c:v>3</c:v>
                </c:pt>
                <c:pt idx="3">
                  <c:v>3</c:v>
                </c:pt>
                <c:pt idx="4">
                  <c:v>2</c:v>
                </c:pt>
              </c:numCache>
            </c:numRef>
          </c:val>
          <c:extLst>
            <c:ext xmlns:c16="http://schemas.microsoft.com/office/drawing/2014/chart" uri="{C3380CC4-5D6E-409C-BE32-E72D297353CC}">
              <c16:uniqueId val="{00000000-89F5-4763-B40F-5A2C23C8DFDF}"/>
            </c:ext>
          </c:extLst>
        </c:ser>
        <c:ser>
          <c:idx val="1"/>
          <c:order val="1"/>
          <c:tx>
            <c:strRef>
              <c:f>Sheet1!$C$1</c:f>
              <c:strCache>
                <c:ptCount val="1"/>
                <c:pt idx="0">
                  <c:v>Neutral</c:v>
                </c:pt>
              </c:strCache>
            </c:strRef>
          </c:tx>
          <c:spPr>
            <a:solidFill>
              <a:srgbClr val="E236C1"/>
            </a:solidFill>
            <a:ln>
              <a:noFill/>
            </a:ln>
            <a:effectLst/>
          </c:spPr>
          <c:invertIfNegative val="0"/>
          <c:dPt>
            <c:idx val="0"/>
            <c:invertIfNegative val="0"/>
            <c:bubble3D val="0"/>
            <c:extLst>
              <c:ext xmlns:c16="http://schemas.microsoft.com/office/drawing/2014/chart" uri="{C3380CC4-5D6E-409C-BE32-E72D297353CC}">
                <c16:uniqueId val="{00000000-6736-4324-A5B3-CB10735F91E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c:v>
                </c:pt>
                <c:pt idx="1">
                  <c:v>Community Health</c:v>
                </c:pt>
                <c:pt idx="2">
                  <c:v>Urgent Care</c:v>
                </c:pt>
                <c:pt idx="3">
                  <c:v>Social Care</c:v>
                </c:pt>
                <c:pt idx="4">
                  <c:v>Mental Health</c:v>
                </c:pt>
              </c:strCache>
            </c:strRef>
          </c:cat>
          <c:val>
            <c:numRef>
              <c:f>Sheet1!$C$2:$C$6</c:f>
              <c:numCache>
                <c:formatCode>General</c:formatCode>
                <c:ptCount val="5"/>
                <c:pt idx="1">
                  <c:v>2</c:v>
                </c:pt>
              </c:numCache>
            </c:numRef>
          </c:val>
          <c:extLst>
            <c:ext xmlns:c16="http://schemas.microsoft.com/office/drawing/2014/chart" uri="{C3380CC4-5D6E-409C-BE32-E72D297353CC}">
              <c16:uniqueId val="{00000002-89F5-4763-B40F-5A2C23C8DFDF}"/>
            </c:ext>
          </c:extLst>
        </c:ser>
        <c:dLbls>
          <c:dLblPos val="ctr"/>
          <c:showLegendKey val="0"/>
          <c:showVal val="1"/>
          <c:showCatName val="0"/>
          <c:showSerName val="0"/>
          <c:showPercent val="0"/>
          <c:showBubbleSize val="0"/>
        </c:dLbls>
        <c:gapWidth val="55"/>
        <c:overlap val="100"/>
        <c:axId val="329055536"/>
        <c:axId val="329056520"/>
      </c:barChart>
      <c:catAx>
        <c:axId val="329055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Trebuchet MS" panose="020B0603020202020204" pitchFamily="34" charset="0"/>
                <a:ea typeface="+mn-ea"/>
                <a:cs typeface="+mn-cs"/>
              </a:defRPr>
            </a:pPr>
            <a:endParaRPr lang="en-US"/>
          </a:p>
        </c:txPr>
        <c:crossAx val="329056520"/>
        <c:crosses val="autoZero"/>
        <c:auto val="1"/>
        <c:lblAlgn val="ctr"/>
        <c:lblOffset val="100"/>
        <c:noMultiLvlLbl val="0"/>
      </c:catAx>
      <c:valAx>
        <c:axId val="329056520"/>
        <c:scaling>
          <c:orientation val="minMax"/>
        </c:scaling>
        <c:delete val="0"/>
        <c:axPos val="b"/>
        <c:majorGridlines>
          <c:spPr>
            <a:ln w="9525" cap="flat" cmpd="sng" algn="ctr">
              <a:gradFill>
                <a:gsLst>
                  <a:gs pos="96000">
                    <a:srgbClr val="E9F4F7"/>
                  </a:gs>
                  <a:gs pos="100000">
                    <a:schemeClr val="tx1"/>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Trebuchet MS" panose="020B0603020202020204" pitchFamily="34" charset="0"/>
                <a:ea typeface="+mn-ea"/>
                <a:cs typeface="+mn-cs"/>
              </a:defRPr>
            </a:pPr>
            <a:endParaRPr lang="en-US"/>
          </a:p>
        </c:txPr>
        <c:crossAx val="329055536"/>
        <c:crosses val="autoZero"/>
        <c:crossBetween val="between"/>
      </c:valAx>
      <c:spPr>
        <a:noFill/>
        <a:ln>
          <a:noFill/>
        </a:ln>
        <a:effectLst/>
      </c:spPr>
    </c:plotArea>
    <c:legend>
      <c:legendPos val="b"/>
      <c:layout>
        <c:manualLayout>
          <c:xMode val="edge"/>
          <c:yMode val="edge"/>
          <c:x val="0"/>
          <c:y val="0.93646730214357954"/>
          <c:w val="0.22690028083600527"/>
          <c:h val="6.35326978564204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40043610686745"/>
          <c:y val="0"/>
          <c:w val="0.7316028279347887"/>
          <c:h val="0.81160613851839947"/>
        </c:manualLayout>
      </c:layout>
      <c:pieChart>
        <c:varyColors val="1"/>
        <c:ser>
          <c:idx val="0"/>
          <c:order val="0"/>
          <c:tx>
            <c:strRef>
              <c:f>Sheet1!$B$1</c:f>
              <c:strCache>
                <c:ptCount val="1"/>
                <c:pt idx="0">
                  <c:v>Reviews </c:v>
                </c:pt>
              </c:strCache>
            </c:strRef>
          </c:tx>
          <c:explosion val="7"/>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55F9-4921-91DA-9C8DE19440BE}"/>
              </c:ext>
            </c:extLst>
          </c:dPt>
          <c:dPt>
            <c:idx val="1"/>
            <c:bubble3D val="0"/>
            <c:spPr>
              <a:solidFill>
                <a:srgbClr val="386C7C"/>
              </a:solidFill>
              <a:ln w="19050">
                <a:solidFill>
                  <a:schemeClr val="lt1"/>
                </a:solidFill>
              </a:ln>
              <a:effectLst/>
            </c:spPr>
            <c:extLst>
              <c:ext xmlns:c16="http://schemas.microsoft.com/office/drawing/2014/chart" uri="{C3380CC4-5D6E-409C-BE32-E72D297353CC}">
                <c16:uniqueId val="{00000003-55F9-4921-91DA-9C8DE19440BE}"/>
              </c:ext>
            </c:extLst>
          </c:dPt>
          <c:dPt>
            <c:idx val="2"/>
            <c:bubble3D val="0"/>
            <c:spPr>
              <a:solidFill>
                <a:srgbClr val="F2632C"/>
              </a:solidFill>
              <a:ln w="19050">
                <a:solidFill>
                  <a:schemeClr val="lt1"/>
                </a:solidFill>
              </a:ln>
              <a:effectLst/>
            </c:spPr>
            <c:extLst>
              <c:ext xmlns:c16="http://schemas.microsoft.com/office/drawing/2014/chart" uri="{C3380CC4-5D6E-409C-BE32-E72D297353CC}">
                <c16:uniqueId val="{00000005-55F9-4921-91DA-9C8DE19440BE}"/>
              </c:ext>
            </c:extLst>
          </c:dPt>
          <c:dPt>
            <c:idx val="3"/>
            <c:bubble3D val="0"/>
            <c:spPr>
              <a:solidFill>
                <a:srgbClr val="E7E719"/>
              </a:solidFill>
              <a:ln w="19050">
                <a:solidFill>
                  <a:schemeClr val="lt1"/>
                </a:solidFill>
              </a:ln>
              <a:effectLst/>
            </c:spPr>
            <c:extLst>
              <c:ext xmlns:c16="http://schemas.microsoft.com/office/drawing/2014/chart" uri="{C3380CC4-5D6E-409C-BE32-E72D297353CC}">
                <c16:uniqueId val="{00000007-55F9-4921-91DA-9C8DE19440BE}"/>
              </c:ext>
            </c:extLst>
          </c:dPt>
          <c:dPt>
            <c:idx val="4"/>
            <c:bubble3D val="0"/>
            <c:spPr>
              <a:solidFill>
                <a:srgbClr val="72B238"/>
              </a:solidFill>
              <a:ln w="19050">
                <a:solidFill>
                  <a:schemeClr val="lt1"/>
                </a:solidFill>
              </a:ln>
              <a:effectLst/>
            </c:spPr>
            <c:extLst>
              <c:ext xmlns:c16="http://schemas.microsoft.com/office/drawing/2014/chart" uri="{C3380CC4-5D6E-409C-BE32-E72D297353CC}">
                <c16:uniqueId val="{00000009-55F9-4921-91DA-9C8DE19440BE}"/>
              </c:ext>
            </c:extLst>
          </c:dPt>
          <c:dPt>
            <c:idx val="5"/>
            <c:bubble3D val="0"/>
            <c:spPr>
              <a:solidFill>
                <a:schemeClr val="accent5"/>
              </a:solidFill>
              <a:ln w="19050">
                <a:solidFill>
                  <a:schemeClr val="lt1"/>
                </a:solidFill>
              </a:ln>
              <a:effectLst/>
            </c:spPr>
            <c:extLst>
              <c:ext xmlns:c16="http://schemas.microsoft.com/office/drawing/2014/chart" uri="{C3380CC4-5D6E-409C-BE32-E72D297353CC}">
                <c16:uniqueId val="{0000000C-55F9-4921-91DA-9C8DE19440BE}"/>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1"/>
              <c:showBubbleSize val="0"/>
              <c:extLst>
                <c:ext xmlns:c16="http://schemas.microsoft.com/office/drawing/2014/chart" uri="{C3380CC4-5D6E-409C-BE32-E72D297353CC}">
                  <c16:uniqueId val="{00000007-55F9-4921-91DA-9C8DE19440B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howLeaderLines val="0"/>
            <c:extLst>
              <c:ext xmlns:c15="http://schemas.microsoft.com/office/drawing/2012/chart" uri="{CE6537A1-D6FC-4f65-9D91-7224C49458BB}"/>
            </c:extLst>
          </c:dLbls>
          <c:cat>
            <c:strRef>
              <c:f>Sheet1!$A$2:$A$7</c:f>
              <c:strCache>
                <c:ptCount val="6"/>
                <c:pt idx="0">
                  <c:v>North Lewisham</c:v>
                </c:pt>
                <c:pt idx="1">
                  <c:v>Lewisham Alliance</c:v>
                </c:pt>
                <c:pt idx="2">
                  <c:v>Lewisham Care Partnership</c:v>
                </c:pt>
                <c:pt idx="3">
                  <c:v>Aplos</c:v>
                </c:pt>
                <c:pt idx="4">
                  <c:v>Modality Lewisham</c:v>
                </c:pt>
                <c:pt idx="5">
                  <c:v>Sevenfields</c:v>
                </c:pt>
              </c:strCache>
            </c:strRef>
          </c:cat>
          <c:val>
            <c:numRef>
              <c:f>Sheet1!$B$2:$B$7</c:f>
              <c:numCache>
                <c:formatCode>General</c:formatCode>
                <c:ptCount val="6"/>
                <c:pt idx="0">
                  <c:v>93</c:v>
                </c:pt>
                <c:pt idx="1">
                  <c:v>46</c:v>
                </c:pt>
                <c:pt idx="2">
                  <c:v>60</c:v>
                </c:pt>
                <c:pt idx="3">
                  <c:v>43</c:v>
                </c:pt>
                <c:pt idx="4">
                  <c:v>69</c:v>
                </c:pt>
                <c:pt idx="5">
                  <c:v>75</c:v>
                </c:pt>
              </c:numCache>
            </c:numRef>
          </c:val>
          <c:extLst>
            <c:ext xmlns:c16="http://schemas.microsoft.com/office/drawing/2014/chart" uri="{C3380CC4-5D6E-409C-BE32-E72D297353CC}">
              <c16:uniqueId val="{0000000A-55F9-4921-91DA-9C8DE19440BE}"/>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
          <c:y val="0.84381595157748135"/>
          <c:w val="1"/>
          <c:h val="0.15618396622580377"/>
        </c:manualLayout>
      </c:layout>
      <c:overlay val="0"/>
      <c:spPr>
        <a:noFill/>
        <a:ln>
          <a:noFill/>
        </a:ln>
        <a:effectLst/>
      </c:spPr>
      <c:txPr>
        <a:bodyPr rot="0" spcFirstLastPara="1" vertOverflow="ellipsis" vert="horz" wrap="square" anchor="b" anchorCtr="1"/>
        <a:lstStyle/>
        <a:p>
          <a:pPr algn="just">
            <a:defRPr sz="11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99748054937284"/>
          <c:y val="0"/>
          <c:w val="0.68384144333249375"/>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Appointments</c:v>
                </c:pt>
                <c:pt idx="1">
                  <c:v>Waiting times</c:v>
                </c:pt>
                <c:pt idx="2">
                  <c:v>Staff</c:v>
                </c:pt>
                <c:pt idx="3">
                  <c:v>Communication</c:v>
                </c:pt>
                <c:pt idx="4">
                  <c:v>Quality of Care</c:v>
                </c:pt>
                <c:pt idx="5">
                  <c:v>Staff Attitude</c:v>
                </c:pt>
                <c:pt idx="6">
                  <c:v>Administration</c:v>
                </c:pt>
              </c:strCache>
            </c:strRef>
          </c:cat>
          <c:val>
            <c:numRef>
              <c:f>Sheet1!$B$2:$B$8</c:f>
              <c:numCache>
                <c:formatCode>General</c:formatCode>
                <c:ptCount val="7"/>
                <c:pt idx="0">
                  <c:v>13</c:v>
                </c:pt>
                <c:pt idx="1">
                  <c:v>10</c:v>
                </c:pt>
                <c:pt idx="2">
                  <c:v>18</c:v>
                </c:pt>
                <c:pt idx="3">
                  <c:v>10</c:v>
                </c:pt>
                <c:pt idx="4">
                  <c:v>27</c:v>
                </c:pt>
                <c:pt idx="5">
                  <c:v>31</c:v>
                </c:pt>
                <c:pt idx="6">
                  <c:v>19</c:v>
                </c:pt>
              </c:numCache>
            </c:numRef>
          </c:val>
          <c:extLst>
            <c:ext xmlns:c16="http://schemas.microsoft.com/office/drawing/2014/chart" uri="{C3380CC4-5D6E-409C-BE32-E72D297353CC}">
              <c16:uniqueId val="{00000000-4EA8-4C66-A1BC-63DB3D496684}"/>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Appointments</c:v>
                </c:pt>
                <c:pt idx="1">
                  <c:v>Waiting times</c:v>
                </c:pt>
                <c:pt idx="2">
                  <c:v>Staff</c:v>
                </c:pt>
                <c:pt idx="3">
                  <c:v>Communication</c:v>
                </c:pt>
                <c:pt idx="4">
                  <c:v>Quality of Care</c:v>
                </c:pt>
                <c:pt idx="5">
                  <c:v>Staff Attitude</c:v>
                </c:pt>
                <c:pt idx="6">
                  <c:v>Administration</c:v>
                </c:pt>
              </c:strCache>
            </c:strRef>
          </c:cat>
          <c:val>
            <c:numRef>
              <c:f>Sheet1!$C$2:$C$8</c:f>
              <c:numCache>
                <c:formatCode>General</c:formatCode>
                <c:ptCount val="7"/>
                <c:pt idx="0">
                  <c:v>2</c:v>
                </c:pt>
                <c:pt idx="1">
                  <c:v>6</c:v>
                </c:pt>
                <c:pt idx="2">
                  <c:v>2</c:v>
                </c:pt>
                <c:pt idx="3">
                  <c:v>8</c:v>
                </c:pt>
                <c:pt idx="4">
                  <c:v>3</c:v>
                </c:pt>
                <c:pt idx="5">
                  <c:v>4</c:v>
                </c:pt>
                <c:pt idx="6">
                  <c:v>22</c:v>
                </c:pt>
              </c:numCache>
            </c:numRef>
          </c:val>
          <c:extLst>
            <c:ext xmlns:c16="http://schemas.microsoft.com/office/drawing/2014/chart" uri="{C3380CC4-5D6E-409C-BE32-E72D297353CC}">
              <c16:uniqueId val="{00000001-4EA8-4C66-A1BC-63DB3D496684}"/>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2.7032722658883717E-2"/>
                  <c:y val="9.0878808814958221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A8-4C66-A1BC-63DB3D496684}"/>
                </c:ext>
              </c:extLst>
            </c:dLbl>
            <c:dLbl>
              <c:idx val="1"/>
              <c:layout>
                <c:manualLayout>
                  <c:x val="2.2233664876083324E-2"/>
                  <c:y val="-8.3304612405053873E-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D6-441F-ABEE-9ADBCEAC41F7}"/>
                </c:ext>
              </c:extLst>
            </c:dLbl>
            <c:dLbl>
              <c:idx val="2"/>
              <c:layout>
                <c:manualLayout>
                  <c:x val="3.0571289204614712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D6-441F-ABEE-9ADBCEAC41F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Appointments</c:v>
                </c:pt>
                <c:pt idx="1">
                  <c:v>Waiting times</c:v>
                </c:pt>
                <c:pt idx="2">
                  <c:v>Staff</c:v>
                </c:pt>
                <c:pt idx="3">
                  <c:v>Communication</c:v>
                </c:pt>
                <c:pt idx="4">
                  <c:v>Quality of Care</c:v>
                </c:pt>
                <c:pt idx="5">
                  <c:v>Staff Attitude</c:v>
                </c:pt>
                <c:pt idx="6">
                  <c:v>Administration</c:v>
                </c:pt>
              </c:strCache>
            </c:strRef>
          </c:cat>
          <c:val>
            <c:numRef>
              <c:f>Sheet1!$D$2:$D$8</c:f>
              <c:numCache>
                <c:formatCode>General</c:formatCode>
                <c:ptCount val="7"/>
                <c:pt idx="0">
                  <c:v>1</c:v>
                </c:pt>
                <c:pt idx="1">
                  <c:v>1</c:v>
                </c:pt>
                <c:pt idx="3">
                  <c:v>3</c:v>
                </c:pt>
                <c:pt idx="4">
                  <c:v>1</c:v>
                </c:pt>
                <c:pt idx="6">
                  <c:v>2</c:v>
                </c:pt>
              </c:numCache>
            </c:numRef>
          </c:val>
          <c:extLst>
            <c:ext xmlns:c16="http://schemas.microsoft.com/office/drawing/2014/chart" uri="{C3380CC4-5D6E-409C-BE32-E72D297353CC}">
              <c16:uniqueId val="{00000003-4EA8-4C66-A1BC-63DB3D496684}"/>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70"/>
          <c:min val="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33519818981668"/>
          <c:y val="0"/>
          <c:w val="0.66160784068284129"/>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Quality of Care</c:v>
                </c:pt>
                <c:pt idx="1">
                  <c:v>Staff</c:v>
                </c:pt>
                <c:pt idx="2">
                  <c:v>Administration</c:v>
                </c:pt>
              </c:strCache>
            </c:strRef>
          </c:cat>
          <c:val>
            <c:numRef>
              <c:f>Sheet1!$B$2:$B$4</c:f>
              <c:numCache>
                <c:formatCode>General</c:formatCode>
                <c:ptCount val="3"/>
                <c:pt idx="0">
                  <c:v>14</c:v>
                </c:pt>
                <c:pt idx="1">
                  <c:v>19</c:v>
                </c:pt>
                <c:pt idx="2">
                  <c:v>14</c:v>
                </c:pt>
              </c:numCache>
            </c:numRef>
          </c:val>
          <c:extLst>
            <c:ext xmlns:c16="http://schemas.microsoft.com/office/drawing/2014/chart" uri="{C3380CC4-5D6E-409C-BE32-E72D297353CC}">
              <c16:uniqueId val="{00000000-4EA8-4C66-A1BC-63DB3D496684}"/>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Quality of Care</c:v>
                </c:pt>
                <c:pt idx="1">
                  <c:v>Staff</c:v>
                </c:pt>
                <c:pt idx="2">
                  <c:v>Administration</c:v>
                </c:pt>
              </c:strCache>
            </c:strRef>
          </c:cat>
          <c:val>
            <c:numRef>
              <c:f>Sheet1!$C$2:$C$4</c:f>
              <c:numCache>
                <c:formatCode>General</c:formatCode>
                <c:ptCount val="3"/>
                <c:pt idx="0">
                  <c:v>1</c:v>
                </c:pt>
                <c:pt idx="1">
                  <c:v>5</c:v>
                </c:pt>
                <c:pt idx="2">
                  <c:v>27</c:v>
                </c:pt>
              </c:numCache>
            </c:numRef>
          </c:val>
          <c:extLst>
            <c:ext xmlns:c16="http://schemas.microsoft.com/office/drawing/2014/chart" uri="{C3380CC4-5D6E-409C-BE32-E72D297353CC}">
              <c16:uniqueId val="{00000001-4EA8-4C66-A1BC-63DB3D496684}"/>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2.1474306439862759E-2"/>
                  <c:y val="9.0878808814958221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A8-4C66-A1BC-63DB3D496684}"/>
                </c:ext>
              </c:extLst>
            </c:dLbl>
            <c:dLbl>
              <c:idx val="1"/>
              <c:layout>
                <c:manualLayout>
                  <c:x val="3.3350497314125142E-2"/>
                  <c:y val="4.5439404407478278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C7-4F9B-BA7F-22BD244D740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Quality of Care</c:v>
                </c:pt>
                <c:pt idx="1">
                  <c:v>Staff</c:v>
                </c:pt>
                <c:pt idx="2">
                  <c:v>Administration</c:v>
                </c:pt>
              </c:strCache>
            </c:strRef>
          </c:cat>
          <c:val>
            <c:numRef>
              <c:f>Sheet1!$D$2:$D$4</c:f>
              <c:numCache>
                <c:formatCode>General</c:formatCode>
                <c:ptCount val="3"/>
                <c:pt idx="2">
                  <c:v>1</c:v>
                </c:pt>
              </c:numCache>
            </c:numRef>
          </c:val>
          <c:extLst>
            <c:ext xmlns:c16="http://schemas.microsoft.com/office/drawing/2014/chart" uri="{C3380CC4-5D6E-409C-BE32-E72D297353CC}">
              <c16:uniqueId val="{00000003-4EA8-4C66-A1BC-63DB3D496684}"/>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6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33519818981668"/>
          <c:y val="0"/>
          <c:w val="0.66160784068284129"/>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Communication</c:v>
                </c:pt>
                <c:pt idx="1">
                  <c:v>Staff</c:v>
                </c:pt>
                <c:pt idx="2">
                  <c:v>Treatment and care</c:v>
                </c:pt>
                <c:pt idx="3">
                  <c:v>Quality of Care</c:v>
                </c:pt>
                <c:pt idx="4">
                  <c:v>Administration</c:v>
                </c:pt>
              </c:strCache>
            </c:strRef>
          </c:cat>
          <c:val>
            <c:numRef>
              <c:f>Sheet1!$B$2:$B$6</c:f>
              <c:numCache>
                <c:formatCode>General</c:formatCode>
                <c:ptCount val="5"/>
                <c:pt idx="0">
                  <c:v>8</c:v>
                </c:pt>
                <c:pt idx="1">
                  <c:v>9</c:v>
                </c:pt>
                <c:pt idx="2">
                  <c:v>16</c:v>
                </c:pt>
                <c:pt idx="3">
                  <c:v>13</c:v>
                </c:pt>
                <c:pt idx="4">
                  <c:v>13</c:v>
                </c:pt>
              </c:numCache>
            </c:numRef>
          </c:val>
          <c:extLst>
            <c:ext xmlns:c16="http://schemas.microsoft.com/office/drawing/2014/chart" uri="{C3380CC4-5D6E-409C-BE32-E72D297353CC}">
              <c16:uniqueId val="{00000000-4EA8-4C66-A1BC-63DB3D496684}"/>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Communication</c:v>
                </c:pt>
                <c:pt idx="1">
                  <c:v>Staff</c:v>
                </c:pt>
                <c:pt idx="2">
                  <c:v>Treatment and care</c:v>
                </c:pt>
                <c:pt idx="3">
                  <c:v>Quality of Care</c:v>
                </c:pt>
                <c:pt idx="4">
                  <c:v>Administration</c:v>
                </c:pt>
              </c:strCache>
            </c:strRef>
          </c:cat>
          <c:val>
            <c:numRef>
              <c:f>Sheet1!$C$2:$C$6</c:f>
              <c:numCache>
                <c:formatCode>General</c:formatCode>
                <c:ptCount val="5"/>
                <c:pt idx="0">
                  <c:v>8</c:v>
                </c:pt>
                <c:pt idx="1">
                  <c:v>7</c:v>
                </c:pt>
                <c:pt idx="2">
                  <c:v>6</c:v>
                </c:pt>
                <c:pt idx="3">
                  <c:v>6</c:v>
                </c:pt>
                <c:pt idx="4">
                  <c:v>27</c:v>
                </c:pt>
              </c:numCache>
            </c:numRef>
          </c:val>
          <c:extLst>
            <c:ext xmlns:c16="http://schemas.microsoft.com/office/drawing/2014/chart" uri="{C3380CC4-5D6E-409C-BE32-E72D297353CC}">
              <c16:uniqueId val="{00000001-4EA8-4C66-A1BC-63DB3D496684}"/>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6.3177746552414227E-3"/>
                  <c:y val="-4.54394044074799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A8-4C66-A1BC-63DB3D496684}"/>
                </c:ext>
              </c:extLst>
            </c:dLbl>
            <c:dLbl>
              <c:idx val="2"/>
              <c:layout>
                <c:manualLayout>
                  <c:x val="4.446732975216685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EA8-4C66-A1BC-63DB3D49668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Communication</c:v>
                </c:pt>
                <c:pt idx="1">
                  <c:v>Staff</c:v>
                </c:pt>
                <c:pt idx="2">
                  <c:v>Treatment and care</c:v>
                </c:pt>
                <c:pt idx="3">
                  <c:v>Quality of Care</c:v>
                </c:pt>
                <c:pt idx="4">
                  <c:v>Administration</c:v>
                </c:pt>
              </c:strCache>
            </c:strRef>
          </c:cat>
          <c:val>
            <c:numRef>
              <c:f>Sheet1!$D$2:$D$6</c:f>
              <c:numCache>
                <c:formatCode>General</c:formatCode>
                <c:ptCount val="5"/>
                <c:pt idx="1">
                  <c:v>3</c:v>
                </c:pt>
                <c:pt idx="3">
                  <c:v>3</c:v>
                </c:pt>
                <c:pt idx="4">
                  <c:v>2</c:v>
                </c:pt>
              </c:numCache>
            </c:numRef>
          </c:val>
          <c:extLst>
            <c:ext xmlns:c16="http://schemas.microsoft.com/office/drawing/2014/chart" uri="{C3380CC4-5D6E-409C-BE32-E72D297353CC}">
              <c16:uniqueId val="{00000003-4EA8-4C66-A1BC-63DB3D496684}"/>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8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33519818981668"/>
          <c:y val="0"/>
          <c:w val="0.66160784068284129"/>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Staff</c:v>
                </c:pt>
                <c:pt idx="1">
                  <c:v>Administration</c:v>
                </c:pt>
              </c:strCache>
            </c:strRef>
          </c:cat>
          <c:val>
            <c:numRef>
              <c:f>Sheet1!$B$2:$B$3</c:f>
              <c:numCache>
                <c:formatCode>General</c:formatCode>
                <c:ptCount val="2"/>
                <c:pt idx="0">
                  <c:v>8</c:v>
                </c:pt>
                <c:pt idx="1">
                  <c:v>6</c:v>
                </c:pt>
              </c:numCache>
            </c:numRef>
          </c:val>
          <c:extLst>
            <c:ext xmlns:c16="http://schemas.microsoft.com/office/drawing/2014/chart" uri="{C3380CC4-5D6E-409C-BE32-E72D297353CC}">
              <c16:uniqueId val="{00000000-8E83-44AD-AD07-4F80005C3A97}"/>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Staff</c:v>
                </c:pt>
                <c:pt idx="1">
                  <c:v>Administration</c:v>
                </c:pt>
              </c:strCache>
            </c:strRef>
          </c:cat>
          <c:val>
            <c:numRef>
              <c:f>Sheet1!$C$2:$C$3</c:f>
              <c:numCache>
                <c:formatCode>General</c:formatCode>
                <c:ptCount val="2"/>
                <c:pt idx="0">
                  <c:v>6</c:v>
                </c:pt>
                <c:pt idx="1">
                  <c:v>34</c:v>
                </c:pt>
              </c:numCache>
            </c:numRef>
          </c:val>
          <c:extLst>
            <c:ext xmlns:c16="http://schemas.microsoft.com/office/drawing/2014/chart" uri="{C3380CC4-5D6E-409C-BE32-E72D297353CC}">
              <c16:uniqueId val="{00000001-8E83-44AD-AD07-4F80005C3A97}"/>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6.3177746552414227E-3"/>
                  <c:y val="-4.54394044074799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83-44AD-AD07-4F80005C3A97}"/>
                </c:ext>
              </c:extLst>
            </c:dLbl>
            <c:dLbl>
              <c:idx val="1"/>
              <c:layout>
                <c:manualLayout>
                  <c:x val="1.6675248657062467E-2"/>
                  <c:y val="4.5439404407478278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83-44AD-AD07-4F80005C3A9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Staff</c:v>
                </c:pt>
                <c:pt idx="1">
                  <c:v>Administration</c:v>
                </c:pt>
              </c:strCache>
            </c:strRef>
          </c:cat>
          <c:val>
            <c:numRef>
              <c:f>Sheet1!$D$2:$D$3</c:f>
              <c:numCache>
                <c:formatCode>General</c:formatCode>
                <c:ptCount val="2"/>
                <c:pt idx="0">
                  <c:v>1</c:v>
                </c:pt>
              </c:numCache>
            </c:numRef>
          </c:val>
          <c:extLst>
            <c:ext xmlns:c16="http://schemas.microsoft.com/office/drawing/2014/chart" uri="{C3380CC4-5D6E-409C-BE32-E72D297353CC}">
              <c16:uniqueId val="{00000003-8E83-44AD-AD07-4F80005C3A97}"/>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45"/>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1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78947104666945"/>
          <c:y val="0"/>
          <c:w val="0.69499744728640966"/>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Administration</c:v>
                </c:pt>
              </c:strCache>
            </c:strRef>
          </c:cat>
          <c:val>
            <c:numRef>
              <c:f>Sheet1!$B$2</c:f>
              <c:numCache>
                <c:formatCode>General</c:formatCode>
                <c:ptCount val="1"/>
                <c:pt idx="0">
                  <c:v>2</c:v>
                </c:pt>
              </c:numCache>
            </c:numRef>
          </c:val>
          <c:extLst>
            <c:ext xmlns:c16="http://schemas.microsoft.com/office/drawing/2014/chart" uri="{C3380CC4-5D6E-409C-BE32-E72D297353CC}">
              <c16:uniqueId val="{00000000-D5C4-4DBD-8316-316E8895BD65}"/>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Administration</c:v>
                </c:pt>
              </c:strCache>
            </c:strRef>
          </c:cat>
          <c:val>
            <c:numRef>
              <c:f>Sheet1!$C$2</c:f>
              <c:numCache>
                <c:formatCode>General</c:formatCode>
                <c:ptCount val="1"/>
                <c:pt idx="0">
                  <c:v>17</c:v>
                </c:pt>
              </c:numCache>
            </c:numRef>
          </c:val>
          <c:extLst>
            <c:ext xmlns:c16="http://schemas.microsoft.com/office/drawing/2014/chart" uri="{C3380CC4-5D6E-409C-BE32-E72D297353CC}">
              <c16:uniqueId val="{00000001-D5C4-4DBD-8316-316E8895BD65}"/>
            </c:ext>
          </c:extLst>
        </c:ser>
        <c:ser>
          <c:idx val="2"/>
          <c:order val="2"/>
          <c:tx>
            <c:strRef>
              <c:f>Sheet1!$D$1</c:f>
              <c:strCache>
                <c:ptCount val="1"/>
                <c:pt idx="0">
                  <c:v>Neutral</c:v>
                </c:pt>
              </c:strCache>
            </c:strRef>
          </c:tx>
          <c:spPr>
            <a:solidFill>
              <a:srgbClr val="386C7C"/>
            </a:solidFill>
            <a:ln>
              <a:solidFill>
                <a:schemeClr val="tx1"/>
              </a:solidFill>
            </a:ln>
            <a:effectLst/>
          </c:spPr>
          <c:invertIfNegative val="0"/>
          <c:dLbls>
            <c:dLbl>
              <c:idx val="0"/>
              <c:layout>
                <c:manualLayout>
                  <c:x val="-6.3177746552414227E-3"/>
                  <c:y val="-4.54394044074799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C4-4DBD-8316-316E8895BD6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Administration</c:v>
                </c:pt>
              </c:strCache>
            </c:strRef>
          </c:cat>
          <c:val>
            <c:numRef>
              <c:f>Sheet1!$D$2</c:f>
              <c:numCache>
                <c:formatCode>General</c:formatCode>
                <c:ptCount val="1"/>
              </c:numCache>
            </c:numRef>
          </c:val>
          <c:extLst>
            <c:ext xmlns:c16="http://schemas.microsoft.com/office/drawing/2014/chart" uri="{C3380CC4-5D6E-409C-BE32-E72D297353CC}">
              <c16:uniqueId val="{00000003-D5C4-4DBD-8316-316E8895BD65}"/>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35"/>
          <c:min val="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73171360152366E-2"/>
          <c:y val="3.635750465554459E-2"/>
          <c:w val="0.91999082243469787"/>
          <c:h val="0.95057129055675782"/>
        </c:manualLayout>
      </c:layout>
      <c:pieChart>
        <c:varyColors val="1"/>
        <c:ser>
          <c:idx val="0"/>
          <c:order val="0"/>
          <c:tx>
            <c:strRef>
              <c:f>Sheet1!$B$1</c:f>
              <c:strCache>
                <c:ptCount val="1"/>
                <c:pt idx="0">
                  <c:v>February</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8C55-43BF-A2EC-A0A72C6363FC}"/>
              </c:ext>
            </c:extLst>
          </c:dPt>
          <c:dPt>
            <c:idx val="1"/>
            <c:bubble3D val="0"/>
            <c:spPr>
              <a:solidFill>
                <a:srgbClr val="3CA2BE"/>
              </a:solidFill>
              <a:ln w="19050">
                <a:solidFill>
                  <a:schemeClr val="lt1"/>
                </a:solidFill>
              </a:ln>
              <a:effectLst/>
            </c:spPr>
            <c:extLst>
              <c:ext xmlns:c16="http://schemas.microsoft.com/office/drawing/2014/chart" uri="{C3380CC4-5D6E-409C-BE32-E72D297353CC}">
                <c16:uniqueId val="{00000003-8C55-43BF-A2EC-A0A72C6363FC}"/>
              </c:ext>
            </c:extLst>
          </c:dPt>
          <c:dPt>
            <c:idx val="2"/>
            <c:bubble3D val="0"/>
            <c:spPr>
              <a:solidFill>
                <a:srgbClr val="E236C1"/>
              </a:solidFill>
              <a:ln w="19050">
                <a:solidFill>
                  <a:schemeClr val="lt1"/>
                </a:solidFill>
              </a:ln>
              <a:effectLst/>
            </c:spPr>
            <c:extLst>
              <c:ext xmlns:c16="http://schemas.microsoft.com/office/drawing/2014/chart" uri="{C3380CC4-5D6E-409C-BE32-E72D297353CC}">
                <c16:uniqueId val="{00000005-8C55-43BF-A2EC-A0A72C6363FC}"/>
              </c:ext>
            </c:extLst>
          </c:dPt>
          <c:dPt>
            <c:idx val="3"/>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7-8C55-43BF-A2EC-A0A72C6363FC}"/>
              </c:ext>
            </c:extLst>
          </c:dPt>
          <c:dPt>
            <c:idx val="4"/>
            <c:bubble3D val="0"/>
            <c:spPr>
              <a:solidFill>
                <a:srgbClr val="87C74D"/>
              </a:solidFill>
              <a:ln w="19050">
                <a:solidFill>
                  <a:schemeClr val="lt1"/>
                </a:solidFill>
              </a:ln>
              <a:effectLst/>
            </c:spPr>
            <c:extLst>
              <c:ext xmlns:c16="http://schemas.microsoft.com/office/drawing/2014/chart" uri="{C3380CC4-5D6E-409C-BE32-E72D297353CC}">
                <c16:uniqueId val="{00000009-8C55-43BF-A2EC-A0A72C6363FC}"/>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extLst>
                <c:ext xmlns:c16="http://schemas.microsoft.com/office/drawing/2014/chart" uri="{C3380CC4-5D6E-409C-BE32-E72D297353CC}">
                  <c16:uniqueId val="{00000001-8C55-43BF-A2EC-A0A72C6363FC}"/>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extLst>
                <c:ext xmlns:c16="http://schemas.microsoft.com/office/drawing/2014/chart" uri="{C3380CC4-5D6E-409C-BE32-E72D297353CC}">
                  <c16:uniqueId val="{00000003-8C55-43BF-A2EC-A0A72C6363FC}"/>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extLst>
                <c:ext xmlns:c16="http://schemas.microsoft.com/office/drawing/2014/chart" uri="{C3380CC4-5D6E-409C-BE32-E72D297353CC}">
                  <c16:uniqueId val="{00000009-8C55-43BF-A2EC-A0A72C6363F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 star</c:v>
                </c:pt>
                <c:pt idx="1">
                  <c:v>2 stars</c:v>
                </c:pt>
                <c:pt idx="2">
                  <c:v>3 stars</c:v>
                </c:pt>
                <c:pt idx="3">
                  <c:v>4 stars</c:v>
                </c:pt>
                <c:pt idx="4">
                  <c:v>5 stars</c:v>
                </c:pt>
              </c:strCache>
            </c:strRef>
          </c:cat>
          <c:val>
            <c:numRef>
              <c:f>Sheet1!$B$2:$B$6</c:f>
              <c:numCache>
                <c:formatCode>General</c:formatCode>
                <c:ptCount val="5"/>
                <c:pt idx="0">
                  <c:v>119</c:v>
                </c:pt>
                <c:pt idx="1">
                  <c:v>21</c:v>
                </c:pt>
                <c:pt idx="2">
                  <c:v>14</c:v>
                </c:pt>
                <c:pt idx="3">
                  <c:v>21</c:v>
                </c:pt>
                <c:pt idx="4">
                  <c:v>225</c:v>
                </c:pt>
              </c:numCache>
            </c:numRef>
          </c:val>
          <c:extLst>
            <c:ext xmlns:c16="http://schemas.microsoft.com/office/drawing/2014/chart" uri="{C3380CC4-5D6E-409C-BE32-E72D297353CC}">
              <c16:uniqueId val="{0000000A-8C55-43BF-A2EC-A0A72C6363F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33519818981668"/>
          <c:y val="0"/>
          <c:w val="0.66160777845641028"/>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Administration</c:v>
                </c:pt>
              </c:strCache>
            </c:strRef>
          </c:cat>
          <c:val>
            <c:numRef>
              <c:f>Sheet1!$B$2</c:f>
              <c:numCache>
                <c:formatCode>General</c:formatCode>
                <c:ptCount val="1"/>
                <c:pt idx="0">
                  <c:v>3</c:v>
                </c:pt>
              </c:numCache>
            </c:numRef>
          </c:val>
          <c:extLst>
            <c:ext xmlns:c16="http://schemas.microsoft.com/office/drawing/2014/chart" uri="{C3380CC4-5D6E-409C-BE32-E72D297353CC}">
              <c16:uniqueId val="{00000000-4EA8-4C66-A1BC-63DB3D496684}"/>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Administration</c:v>
                </c:pt>
              </c:strCache>
            </c:strRef>
          </c:cat>
          <c:val>
            <c:numRef>
              <c:f>Sheet1!$C$2</c:f>
              <c:numCache>
                <c:formatCode>General</c:formatCode>
                <c:ptCount val="1"/>
                <c:pt idx="0">
                  <c:v>27</c:v>
                </c:pt>
              </c:numCache>
            </c:numRef>
          </c:val>
          <c:extLst>
            <c:ext xmlns:c16="http://schemas.microsoft.com/office/drawing/2014/chart" uri="{C3380CC4-5D6E-409C-BE32-E72D297353CC}">
              <c16:uniqueId val="{00000001-4EA8-4C66-A1BC-63DB3D496684}"/>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4.6487179425456715E-2"/>
                  <c:y val="-1.363182132224373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A8-4C66-A1BC-63DB3D496684}"/>
                </c:ext>
              </c:extLst>
            </c:dLbl>
            <c:dLbl>
              <c:idx val="3"/>
              <c:layout>
                <c:manualLayout>
                  <c:x val="3.8908913533145996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69-4CA2-898E-58AFE1688A8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Administration</c:v>
                </c:pt>
              </c:strCache>
            </c:strRef>
          </c:cat>
          <c:val>
            <c:numRef>
              <c:f>Sheet1!$D$2</c:f>
              <c:numCache>
                <c:formatCode>General</c:formatCode>
                <c:ptCount val="1"/>
              </c:numCache>
            </c:numRef>
          </c:val>
          <c:extLst>
            <c:ext xmlns:c16="http://schemas.microsoft.com/office/drawing/2014/chart" uri="{C3380CC4-5D6E-409C-BE32-E72D297353CC}">
              <c16:uniqueId val="{00000003-4EA8-4C66-A1BC-63DB3D496684}"/>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6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05245232084037"/>
          <c:y val="4.7175129545381819E-2"/>
          <c:w val="0.82289625397180632"/>
          <c:h val="0.83051718393844309"/>
        </c:manualLayout>
      </c:layout>
      <c:pieChart>
        <c:varyColors val="1"/>
        <c:ser>
          <c:idx val="0"/>
          <c:order val="0"/>
          <c:tx>
            <c:strRef>
              <c:f>Sheet1!$B$1</c:f>
              <c:strCache>
                <c:ptCount val="1"/>
                <c:pt idx="0">
                  <c:v>Reviews</c:v>
                </c:pt>
              </c:strCache>
            </c:strRef>
          </c:tx>
          <c:spPr>
            <a:solidFill>
              <a:srgbClr val="1B397B"/>
            </a:solidFill>
          </c:spPr>
          <c:dPt>
            <c:idx val="0"/>
            <c:bubble3D val="0"/>
            <c:spPr>
              <a:solidFill>
                <a:srgbClr val="386C7C"/>
              </a:solidFill>
              <a:ln w="19050">
                <a:solidFill>
                  <a:schemeClr val="lt1"/>
                </a:solidFill>
              </a:ln>
              <a:effectLst/>
            </c:spPr>
            <c:extLst>
              <c:ext xmlns:c16="http://schemas.microsoft.com/office/drawing/2014/chart" uri="{C3380CC4-5D6E-409C-BE32-E72D297353CC}">
                <c16:uniqueId val="{00000001-F441-4D61-AEED-5626537BBA7D}"/>
              </c:ext>
            </c:extLst>
          </c:dPt>
          <c:dPt>
            <c:idx val="1"/>
            <c:bubble3D val="0"/>
            <c:spPr>
              <a:solidFill>
                <a:srgbClr val="AB2872"/>
              </a:solidFill>
              <a:ln w="19050">
                <a:solidFill>
                  <a:schemeClr val="lt1"/>
                </a:solidFill>
              </a:ln>
              <a:effectLst/>
            </c:spPr>
            <c:extLst>
              <c:ext xmlns:c16="http://schemas.microsoft.com/office/drawing/2014/chart" uri="{C3380CC4-5D6E-409C-BE32-E72D297353CC}">
                <c16:uniqueId val="{00000003-F441-4D61-AEED-5626537BBA7D}"/>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F441-4D61-AEED-5626537BBA7D}"/>
              </c:ext>
            </c:extLst>
          </c:dPt>
          <c:dPt>
            <c:idx val="3"/>
            <c:bubble3D val="0"/>
            <c:spPr>
              <a:solidFill>
                <a:srgbClr val="1B397B"/>
              </a:solidFill>
              <a:ln w="19050">
                <a:solidFill>
                  <a:schemeClr val="lt1"/>
                </a:solidFill>
              </a:ln>
              <a:effectLst/>
            </c:spPr>
            <c:extLst>
              <c:ext xmlns:c16="http://schemas.microsoft.com/office/drawing/2014/chart" uri="{C3380CC4-5D6E-409C-BE32-E72D297353CC}">
                <c16:uniqueId val="{00000007-F441-4D61-AEED-5626537BBA7D}"/>
              </c:ext>
            </c:extLst>
          </c:dPt>
          <c:dPt>
            <c:idx val="4"/>
            <c:bubble3D val="0"/>
            <c:spPr>
              <a:solidFill>
                <a:srgbClr val="1B397B"/>
              </a:solidFill>
              <a:ln w="19050">
                <a:solidFill>
                  <a:schemeClr val="lt1"/>
                </a:solidFill>
              </a:ln>
              <a:effectLst/>
            </c:spPr>
            <c:extLst>
              <c:ext xmlns:c16="http://schemas.microsoft.com/office/drawing/2014/chart" uri="{C3380CC4-5D6E-409C-BE32-E72D297353CC}">
                <c16:uniqueId val="{00000009-F441-4D61-AEED-5626537BBA7D}"/>
              </c:ext>
            </c:extLst>
          </c:dPt>
          <c:dPt>
            <c:idx val="5"/>
            <c:bubble3D val="0"/>
            <c:spPr>
              <a:solidFill>
                <a:srgbClr val="1B397B"/>
              </a:solidFill>
              <a:ln w="19050">
                <a:solidFill>
                  <a:schemeClr val="lt1"/>
                </a:solidFill>
              </a:ln>
              <a:effectLst/>
            </c:spPr>
            <c:extLst>
              <c:ext xmlns:c16="http://schemas.microsoft.com/office/drawing/2014/chart" uri="{C3380CC4-5D6E-409C-BE32-E72D297353CC}">
                <c16:uniqueId val="{0000000B-F441-4D61-AEED-5626537BBA7D}"/>
              </c:ext>
            </c:extLst>
          </c:dPt>
          <c:dPt>
            <c:idx val="6"/>
            <c:bubble3D val="0"/>
            <c:spPr>
              <a:solidFill>
                <a:srgbClr val="1B397B"/>
              </a:solidFill>
              <a:ln w="19050">
                <a:solidFill>
                  <a:schemeClr val="lt1"/>
                </a:solidFill>
              </a:ln>
              <a:effectLst/>
            </c:spPr>
            <c:extLst>
              <c:ext xmlns:c16="http://schemas.microsoft.com/office/drawing/2014/chart" uri="{C3380CC4-5D6E-409C-BE32-E72D297353CC}">
                <c16:uniqueId val="{0000000D-F441-4D61-AEED-5626537BBA7D}"/>
              </c:ext>
            </c:extLst>
          </c:dPt>
          <c:dPt>
            <c:idx val="7"/>
            <c:bubble3D val="0"/>
            <c:spPr>
              <a:solidFill>
                <a:srgbClr val="1B397B"/>
              </a:solidFill>
              <a:ln w="19050">
                <a:solidFill>
                  <a:schemeClr val="lt1"/>
                </a:solidFill>
              </a:ln>
              <a:effectLst/>
            </c:spPr>
            <c:extLst>
              <c:ext xmlns:c16="http://schemas.microsoft.com/office/drawing/2014/chart" uri="{C3380CC4-5D6E-409C-BE32-E72D297353CC}">
                <c16:uniqueId val="{0000000F-F441-4D61-AEED-5626537BBA7D}"/>
              </c:ext>
            </c:extLst>
          </c:dPt>
          <c:dPt>
            <c:idx val="8"/>
            <c:bubble3D val="0"/>
            <c:spPr>
              <a:solidFill>
                <a:srgbClr val="1B397B"/>
              </a:solidFill>
              <a:ln w="19050">
                <a:solidFill>
                  <a:schemeClr val="lt1"/>
                </a:solidFill>
              </a:ln>
              <a:effectLst/>
            </c:spPr>
            <c:extLst>
              <c:ext xmlns:c16="http://schemas.microsoft.com/office/drawing/2014/chart" uri="{C3380CC4-5D6E-409C-BE32-E72D297353CC}">
                <c16:uniqueId val="{00000011-F441-4D61-AEED-5626537BBA7D}"/>
              </c:ext>
            </c:extLst>
          </c:dPt>
          <c:dPt>
            <c:idx val="9"/>
            <c:bubble3D val="0"/>
            <c:spPr>
              <a:solidFill>
                <a:srgbClr val="1B397B"/>
              </a:solidFill>
              <a:ln w="19050">
                <a:solidFill>
                  <a:schemeClr val="lt1"/>
                </a:solidFill>
              </a:ln>
              <a:effectLst/>
            </c:spPr>
            <c:extLst>
              <c:ext xmlns:c16="http://schemas.microsoft.com/office/drawing/2014/chart" uri="{C3380CC4-5D6E-409C-BE32-E72D297353CC}">
                <c16:uniqueId val="{00000013-F441-4D61-AEED-5626537BBA7D}"/>
              </c:ext>
            </c:extLst>
          </c:dPt>
          <c:dPt>
            <c:idx val="10"/>
            <c:bubble3D val="0"/>
            <c:spPr>
              <a:solidFill>
                <a:srgbClr val="1B397B"/>
              </a:solidFill>
              <a:ln w="19050">
                <a:solidFill>
                  <a:schemeClr val="lt1"/>
                </a:solidFill>
              </a:ln>
              <a:effectLst/>
            </c:spPr>
            <c:extLst>
              <c:ext xmlns:c16="http://schemas.microsoft.com/office/drawing/2014/chart" uri="{C3380CC4-5D6E-409C-BE32-E72D297353CC}">
                <c16:uniqueId val="{00000015-F441-4D61-AEED-5626537BBA7D}"/>
              </c:ext>
            </c:extLst>
          </c:dPt>
          <c:dPt>
            <c:idx val="11"/>
            <c:bubble3D val="0"/>
            <c:spPr>
              <a:solidFill>
                <a:srgbClr val="1B397B"/>
              </a:solidFill>
              <a:ln w="19050">
                <a:solidFill>
                  <a:schemeClr val="lt1"/>
                </a:solidFill>
              </a:ln>
              <a:effectLst/>
            </c:spPr>
            <c:extLst>
              <c:ext xmlns:c16="http://schemas.microsoft.com/office/drawing/2014/chart" uri="{C3380CC4-5D6E-409C-BE32-E72D297353CC}">
                <c16:uniqueId val="{00000017-F441-4D61-AEED-5626537BBA7D}"/>
              </c:ext>
            </c:extLst>
          </c:dPt>
          <c:dPt>
            <c:idx val="12"/>
            <c:bubble3D val="0"/>
            <c:spPr>
              <a:solidFill>
                <a:srgbClr val="1B397B"/>
              </a:solidFill>
              <a:ln w="19050">
                <a:solidFill>
                  <a:schemeClr val="lt1"/>
                </a:solidFill>
              </a:ln>
              <a:effectLst/>
            </c:spPr>
            <c:extLst>
              <c:ext xmlns:c16="http://schemas.microsoft.com/office/drawing/2014/chart" uri="{C3380CC4-5D6E-409C-BE32-E72D297353CC}">
                <c16:uniqueId val="{00000019-F441-4D61-AEED-5626537BBA7D}"/>
              </c:ext>
            </c:extLst>
          </c:dPt>
          <c:dPt>
            <c:idx val="13"/>
            <c:bubble3D val="0"/>
            <c:spPr>
              <a:solidFill>
                <a:srgbClr val="1B397B"/>
              </a:solidFill>
              <a:ln w="19050">
                <a:solidFill>
                  <a:schemeClr val="lt1"/>
                </a:solidFill>
              </a:ln>
              <a:effectLst/>
            </c:spPr>
            <c:extLst>
              <c:ext xmlns:c16="http://schemas.microsoft.com/office/drawing/2014/chart" uri="{C3380CC4-5D6E-409C-BE32-E72D297353CC}">
                <c16:uniqueId val="{0000001B-F441-4D61-AEED-5626537BBA7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separator> </c:separator>
            <c:showLeaderLines val="0"/>
            <c:extLst>
              <c:ext xmlns:c15="http://schemas.microsoft.com/office/drawing/2012/chart" uri="{CE6537A1-D6FC-4f65-9D91-7224C49458BB}"/>
            </c:extLst>
          </c:dLbls>
          <c:cat>
            <c:strRef>
              <c:f>Sheet1!$A$2:$A$3</c:f>
              <c:strCache>
                <c:ptCount val="2"/>
                <c:pt idx="0">
                  <c:v>Female </c:v>
                </c:pt>
                <c:pt idx="1">
                  <c:v>Male </c:v>
                </c:pt>
              </c:strCache>
            </c:strRef>
          </c:cat>
          <c:val>
            <c:numRef>
              <c:f>Sheet1!$B$2:$B$3</c:f>
              <c:numCache>
                <c:formatCode>General</c:formatCode>
                <c:ptCount val="2"/>
                <c:pt idx="0">
                  <c:v>82</c:v>
                </c:pt>
                <c:pt idx="1">
                  <c:v>43</c:v>
                </c:pt>
              </c:numCache>
            </c:numRef>
          </c:val>
          <c:extLst>
            <c:ext xmlns:c16="http://schemas.microsoft.com/office/drawing/2014/chart" uri="{C3380CC4-5D6E-409C-BE32-E72D297353CC}">
              <c16:uniqueId val="{0000001C-F441-4D61-AEED-5626537BBA7D}"/>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2732905788638123"/>
          <c:y val="0.89613217863992878"/>
          <c:w val="0.35126316844654876"/>
          <c:h val="5.9046907380463448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89727121683512"/>
          <c:y val="4.6232601191757539E-2"/>
          <c:w val="0.72308464437294928"/>
          <c:h val="0.84686282071288488"/>
        </c:manualLayout>
      </c:layout>
      <c:pieChart>
        <c:varyColors val="1"/>
        <c:ser>
          <c:idx val="0"/>
          <c:order val="0"/>
          <c:tx>
            <c:strRef>
              <c:f>Sheet1!$B$1</c:f>
              <c:strCache>
                <c:ptCount val="1"/>
                <c:pt idx="0">
                  <c:v>Sales</c:v>
                </c:pt>
              </c:strCache>
            </c:strRef>
          </c:tx>
          <c:dPt>
            <c:idx val="0"/>
            <c:bubble3D val="0"/>
            <c:spPr>
              <a:solidFill>
                <a:srgbClr val="386C7C"/>
              </a:solidFill>
              <a:ln w="19050">
                <a:solidFill>
                  <a:schemeClr val="lt1"/>
                </a:solidFill>
              </a:ln>
              <a:effectLst/>
            </c:spPr>
            <c:extLst>
              <c:ext xmlns:c16="http://schemas.microsoft.com/office/drawing/2014/chart" uri="{C3380CC4-5D6E-409C-BE32-E72D297353CC}">
                <c16:uniqueId val="{00000001-431C-42A4-8028-0E004DDCDDEF}"/>
              </c:ext>
            </c:extLst>
          </c:dPt>
          <c:dPt>
            <c:idx val="1"/>
            <c:bubble3D val="0"/>
            <c:spPr>
              <a:solidFill>
                <a:srgbClr val="838AC3"/>
              </a:solidFill>
              <a:ln w="19050">
                <a:solidFill>
                  <a:schemeClr val="lt1"/>
                </a:solidFill>
              </a:ln>
              <a:effectLst/>
            </c:spPr>
            <c:extLst>
              <c:ext xmlns:c16="http://schemas.microsoft.com/office/drawing/2014/chart" uri="{C3380CC4-5D6E-409C-BE32-E72D297353CC}">
                <c16:uniqueId val="{00000003-431C-42A4-8028-0E004DDCDDEF}"/>
              </c:ext>
            </c:extLst>
          </c:dPt>
          <c:dPt>
            <c:idx val="2"/>
            <c:bubble3D val="0"/>
            <c:spPr>
              <a:solidFill>
                <a:srgbClr val="E4AC29"/>
              </a:solidFill>
              <a:ln w="19050">
                <a:solidFill>
                  <a:schemeClr val="lt1"/>
                </a:solidFill>
              </a:ln>
              <a:effectLst/>
            </c:spPr>
            <c:extLst>
              <c:ext xmlns:c16="http://schemas.microsoft.com/office/drawing/2014/chart" uri="{C3380CC4-5D6E-409C-BE32-E72D297353CC}">
                <c16:uniqueId val="{00000005-431C-42A4-8028-0E004DDCDDEF}"/>
              </c:ext>
            </c:extLst>
          </c:dPt>
          <c:dPt>
            <c:idx val="3"/>
            <c:bubble3D val="0"/>
            <c:spPr>
              <a:solidFill>
                <a:srgbClr val="79C9AF"/>
              </a:solidFill>
              <a:ln w="19050">
                <a:solidFill>
                  <a:schemeClr val="lt1"/>
                </a:solidFill>
              </a:ln>
              <a:effectLst/>
            </c:spPr>
            <c:extLst>
              <c:ext xmlns:c16="http://schemas.microsoft.com/office/drawing/2014/chart" uri="{C3380CC4-5D6E-409C-BE32-E72D297353CC}">
                <c16:uniqueId val="{00000007-431C-42A4-8028-0E004DDCDDEF}"/>
              </c:ext>
            </c:extLst>
          </c:dPt>
          <c:dPt>
            <c:idx val="4"/>
            <c:bubble3D val="0"/>
            <c:spPr>
              <a:solidFill>
                <a:srgbClr val="F2632C"/>
              </a:solidFill>
              <a:ln w="19050">
                <a:solidFill>
                  <a:schemeClr val="lt1"/>
                </a:solidFill>
              </a:ln>
              <a:effectLst/>
            </c:spPr>
            <c:extLst>
              <c:ext xmlns:c16="http://schemas.microsoft.com/office/drawing/2014/chart" uri="{C3380CC4-5D6E-409C-BE32-E72D297353CC}">
                <c16:uniqueId val="{00000009-431C-42A4-8028-0E004DDCDDEF}"/>
              </c:ext>
            </c:extLst>
          </c:dPt>
          <c:dPt>
            <c:idx val="5"/>
            <c:bubble3D val="0"/>
            <c:spPr>
              <a:solidFill>
                <a:srgbClr val="AB2872"/>
              </a:solidFill>
              <a:ln w="19050">
                <a:solidFill>
                  <a:schemeClr val="lt1"/>
                </a:solidFill>
              </a:ln>
              <a:effectLst/>
            </c:spPr>
            <c:extLst>
              <c:ext xmlns:c16="http://schemas.microsoft.com/office/drawing/2014/chart" uri="{C3380CC4-5D6E-409C-BE32-E72D297353CC}">
                <c16:uniqueId val="{0000000B-431C-42A4-8028-0E004DDCDDEF}"/>
              </c:ext>
            </c:extLst>
          </c:dPt>
          <c:dPt>
            <c:idx val="6"/>
            <c:bubble3D val="0"/>
            <c:spPr>
              <a:solidFill>
                <a:srgbClr val="6F57A5"/>
              </a:solidFill>
              <a:ln w="19050">
                <a:solidFill>
                  <a:schemeClr val="lt1"/>
                </a:solidFill>
              </a:ln>
              <a:effectLst/>
            </c:spPr>
            <c:extLst>
              <c:ext xmlns:c16="http://schemas.microsoft.com/office/drawing/2014/chart" uri="{C3380CC4-5D6E-409C-BE32-E72D297353CC}">
                <c16:uniqueId val="{0000000D-431C-42A4-8028-0E004DDCDDEF}"/>
              </c:ext>
            </c:extLst>
          </c:dPt>
          <c:dPt>
            <c:idx val="7"/>
            <c:bubble3D val="0"/>
            <c:spPr>
              <a:solidFill>
                <a:srgbClr val="4C9BD5"/>
              </a:solidFill>
              <a:ln w="19050">
                <a:solidFill>
                  <a:schemeClr val="lt1"/>
                </a:solidFill>
              </a:ln>
              <a:effectLst/>
            </c:spPr>
            <c:extLst>
              <c:ext xmlns:c16="http://schemas.microsoft.com/office/drawing/2014/chart" uri="{C3380CC4-5D6E-409C-BE32-E72D297353CC}">
                <c16:uniqueId val="{0000000F-431C-42A4-8028-0E004DDCDDEF}"/>
              </c:ext>
            </c:extLst>
          </c:dPt>
          <c:dPt>
            <c:idx val="8"/>
            <c:bubble3D val="0"/>
            <c:spPr>
              <a:solidFill>
                <a:srgbClr val="BFBFBF"/>
              </a:solidFill>
              <a:ln w="19050">
                <a:solidFill>
                  <a:schemeClr val="lt1"/>
                </a:solidFill>
              </a:ln>
              <a:effectLst/>
            </c:spPr>
            <c:extLst>
              <c:ext xmlns:c16="http://schemas.microsoft.com/office/drawing/2014/chart" uri="{C3380CC4-5D6E-409C-BE32-E72D297353CC}">
                <c16:uniqueId val="{00000011-431C-42A4-8028-0E004DDCDDEF}"/>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21+</c:v>
                </c:pt>
                <c:pt idx="1">
                  <c:v>31+</c:v>
                </c:pt>
                <c:pt idx="2">
                  <c:v>41+</c:v>
                </c:pt>
                <c:pt idx="3">
                  <c:v>51+</c:v>
                </c:pt>
                <c:pt idx="4">
                  <c:v>61+</c:v>
                </c:pt>
                <c:pt idx="5">
                  <c:v>71+</c:v>
                </c:pt>
                <c:pt idx="6">
                  <c:v>81+</c:v>
                </c:pt>
                <c:pt idx="7">
                  <c:v>91+</c:v>
                </c:pt>
              </c:strCache>
            </c:strRef>
          </c:cat>
          <c:val>
            <c:numRef>
              <c:f>Sheet1!$B$2:$B$9</c:f>
              <c:numCache>
                <c:formatCode>General</c:formatCode>
                <c:ptCount val="8"/>
                <c:pt idx="0">
                  <c:v>10</c:v>
                </c:pt>
                <c:pt idx="1">
                  <c:v>29</c:v>
                </c:pt>
                <c:pt idx="2">
                  <c:v>16</c:v>
                </c:pt>
                <c:pt idx="3">
                  <c:v>29</c:v>
                </c:pt>
                <c:pt idx="4">
                  <c:v>19</c:v>
                </c:pt>
                <c:pt idx="5">
                  <c:v>9</c:v>
                </c:pt>
                <c:pt idx="6">
                  <c:v>5</c:v>
                </c:pt>
              </c:numCache>
            </c:numRef>
          </c:val>
          <c:extLst>
            <c:ext xmlns:c16="http://schemas.microsoft.com/office/drawing/2014/chart" uri="{C3380CC4-5D6E-409C-BE32-E72D297353CC}">
              <c16:uniqueId val="{00000012-431C-42A4-8028-0E004DDCDDE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7.6129540011280999E-2"/>
          <c:y val="0.89499911567543322"/>
          <c:w val="0.84774091997743806"/>
          <c:h val="5.8021864202425937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latin typeface="Trebuchet MS" panose="020B0603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394691935240681"/>
          <c:y val="3.8337910228572809E-2"/>
          <c:w val="0.42121693632337653"/>
          <c:h val="0.91750787590649407"/>
        </c:manualLayout>
      </c:layout>
      <c:pieChart>
        <c:varyColors val="1"/>
        <c:ser>
          <c:idx val="0"/>
          <c:order val="0"/>
          <c:tx>
            <c:strRef>
              <c:f>Sheet1!$B$1</c:f>
              <c:strCache>
                <c:ptCount val="1"/>
                <c:pt idx="0">
                  <c:v>Sales</c:v>
                </c:pt>
              </c:strCache>
            </c:strRef>
          </c:tx>
          <c:dPt>
            <c:idx val="0"/>
            <c:bubble3D val="0"/>
            <c:spPr>
              <a:solidFill>
                <a:srgbClr val="386C7C"/>
              </a:solidFill>
              <a:ln w="19050">
                <a:solidFill>
                  <a:schemeClr val="lt1"/>
                </a:solidFill>
              </a:ln>
              <a:effectLst/>
            </c:spPr>
            <c:extLst>
              <c:ext xmlns:c16="http://schemas.microsoft.com/office/drawing/2014/chart" uri="{C3380CC4-5D6E-409C-BE32-E72D297353CC}">
                <c16:uniqueId val="{00000001-860A-4D4E-9505-BCD66649E606}"/>
              </c:ext>
            </c:extLst>
          </c:dPt>
          <c:dPt>
            <c:idx val="1"/>
            <c:bubble3D val="0"/>
            <c:spPr>
              <a:solidFill>
                <a:srgbClr val="838AC3"/>
              </a:solidFill>
              <a:ln w="19050">
                <a:solidFill>
                  <a:schemeClr val="lt1"/>
                </a:solidFill>
              </a:ln>
              <a:effectLst/>
            </c:spPr>
            <c:extLst>
              <c:ext xmlns:c16="http://schemas.microsoft.com/office/drawing/2014/chart" uri="{C3380CC4-5D6E-409C-BE32-E72D297353CC}">
                <c16:uniqueId val="{00000003-860A-4D4E-9505-BCD66649E606}"/>
              </c:ext>
            </c:extLst>
          </c:dPt>
          <c:dPt>
            <c:idx val="2"/>
            <c:bubble3D val="0"/>
            <c:spPr>
              <a:solidFill>
                <a:srgbClr val="E4AC29"/>
              </a:solidFill>
              <a:ln w="19050">
                <a:solidFill>
                  <a:schemeClr val="lt1"/>
                </a:solidFill>
              </a:ln>
              <a:effectLst/>
            </c:spPr>
            <c:extLst>
              <c:ext xmlns:c16="http://schemas.microsoft.com/office/drawing/2014/chart" uri="{C3380CC4-5D6E-409C-BE32-E72D297353CC}">
                <c16:uniqueId val="{00000005-860A-4D4E-9505-BCD66649E606}"/>
              </c:ext>
            </c:extLst>
          </c:dPt>
          <c:dPt>
            <c:idx val="3"/>
            <c:bubble3D val="0"/>
            <c:spPr>
              <a:solidFill>
                <a:srgbClr val="79C9AF"/>
              </a:solidFill>
              <a:ln w="19050">
                <a:solidFill>
                  <a:schemeClr val="lt1"/>
                </a:solidFill>
              </a:ln>
              <a:effectLst/>
            </c:spPr>
            <c:extLst>
              <c:ext xmlns:c16="http://schemas.microsoft.com/office/drawing/2014/chart" uri="{C3380CC4-5D6E-409C-BE32-E72D297353CC}">
                <c16:uniqueId val="{00000007-860A-4D4E-9505-BCD66649E606}"/>
              </c:ext>
            </c:extLst>
          </c:dPt>
          <c:dPt>
            <c:idx val="4"/>
            <c:bubble3D val="0"/>
            <c:spPr>
              <a:solidFill>
                <a:srgbClr val="F2632C"/>
              </a:solidFill>
              <a:ln w="19050">
                <a:solidFill>
                  <a:schemeClr val="lt1"/>
                </a:solidFill>
              </a:ln>
              <a:effectLst/>
            </c:spPr>
            <c:extLst>
              <c:ext xmlns:c16="http://schemas.microsoft.com/office/drawing/2014/chart" uri="{C3380CC4-5D6E-409C-BE32-E72D297353CC}">
                <c16:uniqueId val="{00000009-860A-4D4E-9505-BCD66649E606}"/>
              </c:ext>
            </c:extLst>
          </c:dPt>
          <c:dPt>
            <c:idx val="5"/>
            <c:bubble3D val="0"/>
            <c:spPr>
              <a:solidFill>
                <a:srgbClr val="AB2872"/>
              </a:solidFill>
              <a:ln w="19050">
                <a:solidFill>
                  <a:schemeClr val="lt1"/>
                </a:solidFill>
              </a:ln>
              <a:effectLst/>
            </c:spPr>
            <c:extLst>
              <c:ext xmlns:c16="http://schemas.microsoft.com/office/drawing/2014/chart" uri="{C3380CC4-5D6E-409C-BE32-E72D297353CC}">
                <c16:uniqueId val="{0000000B-860A-4D4E-9505-BCD66649E606}"/>
              </c:ext>
            </c:extLst>
          </c:dPt>
          <c:dPt>
            <c:idx val="6"/>
            <c:bubble3D val="0"/>
            <c:spPr>
              <a:solidFill>
                <a:srgbClr val="6F57A5"/>
              </a:solidFill>
              <a:ln w="19050">
                <a:solidFill>
                  <a:schemeClr val="lt1"/>
                </a:solidFill>
              </a:ln>
              <a:effectLst/>
            </c:spPr>
            <c:extLst>
              <c:ext xmlns:c16="http://schemas.microsoft.com/office/drawing/2014/chart" uri="{C3380CC4-5D6E-409C-BE32-E72D297353CC}">
                <c16:uniqueId val="{0000000D-860A-4D4E-9505-BCD66649E606}"/>
              </c:ext>
            </c:extLst>
          </c:dPt>
          <c:dPt>
            <c:idx val="7"/>
            <c:bubble3D val="0"/>
            <c:spPr>
              <a:solidFill>
                <a:srgbClr val="4C9BD5"/>
              </a:solidFill>
              <a:ln w="19050">
                <a:solidFill>
                  <a:schemeClr val="lt1"/>
                </a:solidFill>
              </a:ln>
              <a:effectLst/>
            </c:spPr>
            <c:extLst>
              <c:ext xmlns:c16="http://schemas.microsoft.com/office/drawing/2014/chart" uri="{C3380CC4-5D6E-409C-BE32-E72D297353CC}">
                <c16:uniqueId val="{0000000F-860A-4D4E-9505-BCD66649E606}"/>
              </c:ext>
            </c:extLst>
          </c:dPt>
          <c:dPt>
            <c:idx val="8"/>
            <c:bubble3D val="0"/>
            <c:spPr>
              <a:solidFill>
                <a:srgbClr val="BFBFBF"/>
              </a:solidFill>
              <a:ln w="19050">
                <a:solidFill>
                  <a:schemeClr val="lt1"/>
                </a:solidFill>
              </a:ln>
              <a:effectLst/>
            </c:spPr>
            <c:extLst>
              <c:ext xmlns:c16="http://schemas.microsoft.com/office/drawing/2014/chart" uri="{C3380CC4-5D6E-409C-BE32-E72D297353CC}">
                <c16:uniqueId val="{00000011-860A-4D4E-9505-BCD66649E60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080D-497B-B386-80D138A95FAB}"/>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080D-497B-B386-80D138A95FAB}"/>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080D-497B-B386-80D138A95FAB}"/>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080D-497B-B386-80D138A95FAB}"/>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080D-497B-B386-80D138A95FAB}"/>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080D-497B-B386-80D138A95FAB}"/>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080D-497B-B386-80D138A95FAB}"/>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080D-497B-B386-80D138A95FAB}"/>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080D-497B-B386-80D138A95FAB}"/>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080D-497B-B386-80D138A95FAB}"/>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080D-497B-B386-80D138A95FAB}"/>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080D-497B-B386-80D138A95FAB}"/>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080D-497B-B386-80D138A95FAB}"/>
              </c:ext>
            </c:extLst>
          </c:dPt>
          <c:dPt>
            <c:idx val="2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14-860A-4D4E-9505-BCD66649E606}"/>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Sheet1!$A$2:$A$19</c:f>
              <c:strCache>
                <c:ptCount val="18"/>
                <c:pt idx="0">
                  <c:v>African</c:v>
                </c:pt>
                <c:pt idx="1">
                  <c:v>Any Other Asian Background</c:v>
                </c:pt>
                <c:pt idx="2">
                  <c:v>Any Other Black Background</c:v>
                </c:pt>
                <c:pt idx="3">
                  <c:v>Any Other Mixed/ Multiple Ethnic Background</c:v>
                </c:pt>
                <c:pt idx="4">
                  <c:v>Any Other White Background</c:v>
                </c:pt>
                <c:pt idx="5">
                  <c:v>Arab</c:v>
                </c:pt>
                <c:pt idx="6">
                  <c:v>Asian British</c:v>
                </c:pt>
                <c:pt idx="7">
                  <c:v>Asian Bangladeshi</c:v>
                </c:pt>
                <c:pt idx="8">
                  <c:v>Black African</c:v>
                </c:pt>
                <c:pt idx="9">
                  <c:v>Black British</c:v>
                </c:pt>
                <c:pt idx="10">
                  <c:v>Black Caribbean</c:v>
                </c:pt>
                <c:pt idx="11">
                  <c:v>Caribbean</c:v>
                </c:pt>
                <c:pt idx="12">
                  <c:v>Chinese</c:v>
                </c:pt>
                <c:pt idx="13">
                  <c:v>Indian</c:v>
                </c:pt>
                <c:pt idx="14">
                  <c:v>Mixed Background</c:v>
                </c:pt>
                <c:pt idx="15">
                  <c:v>Other White Background</c:v>
                </c:pt>
                <c:pt idx="16">
                  <c:v>Pakistani</c:v>
                </c:pt>
                <c:pt idx="17">
                  <c:v>White British</c:v>
                </c:pt>
              </c:strCache>
            </c:strRef>
          </c:cat>
          <c:val>
            <c:numRef>
              <c:f>Sheet1!$B$2:$B$19</c:f>
              <c:numCache>
                <c:formatCode>General</c:formatCode>
                <c:ptCount val="18"/>
                <c:pt idx="0">
                  <c:v>11</c:v>
                </c:pt>
                <c:pt idx="1">
                  <c:v>2</c:v>
                </c:pt>
                <c:pt idx="2">
                  <c:v>3</c:v>
                </c:pt>
                <c:pt idx="3">
                  <c:v>14</c:v>
                </c:pt>
                <c:pt idx="4">
                  <c:v>9</c:v>
                </c:pt>
                <c:pt idx="5">
                  <c:v>1</c:v>
                </c:pt>
                <c:pt idx="6">
                  <c:v>1</c:v>
                </c:pt>
                <c:pt idx="9">
                  <c:v>8</c:v>
                </c:pt>
                <c:pt idx="11">
                  <c:v>10</c:v>
                </c:pt>
                <c:pt idx="13">
                  <c:v>1</c:v>
                </c:pt>
                <c:pt idx="17">
                  <c:v>55</c:v>
                </c:pt>
              </c:numCache>
            </c:numRef>
          </c:val>
          <c:extLst>
            <c:ext xmlns:c16="http://schemas.microsoft.com/office/drawing/2014/chart" uri="{C3380CC4-5D6E-409C-BE32-E72D297353CC}">
              <c16:uniqueId val="{00000012-860A-4D4E-9505-BCD66649E60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8.487123463254264E-3"/>
          <c:y val="0"/>
          <c:w val="0.35529436476337634"/>
          <c:h val="1"/>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latin typeface="Trebuchet MS" panose="020B0603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73171360152366E-2"/>
          <c:y val="3.635750465554459E-2"/>
          <c:w val="0.91999082243469787"/>
          <c:h val="0.95057129055675782"/>
        </c:manualLayout>
      </c:layout>
      <c:pieChart>
        <c:varyColors val="1"/>
        <c:ser>
          <c:idx val="0"/>
          <c:order val="0"/>
          <c:tx>
            <c:strRef>
              <c:f>Sheet1!$B$1</c:f>
              <c:strCache>
                <c:ptCount val="1"/>
                <c:pt idx="0">
                  <c:v>March</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E2A0-4E98-AB8F-685A96B7A079}"/>
              </c:ext>
            </c:extLst>
          </c:dPt>
          <c:dPt>
            <c:idx val="1"/>
            <c:bubble3D val="0"/>
            <c:spPr>
              <a:solidFill>
                <a:srgbClr val="3CA2BE"/>
              </a:solidFill>
              <a:ln w="19050">
                <a:solidFill>
                  <a:schemeClr val="lt1"/>
                </a:solidFill>
              </a:ln>
              <a:effectLst/>
            </c:spPr>
            <c:extLst>
              <c:ext xmlns:c16="http://schemas.microsoft.com/office/drawing/2014/chart" uri="{C3380CC4-5D6E-409C-BE32-E72D297353CC}">
                <c16:uniqueId val="{00000003-E2A0-4E98-AB8F-685A96B7A079}"/>
              </c:ext>
            </c:extLst>
          </c:dPt>
          <c:dPt>
            <c:idx val="2"/>
            <c:bubble3D val="0"/>
            <c:spPr>
              <a:solidFill>
                <a:srgbClr val="E236C1"/>
              </a:solidFill>
              <a:ln w="19050">
                <a:solidFill>
                  <a:schemeClr val="lt1"/>
                </a:solidFill>
              </a:ln>
              <a:effectLst/>
            </c:spPr>
            <c:extLst>
              <c:ext xmlns:c16="http://schemas.microsoft.com/office/drawing/2014/chart" uri="{C3380CC4-5D6E-409C-BE32-E72D297353CC}">
                <c16:uniqueId val="{00000005-E2A0-4E98-AB8F-685A96B7A079}"/>
              </c:ext>
            </c:extLst>
          </c:dPt>
          <c:dPt>
            <c:idx val="3"/>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7-E2A0-4E98-AB8F-685A96B7A079}"/>
              </c:ext>
            </c:extLst>
          </c:dPt>
          <c:dPt>
            <c:idx val="4"/>
            <c:bubble3D val="0"/>
            <c:spPr>
              <a:solidFill>
                <a:srgbClr val="87C74D"/>
              </a:solidFill>
              <a:ln w="19050">
                <a:solidFill>
                  <a:schemeClr val="lt1"/>
                </a:solidFill>
              </a:ln>
              <a:effectLst/>
            </c:spPr>
            <c:extLst>
              <c:ext xmlns:c16="http://schemas.microsoft.com/office/drawing/2014/chart" uri="{C3380CC4-5D6E-409C-BE32-E72D297353CC}">
                <c16:uniqueId val="{00000009-E2A0-4E98-AB8F-685A96B7A079}"/>
              </c:ext>
            </c:extLst>
          </c:dPt>
          <c:dLbls>
            <c:dLbl>
              <c:idx val="2"/>
              <c:layout>
                <c:manualLayout>
                  <c:x val="-0.14086986347536981"/>
                  <c:y val="-9.2348750972298804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2A0-4E98-AB8F-685A96B7A079}"/>
                </c:ext>
              </c:extLst>
            </c:dLbl>
            <c:dLbl>
              <c:idx val="3"/>
              <c:layout>
                <c:manualLayout>
                  <c:x val="5.5694458694467659E-2"/>
                  <c:y val="-2.6321738308792225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2A0-4E98-AB8F-685A96B7A07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 star</c:v>
                </c:pt>
                <c:pt idx="1">
                  <c:v>2 stars</c:v>
                </c:pt>
                <c:pt idx="2">
                  <c:v>3 stars</c:v>
                </c:pt>
                <c:pt idx="3">
                  <c:v>4 stars</c:v>
                </c:pt>
                <c:pt idx="4">
                  <c:v>5 stars</c:v>
                </c:pt>
              </c:strCache>
            </c:strRef>
          </c:cat>
          <c:val>
            <c:numRef>
              <c:f>Sheet1!$B$2:$B$6</c:f>
              <c:numCache>
                <c:formatCode>General</c:formatCode>
                <c:ptCount val="5"/>
                <c:pt idx="0">
                  <c:v>63</c:v>
                </c:pt>
                <c:pt idx="1">
                  <c:v>16</c:v>
                </c:pt>
                <c:pt idx="2">
                  <c:v>30</c:v>
                </c:pt>
                <c:pt idx="3">
                  <c:v>85</c:v>
                </c:pt>
                <c:pt idx="4">
                  <c:v>95</c:v>
                </c:pt>
              </c:numCache>
            </c:numRef>
          </c:val>
          <c:extLst>
            <c:ext xmlns:c16="http://schemas.microsoft.com/office/drawing/2014/chart" uri="{C3380CC4-5D6E-409C-BE32-E72D297353CC}">
              <c16:uniqueId val="{0000000A-E2A0-4E98-AB8F-685A96B7A07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73171360152366E-2"/>
          <c:y val="3.635750465554459E-2"/>
          <c:w val="0.91999082243469787"/>
          <c:h val="0.95057129055675782"/>
        </c:manualLayout>
      </c:layout>
      <c:pieChart>
        <c:varyColors val="1"/>
        <c:ser>
          <c:idx val="0"/>
          <c:order val="0"/>
          <c:tx>
            <c:strRef>
              <c:f>Sheet1!$B$1</c:f>
              <c:strCache>
                <c:ptCount val="1"/>
                <c:pt idx="0">
                  <c:v>Q2 Total</c:v>
                </c:pt>
              </c:strCache>
            </c:strRef>
          </c:tx>
          <c:spPr>
            <a:ln>
              <a:solidFill>
                <a:srgbClr val="E236C1"/>
              </a:solidFill>
            </a:ln>
          </c:spPr>
          <c:dPt>
            <c:idx val="0"/>
            <c:bubble3D val="0"/>
            <c:spPr>
              <a:solidFill>
                <a:schemeClr val="accent1">
                  <a:lumMod val="75000"/>
                </a:schemeClr>
              </a:solidFill>
              <a:ln w="19050">
                <a:solidFill>
                  <a:srgbClr val="E236C1"/>
                </a:solidFill>
              </a:ln>
              <a:effectLst/>
            </c:spPr>
            <c:extLst>
              <c:ext xmlns:c16="http://schemas.microsoft.com/office/drawing/2014/chart" uri="{C3380CC4-5D6E-409C-BE32-E72D297353CC}">
                <c16:uniqueId val="{00000001-AEFE-4E63-819E-08ABBB482B13}"/>
              </c:ext>
            </c:extLst>
          </c:dPt>
          <c:dPt>
            <c:idx val="1"/>
            <c:bubble3D val="0"/>
            <c:spPr>
              <a:solidFill>
                <a:srgbClr val="3CA2BE"/>
              </a:solidFill>
              <a:ln w="19050">
                <a:solidFill>
                  <a:srgbClr val="E236C1"/>
                </a:solidFill>
              </a:ln>
              <a:effectLst/>
            </c:spPr>
            <c:extLst>
              <c:ext xmlns:c16="http://schemas.microsoft.com/office/drawing/2014/chart" uri="{C3380CC4-5D6E-409C-BE32-E72D297353CC}">
                <c16:uniqueId val="{00000003-AEFE-4E63-819E-08ABBB482B13}"/>
              </c:ext>
            </c:extLst>
          </c:dPt>
          <c:dPt>
            <c:idx val="2"/>
            <c:bubble3D val="0"/>
            <c:spPr>
              <a:solidFill>
                <a:srgbClr val="E236C1"/>
              </a:solidFill>
              <a:ln w="19050">
                <a:solidFill>
                  <a:srgbClr val="E236C1"/>
                </a:solidFill>
              </a:ln>
              <a:effectLst/>
            </c:spPr>
            <c:extLst>
              <c:ext xmlns:c16="http://schemas.microsoft.com/office/drawing/2014/chart" uri="{C3380CC4-5D6E-409C-BE32-E72D297353CC}">
                <c16:uniqueId val="{00000005-AEFE-4E63-819E-08ABBB482B13}"/>
              </c:ext>
            </c:extLst>
          </c:dPt>
          <c:dPt>
            <c:idx val="3"/>
            <c:bubble3D val="0"/>
            <c:spPr>
              <a:solidFill>
                <a:schemeClr val="accent3">
                  <a:lumMod val="40000"/>
                  <a:lumOff val="60000"/>
                </a:schemeClr>
              </a:solidFill>
              <a:ln w="19050">
                <a:solidFill>
                  <a:srgbClr val="E236C1"/>
                </a:solidFill>
              </a:ln>
              <a:effectLst/>
            </c:spPr>
            <c:extLst>
              <c:ext xmlns:c16="http://schemas.microsoft.com/office/drawing/2014/chart" uri="{C3380CC4-5D6E-409C-BE32-E72D297353CC}">
                <c16:uniqueId val="{00000007-AEFE-4E63-819E-08ABBB482B13}"/>
              </c:ext>
            </c:extLst>
          </c:dPt>
          <c:dPt>
            <c:idx val="4"/>
            <c:bubble3D val="0"/>
            <c:spPr>
              <a:solidFill>
                <a:srgbClr val="87C74D"/>
              </a:solidFill>
              <a:ln w="19050">
                <a:solidFill>
                  <a:srgbClr val="E236C1"/>
                </a:solidFill>
              </a:ln>
              <a:effectLst/>
            </c:spPr>
            <c:extLst>
              <c:ext xmlns:c16="http://schemas.microsoft.com/office/drawing/2014/chart" uri="{C3380CC4-5D6E-409C-BE32-E72D297353CC}">
                <c16:uniqueId val="{00000009-AEFE-4E63-819E-08ABBB482B1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extLst>
                <c:ext xmlns:c16="http://schemas.microsoft.com/office/drawing/2014/chart" uri="{C3380CC4-5D6E-409C-BE32-E72D297353CC}">
                  <c16:uniqueId val="{00000001-AEFE-4E63-819E-08ABBB482B13}"/>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extLst>
                <c:ext xmlns:c16="http://schemas.microsoft.com/office/drawing/2014/chart" uri="{C3380CC4-5D6E-409C-BE32-E72D297353CC}">
                  <c16:uniqueId val="{00000003-AEFE-4E63-819E-08ABBB482B13}"/>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extLst>
                <c:ext xmlns:c16="http://schemas.microsoft.com/office/drawing/2014/chart" uri="{C3380CC4-5D6E-409C-BE32-E72D297353CC}">
                  <c16:uniqueId val="{00000009-AEFE-4E63-819E-08ABBB482B1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 star</c:v>
                </c:pt>
                <c:pt idx="1">
                  <c:v>2 stars</c:v>
                </c:pt>
                <c:pt idx="2">
                  <c:v>3 stars</c:v>
                </c:pt>
                <c:pt idx="3">
                  <c:v>4 stars</c:v>
                </c:pt>
                <c:pt idx="4">
                  <c:v>5 stars</c:v>
                </c:pt>
              </c:strCache>
            </c:strRef>
          </c:cat>
          <c:val>
            <c:numRef>
              <c:f>Sheet1!$B$2:$B$6</c:f>
              <c:numCache>
                <c:formatCode>General</c:formatCode>
                <c:ptCount val="5"/>
                <c:pt idx="0">
                  <c:v>324</c:v>
                </c:pt>
                <c:pt idx="1">
                  <c:v>51</c:v>
                </c:pt>
                <c:pt idx="2">
                  <c:v>54</c:v>
                </c:pt>
                <c:pt idx="3">
                  <c:v>117</c:v>
                </c:pt>
                <c:pt idx="4">
                  <c:v>544</c:v>
                </c:pt>
              </c:numCache>
            </c:numRef>
          </c:val>
          <c:extLst>
            <c:ext xmlns:c16="http://schemas.microsoft.com/office/drawing/2014/chart" uri="{C3380CC4-5D6E-409C-BE32-E72D297353CC}">
              <c16:uniqueId val="{0000000A-AEFE-4E63-819E-08ABBB482B1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49178852219713"/>
          <c:y val="2.9394380149160439E-2"/>
          <c:w val="0.69268963532130268"/>
          <c:h val="0.8104825083922097"/>
        </c:manualLayout>
      </c:layout>
      <c:barChart>
        <c:barDir val="bar"/>
        <c:grouping val="stacked"/>
        <c:varyColors val="0"/>
        <c:ser>
          <c:idx val="0"/>
          <c:order val="0"/>
          <c:tx>
            <c:strRef>
              <c:f>Sheet1!$B$1</c:f>
              <c:strCache>
                <c:ptCount val="1"/>
                <c:pt idx="0">
                  <c:v>Number of Reviews</c:v>
                </c:pt>
              </c:strCache>
            </c:strRef>
          </c:tx>
          <c:spPr>
            <a:solidFill>
              <a:schemeClr val="accent1">
                <a:alpha val="70000"/>
              </a:schemeClr>
            </a:solidFill>
            <a:ln>
              <a:solidFill>
                <a:schemeClr val="tx1"/>
              </a:solidFill>
            </a:ln>
            <a:effectLst/>
          </c:spPr>
          <c:invertIfNegative val="0"/>
          <c:dPt>
            <c:idx val="0"/>
            <c:invertIfNegative val="0"/>
            <c:bubble3D val="0"/>
            <c:spPr>
              <a:solidFill>
                <a:schemeClr val="accent6">
                  <a:lumMod val="60000"/>
                  <a:lumOff val="40000"/>
                </a:schemeClr>
              </a:solidFill>
              <a:ln>
                <a:solidFill>
                  <a:schemeClr val="tx1"/>
                </a:solidFill>
              </a:ln>
              <a:effectLst/>
            </c:spPr>
            <c:extLst>
              <c:ext xmlns:c16="http://schemas.microsoft.com/office/drawing/2014/chart" uri="{C3380CC4-5D6E-409C-BE32-E72D297353CC}">
                <c16:uniqueId val="{00000001-090D-4A44-9EC3-187152DB838B}"/>
              </c:ext>
            </c:extLst>
          </c:dPt>
          <c:dPt>
            <c:idx val="1"/>
            <c:invertIfNegative val="0"/>
            <c:bubble3D val="0"/>
            <c:spPr>
              <a:solidFill>
                <a:srgbClr val="C00000"/>
              </a:solidFill>
              <a:ln>
                <a:solidFill>
                  <a:schemeClr val="tx1"/>
                </a:solidFill>
              </a:ln>
              <a:effectLst/>
            </c:spPr>
            <c:extLst>
              <c:ext xmlns:c16="http://schemas.microsoft.com/office/drawing/2014/chart" uri="{C3380CC4-5D6E-409C-BE32-E72D297353CC}">
                <c16:uniqueId val="{00000003-090D-4A44-9EC3-187152DB838B}"/>
              </c:ext>
            </c:extLst>
          </c:dPt>
          <c:dPt>
            <c:idx val="2"/>
            <c:invertIfNegative val="0"/>
            <c:bubble3D val="0"/>
            <c:spPr>
              <a:solidFill>
                <a:srgbClr val="00B050"/>
              </a:solidFill>
              <a:ln>
                <a:solidFill>
                  <a:schemeClr val="tx1"/>
                </a:solidFill>
              </a:ln>
              <a:effectLst/>
            </c:spPr>
            <c:extLst>
              <c:ext xmlns:c16="http://schemas.microsoft.com/office/drawing/2014/chart" uri="{C3380CC4-5D6E-409C-BE32-E72D297353CC}">
                <c16:uniqueId val="{00000005-090D-4A44-9EC3-187152DB838B}"/>
              </c:ext>
            </c:extLst>
          </c:dPt>
          <c:dPt>
            <c:idx val="3"/>
            <c:invertIfNegative val="0"/>
            <c:bubble3D val="0"/>
            <c:spPr>
              <a:solidFill>
                <a:srgbClr val="E4AC29"/>
              </a:solidFill>
              <a:ln>
                <a:solidFill>
                  <a:schemeClr val="tx1"/>
                </a:solidFill>
              </a:ln>
              <a:effectLst/>
            </c:spPr>
            <c:extLst>
              <c:ext xmlns:c16="http://schemas.microsoft.com/office/drawing/2014/chart" uri="{C3380CC4-5D6E-409C-BE32-E72D297353CC}">
                <c16:uniqueId val="{00000007-090D-4A44-9EC3-187152DB838B}"/>
              </c:ext>
            </c:extLst>
          </c:dPt>
          <c:dPt>
            <c:idx val="4"/>
            <c:invertIfNegative val="0"/>
            <c:bubble3D val="0"/>
            <c:spPr>
              <a:solidFill>
                <a:srgbClr val="4C9BD5"/>
              </a:solidFill>
              <a:ln>
                <a:solidFill>
                  <a:schemeClr val="tx1"/>
                </a:solidFill>
              </a:ln>
              <a:effectLst/>
            </c:spPr>
            <c:extLst>
              <c:ext xmlns:c16="http://schemas.microsoft.com/office/drawing/2014/chart" uri="{C3380CC4-5D6E-409C-BE32-E72D297353CC}">
                <c16:uniqueId val="{00000009-090D-4A44-9EC3-187152DB838B}"/>
              </c:ext>
            </c:extLst>
          </c:dPt>
          <c:dPt>
            <c:idx val="5"/>
            <c:invertIfNegative val="0"/>
            <c:bubble3D val="0"/>
            <c:spPr>
              <a:solidFill>
                <a:schemeClr val="accent1"/>
              </a:solidFill>
              <a:ln>
                <a:solidFill>
                  <a:schemeClr val="tx1"/>
                </a:solidFill>
              </a:ln>
              <a:effectLst/>
            </c:spPr>
            <c:extLst>
              <c:ext xmlns:c16="http://schemas.microsoft.com/office/drawing/2014/chart" uri="{C3380CC4-5D6E-409C-BE32-E72D297353CC}">
                <c16:uniqueId val="{0000000B-090D-4A44-9EC3-187152DB838B}"/>
              </c:ext>
            </c:extLst>
          </c:dPt>
          <c:dPt>
            <c:idx val="6"/>
            <c:invertIfNegative val="0"/>
            <c:bubble3D val="0"/>
            <c:spPr>
              <a:solidFill>
                <a:srgbClr val="2B7E20"/>
              </a:solidFill>
              <a:ln>
                <a:solidFill>
                  <a:schemeClr val="tx1"/>
                </a:solidFill>
              </a:ln>
              <a:effectLst/>
            </c:spPr>
            <c:extLst>
              <c:ext xmlns:c16="http://schemas.microsoft.com/office/drawing/2014/chart" uri="{C3380CC4-5D6E-409C-BE32-E72D297353CC}">
                <c16:uniqueId val="{0000000D-090D-4A44-9EC3-187152DB838B}"/>
              </c:ext>
            </c:extLst>
          </c:dPt>
          <c:dPt>
            <c:idx val="7"/>
            <c:invertIfNegative val="0"/>
            <c:bubble3D val="0"/>
            <c:spPr>
              <a:solidFill>
                <a:srgbClr val="0070C0"/>
              </a:solidFill>
              <a:ln>
                <a:solidFill>
                  <a:schemeClr val="tx1"/>
                </a:solidFill>
              </a:ln>
              <a:effectLst/>
            </c:spPr>
            <c:extLst>
              <c:ext xmlns:c16="http://schemas.microsoft.com/office/drawing/2014/chart" uri="{C3380CC4-5D6E-409C-BE32-E72D297353CC}">
                <c16:uniqueId val="{0000000F-090D-4A44-9EC3-187152DB838B}"/>
              </c:ext>
            </c:extLst>
          </c:dPt>
          <c:dPt>
            <c:idx val="8"/>
            <c:invertIfNegative val="0"/>
            <c:bubble3D val="0"/>
            <c:spPr>
              <a:solidFill>
                <a:srgbClr val="F2632C"/>
              </a:solidFill>
              <a:ln>
                <a:solidFill>
                  <a:schemeClr val="tx1"/>
                </a:solidFill>
              </a:ln>
              <a:effectLst/>
            </c:spPr>
            <c:extLst>
              <c:ext xmlns:c16="http://schemas.microsoft.com/office/drawing/2014/chart" uri="{C3380CC4-5D6E-409C-BE32-E72D297353CC}">
                <c16:uniqueId val="{00000011-090D-4A44-9EC3-187152DB838B}"/>
              </c:ext>
            </c:extLst>
          </c:dPt>
          <c:dPt>
            <c:idx val="9"/>
            <c:invertIfNegative val="0"/>
            <c:bubble3D val="0"/>
            <c:spPr>
              <a:solidFill>
                <a:srgbClr val="87C74D"/>
              </a:solidFill>
              <a:ln>
                <a:solidFill>
                  <a:schemeClr val="tx1"/>
                </a:solidFill>
              </a:ln>
              <a:effectLst/>
            </c:spPr>
            <c:extLst>
              <c:ext xmlns:c16="http://schemas.microsoft.com/office/drawing/2014/chart" uri="{C3380CC4-5D6E-409C-BE32-E72D297353CC}">
                <c16:uniqueId val="{00000013-090D-4A44-9EC3-187152DB838B}"/>
              </c:ext>
            </c:extLst>
          </c:dPt>
          <c:dPt>
            <c:idx val="10"/>
            <c:invertIfNegative val="0"/>
            <c:bubble3D val="0"/>
            <c:spPr>
              <a:solidFill>
                <a:srgbClr val="7030A0"/>
              </a:solidFill>
              <a:ln>
                <a:solidFill>
                  <a:schemeClr val="tx1"/>
                </a:solidFill>
              </a:ln>
              <a:effectLst/>
            </c:spPr>
            <c:extLst>
              <c:ext xmlns:c16="http://schemas.microsoft.com/office/drawing/2014/chart" uri="{C3380CC4-5D6E-409C-BE32-E72D297353CC}">
                <c16:uniqueId val="{00000015-090D-4A44-9EC3-187152DB838B}"/>
              </c:ext>
            </c:extLst>
          </c:dPt>
          <c:dLbls>
            <c:dLbl>
              <c:idx val="0"/>
              <c:layout>
                <c:manualLayout>
                  <c:x val="1.7117175879245213E-2"/>
                  <c:y val="2.5394626497034158E-3"/>
                </c:manualLayout>
              </c:layout>
              <c:spPr>
                <a:noFill/>
                <a:ln>
                  <a:noFill/>
                </a:ln>
                <a:effectLst/>
              </c:spPr>
              <c:txPr>
                <a:bodyPr rot="0" spcFirstLastPara="1" vertOverflow="overflow" horzOverflow="overflow"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90D-4A44-9EC3-187152DB838B}"/>
                </c:ext>
              </c:extLst>
            </c:dLbl>
            <c:dLbl>
              <c:idx val="1"/>
              <c:layout>
                <c:manualLayout>
                  <c:x val="2.4152716827508903E-2"/>
                  <c:y val="2.539462649703323E-3"/>
                </c:manualLayout>
              </c:layout>
              <c:spPr>
                <a:noFill/>
                <a:ln>
                  <a:noFill/>
                </a:ln>
                <a:effectLst/>
              </c:spPr>
              <c:txPr>
                <a:bodyPr rot="0" spcFirstLastPara="1" vertOverflow="overflow" horzOverflow="overflow"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90D-4A44-9EC3-187152DB838B}"/>
                </c:ext>
              </c:extLst>
            </c:dLbl>
            <c:dLbl>
              <c:idx val="2"/>
              <c:layout>
                <c:manualLayout>
                  <c:x val="2.1441477147855593E-2"/>
                  <c:y val="-5.0789252994067387E-3"/>
                </c:manualLayout>
              </c:layout>
              <c:spPr>
                <a:noFill/>
                <a:ln>
                  <a:noFill/>
                </a:ln>
                <a:effectLst/>
              </c:spPr>
              <c:txPr>
                <a:bodyPr rot="0" spcFirstLastPara="1" vertOverflow="overflow" horzOverflow="overflow"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090D-4A44-9EC3-187152DB838B}"/>
                </c:ext>
              </c:extLst>
            </c:dLbl>
            <c:dLbl>
              <c:idx val="3"/>
              <c:layout>
                <c:manualLayout>
                  <c:x val="2.2997621814331428E-2"/>
                  <c:y val="-7.6183879491099685E-3"/>
                </c:manualLayout>
              </c:layout>
              <c:spPr>
                <a:noFill/>
                <a:ln>
                  <a:noFill/>
                </a:ln>
                <a:effectLst/>
              </c:spPr>
              <c:txPr>
                <a:bodyPr rot="0" spcFirstLastPara="1" vertOverflow="overflow" horzOverflow="overflow"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90D-4A44-9EC3-187152DB838B}"/>
                </c:ext>
              </c:extLst>
            </c:dLbl>
            <c:dLbl>
              <c:idx val="4"/>
              <c:layout>
                <c:manualLayout>
                  <c:x val="3.5382799539845376E-2"/>
                  <c:y val="2.539462649703323E-3"/>
                </c:manualLayout>
              </c:layout>
              <c:spPr>
                <a:noFill/>
                <a:ln>
                  <a:noFill/>
                </a:ln>
                <a:effectLst/>
              </c:spPr>
              <c:txPr>
                <a:bodyPr rot="0" spcFirstLastPara="1" vertOverflow="overflow" horzOverflow="overflow"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90D-4A44-9EC3-187152DB838B}"/>
                </c:ext>
              </c:extLst>
            </c:dLbl>
            <c:dLbl>
              <c:idx val="5"/>
              <c:layout>
                <c:manualLayout>
                  <c:x val="4.1243996199445208E-2"/>
                  <c:y val="-4.6556277422471333E-17"/>
                </c:manualLayout>
              </c:layout>
              <c:spPr>
                <a:noFill/>
                <a:ln>
                  <a:noFill/>
                </a:ln>
                <a:effectLst/>
              </c:spPr>
              <c:txPr>
                <a:bodyPr rot="0" spcFirstLastPara="1" vertOverflow="overflow" horzOverflow="overflow" vert="horz" wrap="square" lIns="38100" tIns="19050" rIns="38100" bIns="19050" anchor="ctr" anchorCtr="1">
                  <a:spAutoFit/>
                </a:bodyPr>
                <a:lstStyle/>
                <a:p>
                  <a:pPr>
                    <a:defRPr sz="1197"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090D-4A44-9EC3-187152DB838B}"/>
                </c:ext>
              </c:extLst>
            </c:dLbl>
            <c:spPr>
              <a:noFill/>
              <a:ln>
                <a:noFill/>
              </a:ln>
              <a:effectLst/>
            </c:spPr>
            <c:txPr>
              <a:bodyPr rot="0" spcFirstLastPara="1" vertOverflow="overflow" horzOverflow="overflow" vert="horz" wrap="square" lIns="38100" tIns="19050" rIns="38100" bIns="19050" anchor="ctr" anchorCtr="1">
                <a:spAutoFit/>
              </a:bodyPr>
              <a:lstStyle/>
              <a:p>
                <a:pPr>
                  <a:defRPr sz="1197" b="1" i="0" u="none" strike="noStrike" kern="1200" baseline="0">
                    <a:solidFill>
                      <a:schemeClr val="bg1"/>
                    </a:solidFill>
                    <a:latin typeface="Trebuchet MS" panose="020B0603020202020204" pitchFamily="34" charset="0"/>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Sheet1!$A$4:$A$13</c:f>
              <c:strCache>
                <c:ptCount val="10"/>
                <c:pt idx="0">
                  <c:v>Emergency Care</c:v>
                </c:pt>
                <c:pt idx="1">
                  <c:v>Mental Health</c:v>
                </c:pt>
                <c:pt idx="2">
                  <c:v>Social Care</c:v>
                </c:pt>
                <c:pt idx="3">
                  <c:v>Urgent Care</c:v>
                </c:pt>
                <c:pt idx="4">
                  <c:v>Community Health</c:v>
                </c:pt>
                <c:pt idx="5">
                  <c:v>Other</c:v>
                </c:pt>
                <c:pt idx="6">
                  <c:v>Pharmacy</c:v>
                </c:pt>
                <c:pt idx="7">
                  <c:v>Hospital</c:v>
                </c:pt>
                <c:pt idx="8">
                  <c:v>Dentist</c:v>
                </c:pt>
                <c:pt idx="9">
                  <c:v>GPs</c:v>
                </c:pt>
              </c:strCache>
            </c:strRef>
          </c:cat>
          <c:val>
            <c:numRef>
              <c:f>Sheet1!$B$4:$B$13</c:f>
              <c:numCache>
                <c:formatCode>General</c:formatCode>
                <c:ptCount val="10"/>
                <c:pt idx="0">
                  <c:v>2</c:v>
                </c:pt>
                <c:pt idx="1">
                  <c:v>3</c:v>
                </c:pt>
                <c:pt idx="2">
                  <c:v>5</c:v>
                </c:pt>
                <c:pt idx="3">
                  <c:v>6</c:v>
                </c:pt>
                <c:pt idx="4">
                  <c:v>21</c:v>
                </c:pt>
                <c:pt idx="5">
                  <c:v>39</c:v>
                </c:pt>
                <c:pt idx="6">
                  <c:v>148</c:v>
                </c:pt>
                <c:pt idx="7">
                  <c:v>223</c:v>
                </c:pt>
                <c:pt idx="8">
                  <c:v>235</c:v>
                </c:pt>
                <c:pt idx="9">
                  <c:v>407</c:v>
                </c:pt>
              </c:numCache>
            </c:numRef>
          </c:val>
          <c:extLst>
            <c:ext xmlns:c16="http://schemas.microsoft.com/office/drawing/2014/chart" uri="{C3380CC4-5D6E-409C-BE32-E72D297353CC}">
              <c16:uniqueId val="{00000016-090D-4A44-9EC3-187152DB838B}"/>
            </c:ext>
          </c:extLst>
        </c:ser>
        <c:dLbls>
          <c:dLblPos val="ctr"/>
          <c:showLegendKey val="0"/>
          <c:showVal val="1"/>
          <c:showCatName val="0"/>
          <c:showSerName val="0"/>
          <c:showPercent val="0"/>
          <c:showBubbleSize val="0"/>
        </c:dLbls>
        <c:gapWidth val="50"/>
        <c:overlap val="100"/>
        <c:axId val="323521816"/>
        <c:axId val="323522472"/>
      </c:barChart>
      <c:catAx>
        <c:axId val="323521816"/>
        <c:scaling>
          <c:orientation val="minMax"/>
        </c:scaling>
        <c:delete val="0"/>
        <c:axPos val="l"/>
        <c:title>
          <c:tx>
            <c:rich>
              <a:bodyPr rot="-5400000" spcFirstLastPara="1" vertOverflow="ellipsis" vert="horz" wrap="square" anchor="ctr" anchorCtr="1"/>
              <a:lstStyle/>
              <a:p>
                <a:pPr>
                  <a:defRPr sz="1197" b="1" i="0" u="none" strike="noStrike" kern="1200" cap="none" baseline="0">
                    <a:solidFill>
                      <a:schemeClr val="tx1"/>
                    </a:solidFill>
                    <a:latin typeface="Trebuchet MS" panose="020B0603020202020204" pitchFamily="34" charset="0"/>
                    <a:ea typeface="+mn-ea"/>
                    <a:cs typeface="+mn-cs"/>
                  </a:defRPr>
                </a:pPr>
                <a:r>
                  <a:rPr lang="en-GB" sz="1197" b="1" i="0" u="none" strike="noStrike" cap="none" baseline="0" dirty="0">
                    <a:solidFill>
                      <a:schemeClr val="tx1"/>
                    </a:solidFill>
                    <a:effectLst/>
                    <a:latin typeface="Trebuchet MS" panose="020B0603020202020204" pitchFamily="34" charset="0"/>
                  </a:rPr>
                  <a:t>Types Of Services</a:t>
                </a:r>
                <a:r>
                  <a:rPr lang="en-GB" sz="1197" b="1" i="0" u="none" strike="noStrike" cap="none" baseline="0" dirty="0">
                    <a:solidFill>
                      <a:schemeClr val="tx1"/>
                    </a:solidFill>
                    <a:latin typeface="Trebuchet MS" panose="020B0603020202020204" pitchFamily="34" charset="0"/>
                  </a:rPr>
                  <a:t> </a:t>
                </a:r>
                <a:endParaRPr lang="en-GB" b="1" cap="none" dirty="0">
                  <a:solidFill>
                    <a:schemeClr val="tx1"/>
                  </a:solidFill>
                  <a:latin typeface="Trebuchet MS" panose="020B0603020202020204" pitchFamily="34" charset="0"/>
                </a:endParaRPr>
              </a:p>
            </c:rich>
          </c:tx>
          <c:layout>
            <c:manualLayout>
              <c:xMode val="edge"/>
              <c:yMode val="edge"/>
              <c:x val="1.082515550714155E-2"/>
              <c:y val="0.21988007337647353"/>
            </c:manualLayout>
          </c:layout>
          <c:overlay val="0"/>
          <c:spPr>
            <a:noFill/>
            <a:ln>
              <a:noFill/>
            </a:ln>
            <a:effectLst/>
          </c:spPr>
          <c:txPr>
            <a:bodyPr rot="-5400000" spcFirstLastPara="1" vertOverflow="ellipsis" vert="horz" wrap="square" anchor="ctr" anchorCtr="1"/>
            <a:lstStyle/>
            <a:p>
              <a:pPr>
                <a:defRPr sz="1197" b="1" i="0" u="none" strike="noStrike" kern="1200" cap="none" baseline="0">
                  <a:solidFill>
                    <a:schemeClr val="tx1"/>
                  </a:solidFill>
                  <a:latin typeface="Trebuchet MS" panose="020B0603020202020204" pitchFamily="34" charset="0"/>
                  <a:ea typeface="+mn-ea"/>
                  <a:cs typeface="+mn-cs"/>
                </a:defRPr>
              </a:pPr>
              <a:endParaRPr lang="en-US"/>
            </a:p>
          </c:txPr>
        </c:title>
        <c:numFmt formatCode="General" sourceLinked="1"/>
        <c:majorTickMark val="none"/>
        <c:minorTickMark val="none"/>
        <c:tickLblPos val="nextTo"/>
        <c:spPr>
          <a:noFill/>
          <a:ln w="9525" cap="flat" cmpd="sng" algn="ctr">
            <a:gradFill>
              <a:gsLst>
                <a:gs pos="5000">
                  <a:srgbClr val="E9F4F7"/>
                </a:gs>
                <a:gs pos="0">
                  <a:schemeClr val="tx1"/>
                </a:gs>
              </a:gsLst>
              <a:lin ang="5400000" scaled="1"/>
            </a:gradFill>
            <a:round/>
            <a:headEnd type="none" w="sm" len="sm"/>
            <a:tailEnd type="none" w="sm" len="sm"/>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323522472"/>
        <c:crosses val="autoZero"/>
        <c:auto val="1"/>
        <c:lblAlgn val="ctr"/>
        <c:lblOffset val="100"/>
        <c:noMultiLvlLbl val="0"/>
      </c:catAx>
      <c:valAx>
        <c:axId val="323522472"/>
        <c:scaling>
          <c:orientation val="minMax"/>
          <c:max val="600"/>
        </c:scaling>
        <c:delete val="0"/>
        <c:axPos val="b"/>
        <c:majorGridlines>
          <c:spPr>
            <a:ln w="9525" cap="flat" cmpd="sng" algn="ctr">
              <a:gradFill>
                <a:gsLst>
                  <a:gs pos="96000">
                    <a:srgbClr val="E9F4F7"/>
                  </a:gs>
                  <a:gs pos="100000">
                    <a:schemeClr val="tx1"/>
                  </a:gs>
                </a:gsLst>
                <a:lin ang="5400000" scaled="1"/>
              </a:gradFill>
              <a:round/>
            </a:ln>
            <a:effectLst/>
          </c:spPr>
        </c:majorGridlines>
        <c:title>
          <c:tx>
            <c:rich>
              <a:bodyPr rot="0" spcFirstLastPara="1" vertOverflow="ellipsis" vert="horz" wrap="square" anchor="ctr" anchorCtr="1"/>
              <a:lstStyle/>
              <a:p>
                <a:pPr>
                  <a:defRPr sz="1197" b="1" i="0" u="none" strike="noStrike" kern="1200" cap="none" baseline="0">
                    <a:solidFill>
                      <a:schemeClr val="tx1"/>
                    </a:solidFill>
                    <a:latin typeface="Trebuchet MS" panose="020B0603020202020204" pitchFamily="34" charset="0"/>
                    <a:ea typeface="+mn-ea"/>
                    <a:cs typeface="+mn-cs"/>
                  </a:defRPr>
                </a:pPr>
                <a:r>
                  <a:rPr lang="en-GB" b="1" cap="none" dirty="0">
                    <a:solidFill>
                      <a:schemeClr val="tx1"/>
                    </a:solidFill>
                    <a:latin typeface="Trebuchet MS" panose="020B0603020202020204" pitchFamily="34" charset="0"/>
                  </a:rPr>
                  <a:t>Number Of Reviews</a:t>
                </a:r>
              </a:p>
            </c:rich>
          </c:tx>
          <c:layout>
            <c:manualLayout>
              <c:xMode val="edge"/>
              <c:yMode val="edge"/>
              <c:x val="0.49894324999267076"/>
              <c:y val="0.92849168311723507"/>
            </c:manualLayout>
          </c:layout>
          <c:overlay val="0"/>
          <c:spPr>
            <a:noFill/>
            <a:ln>
              <a:noFill/>
            </a:ln>
            <a:effectLst/>
          </c:spPr>
          <c:txPr>
            <a:bodyPr rot="0" spcFirstLastPara="1" vertOverflow="ellipsis" vert="horz" wrap="square" anchor="ctr" anchorCtr="1"/>
            <a:lstStyle/>
            <a:p>
              <a:pPr>
                <a:defRPr sz="1197" b="1" i="0" u="none" strike="noStrike" kern="1200" cap="none" baseline="0">
                  <a:solidFill>
                    <a:schemeClr val="tx1"/>
                  </a:solidFill>
                  <a:latin typeface="Trebuchet MS" panose="020B0603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32352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21474162281599"/>
          <c:y val="2.7196698833981535E-2"/>
          <c:w val="0.71125200383929477"/>
          <c:h val="0.90989154272349937"/>
        </c:manualLayout>
      </c:layout>
      <c:barChart>
        <c:barDir val="bar"/>
        <c:grouping val="clustered"/>
        <c:varyColors val="0"/>
        <c:ser>
          <c:idx val="0"/>
          <c:order val="0"/>
          <c:tx>
            <c:strRef>
              <c:f>Sheet1!$B$1</c:f>
              <c:strCache>
                <c:ptCount val="1"/>
                <c:pt idx="0">
                  <c:v>Positive </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Covid-19</c:v>
                </c:pt>
                <c:pt idx="1">
                  <c:v>Emergency care</c:v>
                </c:pt>
                <c:pt idx="2">
                  <c:v>Mental Health</c:v>
                </c:pt>
                <c:pt idx="3">
                  <c:v>Social Care</c:v>
                </c:pt>
                <c:pt idx="4">
                  <c:v>Urgent Care</c:v>
                </c:pt>
                <c:pt idx="5">
                  <c:v>Community Health</c:v>
                </c:pt>
                <c:pt idx="6">
                  <c:v>Other</c:v>
                </c:pt>
                <c:pt idx="7">
                  <c:v>Pharmacy</c:v>
                </c:pt>
                <c:pt idx="8">
                  <c:v>Hospital</c:v>
                </c:pt>
                <c:pt idx="9">
                  <c:v>Dentist</c:v>
                </c:pt>
                <c:pt idx="10">
                  <c:v>GPs</c:v>
                </c:pt>
              </c:strCache>
            </c:strRef>
          </c:cat>
          <c:val>
            <c:numRef>
              <c:f>Sheet1!$B$2:$B$12</c:f>
              <c:numCache>
                <c:formatCode>General</c:formatCode>
                <c:ptCount val="11"/>
                <c:pt idx="1">
                  <c:v>1</c:v>
                </c:pt>
                <c:pt idx="2">
                  <c:v>1</c:v>
                </c:pt>
                <c:pt idx="3">
                  <c:v>2</c:v>
                </c:pt>
                <c:pt idx="4">
                  <c:v>3</c:v>
                </c:pt>
                <c:pt idx="5">
                  <c:v>13</c:v>
                </c:pt>
                <c:pt idx="6">
                  <c:v>30</c:v>
                </c:pt>
                <c:pt idx="7">
                  <c:v>85</c:v>
                </c:pt>
                <c:pt idx="8">
                  <c:v>126</c:v>
                </c:pt>
                <c:pt idx="9">
                  <c:v>190</c:v>
                </c:pt>
                <c:pt idx="10">
                  <c:v>210</c:v>
                </c:pt>
              </c:numCache>
            </c:numRef>
          </c:val>
          <c:extLst>
            <c:ext xmlns:c16="http://schemas.microsoft.com/office/drawing/2014/chart" uri="{C3380CC4-5D6E-409C-BE32-E72D297353CC}">
              <c16:uniqueId val="{00000000-E8F9-4182-8839-0BE9C7446D37}"/>
            </c:ext>
          </c:extLst>
        </c:ser>
        <c:ser>
          <c:idx val="1"/>
          <c:order val="1"/>
          <c:tx>
            <c:strRef>
              <c:f>Sheet1!$C$1</c:f>
              <c:strCache>
                <c:ptCount val="1"/>
                <c:pt idx="0">
                  <c:v>Neutral </c:v>
                </c:pt>
              </c:strCache>
            </c:strRef>
          </c:tx>
          <c:spPr>
            <a:solidFill>
              <a:srgbClr val="E236C1"/>
            </a:solidFill>
            <a:ln>
              <a:solidFill>
                <a:schemeClr val="tx1"/>
              </a:solidFill>
            </a:ln>
            <a:effectLst/>
          </c:spPr>
          <c:invertIfNegative val="0"/>
          <c:dLbls>
            <c:dLbl>
              <c:idx val="0"/>
              <c:layout>
                <c:manualLayout>
                  <c:x val="3.112218766924221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8F9-4182-8839-0BE9C7446D3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Covid-19</c:v>
                </c:pt>
                <c:pt idx="1">
                  <c:v>Emergency care</c:v>
                </c:pt>
                <c:pt idx="2">
                  <c:v>Mental Health</c:v>
                </c:pt>
                <c:pt idx="3">
                  <c:v>Social Care</c:v>
                </c:pt>
                <c:pt idx="4">
                  <c:v>Urgent Care</c:v>
                </c:pt>
                <c:pt idx="5">
                  <c:v>Community Health</c:v>
                </c:pt>
                <c:pt idx="6">
                  <c:v>Other</c:v>
                </c:pt>
                <c:pt idx="7">
                  <c:v>Pharmacy</c:v>
                </c:pt>
                <c:pt idx="8">
                  <c:v>Hospital</c:v>
                </c:pt>
                <c:pt idx="9">
                  <c:v>Dentist</c:v>
                </c:pt>
                <c:pt idx="10">
                  <c:v>GPs</c:v>
                </c:pt>
              </c:strCache>
            </c:strRef>
          </c:cat>
          <c:val>
            <c:numRef>
              <c:f>Sheet1!$C$2:$C$12</c:f>
              <c:numCache>
                <c:formatCode>General</c:formatCode>
                <c:ptCount val="11"/>
                <c:pt idx="5">
                  <c:v>2</c:v>
                </c:pt>
                <c:pt idx="7">
                  <c:v>7</c:v>
                </c:pt>
                <c:pt idx="8">
                  <c:v>11</c:v>
                </c:pt>
                <c:pt idx="9">
                  <c:v>2</c:v>
                </c:pt>
                <c:pt idx="10">
                  <c:v>32</c:v>
                </c:pt>
              </c:numCache>
            </c:numRef>
          </c:val>
          <c:extLst>
            <c:ext xmlns:c16="http://schemas.microsoft.com/office/drawing/2014/chart" uri="{C3380CC4-5D6E-409C-BE32-E72D297353CC}">
              <c16:uniqueId val="{00000002-E8F9-4182-8839-0BE9C7446D37}"/>
            </c:ext>
          </c:extLst>
        </c:ser>
        <c:ser>
          <c:idx val="2"/>
          <c:order val="2"/>
          <c:tx>
            <c:strRef>
              <c:f>Sheet1!$D$1</c:f>
              <c:strCache>
                <c:ptCount val="1"/>
                <c:pt idx="0">
                  <c:v>Negative</c:v>
                </c:pt>
              </c:strCache>
            </c:strRef>
          </c:tx>
          <c:spPr>
            <a:solidFill>
              <a:srgbClr val="386C7C"/>
            </a:solidFill>
            <a:ln>
              <a:solidFill>
                <a:schemeClr val="tx1"/>
              </a:solidFill>
            </a:ln>
            <a:effectLst/>
          </c:spPr>
          <c:invertIfNegative val="0"/>
          <c:dLbls>
            <c:dLbl>
              <c:idx val="0"/>
              <c:layout>
                <c:manualLayout>
                  <c:x val="3.112218766924221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F9-4182-8839-0BE9C7446D37}"/>
                </c:ext>
              </c:extLst>
            </c:dLbl>
            <c:dLbl>
              <c:idx val="3"/>
              <c:layout>
                <c:manualLayout>
                  <c:x val="4.668328150386332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8F9-4182-8839-0BE9C7446D3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Covid-19</c:v>
                </c:pt>
                <c:pt idx="1">
                  <c:v>Emergency care</c:v>
                </c:pt>
                <c:pt idx="2">
                  <c:v>Mental Health</c:v>
                </c:pt>
                <c:pt idx="3">
                  <c:v>Social Care</c:v>
                </c:pt>
                <c:pt idx="4">
                  <c:v>Urgent Care</c:v>
                </c:pt>
                <c:pt idx="5">
                  <c:v>Community Health</c:v>
                </c:pt>
                <c:pt idx="6">
                  <c:v>Other</c:v>
                </c:pt>
                <c:pt idx="7">
                  <c:v>Pharmacy</c:v>
                </c:pt>
                <c:pt idx="8">
                  <c:v>Hospital</c:v>
                </c:pt>
                <c:pt idx="9">
                  <c:v>Dentist</c:v>
                </c:pt>
                <c:pt idx="10">
                  <c:v>GPs</c:v>
                </c:pt>
              </c:strCache>
            </c:strRef>
          </c:cat>
          <c:val>
            <c:numRef>
              <c:f>Sheet1!$D$2:$D$12</c:f>
              <c:numCache>
                <c:formatCode>General</c:formatCode>
                <c:ptCount val="11"/>
                <c:pt idx="0">
                  <c:v>1</c:v>
                </c:pt>
                <c:pt idx="1">
                  <c:v>1</c:v>
                </c:pt>
                <c:pt idx="2">
                  <c:v>2</c:v>
                </c:pt>
                <c:pt idx="3">
                  <c:v>3</c:v>
                </c:pt>
                <c:pt idx="4">
                  <c:v>3</c:v>
                </c:pt>
                <c:pt idx="5">
                  <c:v>6</c:v>
                </c:pt>
                <c:pt idx="6">
                  <c:v>9</c:v>
                </c:pt>
                <c:pt idx="7">
                  <c:v>56</c:v>
                </c:pt>
                <c:pt idx="8">
                  <c:v>86</c:v>
                </c:pt>
                <c:pt idx="9">
                  <c:v>43</c:v>
                </c:pt>
                <c:pt idx="10">
                  <c:v>165</c:v>
                </c:pt>
              </c:numCache>
            </c:numRef>
          </c:val>
          <c:extLst>
            <c:ext xmlns:c16="http://schemas.microsoft.com/office/drawing/2014/chart" uri="{C3380CC4-5D6E-409C-BE32-E72D297353CC}">
              <c16:uniqueId val="{00000005-E8F9-4182-8839-0BE9C7446D37}"/>
            </c:ext>
          </c:extLst>
        </c:ser>
        <c:dLbls>
          <c:showLegendKey val="0"/>
          <c:showVal val="1"/>
          <c:showCatName val="0"/>
          <c:showSerName val="0"/>
          <c:showPercent val="0"/>
          <c:showBubbleSize val="0"/>
        </c:dLbls>
        <c:gapWidth val="75"/>
        <c:axId val="2081897663"/>
        <c:axId val="2081889759"/>
      </c:barChart>
      <c:catAx>
        <c:axId val="2081897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rebuchet MS" panose="020B0603020202020204" pitchFamily="34" charset="0"/>
                <a:ea typeface="+mn-ea"/>
                <a:cs typeface="+mn-cs"/>
              </a:defRPr>
            </a:pPr>
            <a:endParaRPr lang="en-US"/>
          </a:p>
        </c:txPr>
        <c:crossAx val="2081889759"/>
        <c:crosses val="autoZero"/>
        <c:auto val="1"/>
        <c:lblAlgn val="ctr"/>
        <c:lblOffset val="100"/>
        <c:noMultiLvlLbl val="0"/>
      </c:catAx>
      <c:valAx>
        <c:axId val="2081889759"/>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Trebuchet MS" panose="020B0603020202020204" pitchFamily="34" charset="0"/>
                <a:ea typeface="+mn-ea"/>
                <a:cs typeface="+mn-cs"/>
              </a:defRPr>
            </a:pPr>
            <a:endParaRPr lang="en-US"/>
          </a:p>
        </c:txPr>
        <c:crossAx val="208189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alpha val="32000"/>
      </a:schemeClr>
    </a:solidFill>
    <a:ln>
      <a:noFill/>
    </a:ln>
    <a:effectLst/>
  </c:spPr>
  <c:txPr>
    <a:bodyPr/>
    <a:lstStyle/>
    <a:p>
      <a:pPr>
        <a:defRPr sz="1400" b="1">
          <a:latin typeface="Trebuchet MS" panose="020B0603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05983547525663"/>
          <c:y val="0"/>
          <c:w val="0.69217906766102499"/>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Booking appointments</c:v>
                </c:pt>
                <c:pt idx="1">
                  <c:v>Appointment availability</c:v>
                </c:pt>
                <c:pt idx="2">
                  <c:v>Getting through on the telephone</c:v>
                </c:pt>
              </c:strCache>
            </c:strRef>
          </c:cat>
          <c:val>
            <c:numRef>
              <c:f>Sheet1!$B$2:$B$4</c:f>
              <c:numCache>
                <c:formatCode>General</c:formatCode>
                <c:ptCount val="3"/>
                <c:pt idx="0">
                  <c:v>8</c:v>
                </c:pt>
                <c:pt idx="1">
                  <c:v>27</c:v>
                </c:pt>
                <c:pt idx="2">
                  <c:v>11</c:v>
                </c:pt>
              </c:numCache>
            </c:numRef>
          </c:val>
          <c:extLst>
            <c:ext xmlns:c16="http://schemas.microsoft.com/office/drawing/2014/chart" uri="{C3380CC4-5D6E-409C-BE32-E72D297353CC}">
              <c16:uniqueId val="{00000000-7382-47D1-A117-0DFCFC629E3D}"/>
            </c:ext>
          </c:extLst>
        </c:ser>
        <c:ser>
          <c:idx val="1"/>
          <c:order val="1"/>
          <c:tx>
            <c:strRef>
              <c:f>Sheet1!$C$1</c:f>
              <c:strCache>
                <c:ptCount val="1"/>
                <c:pt idx="0">
                  <c:v>Negative</c:v>
                </c:pt>
              </c:strCache>
            </c:strRef>
          </c:tx>
          <c:spPr>
            <a:solidFill>
              <a:srgbClr val="386C7C"/>
            </a:solidFill>
            <a:ln>
              <a:solidFill>
                <a:schemeClr val="tx1"/>
              </a:solidFill>
            </a:ln>
            <a:effectLst/>
          </c:spPr>
          <c:invertIfNegative val="0"/>
          <c:dLbls>
            <c:dLbl>
              <c:idx val="0"/>
              <c:layout>
                <c:manualLayout>
                  <c:x val="5.8363370299718942E-2"/>
                  <c:y val="1.817576176299164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82-47D1-A117-0DFCFC629E3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Booking appointments</c:v>
                </c:pt>
                <c:pt idx="1">
                  <c:v>Appointment availability</c:v>
                </c:pt>
                <c:pt idx="2">
                  <c:v>Getting through on the telephone</c:v>
                </c:pt>
              </c:strCache>
            </c:strRef>
          </c:cat>
          <c:val>
            <c:numRef>
              <c:f>Sheet1!$C$2:$C$4</c:f>
              <c:numCache>
                <c:formatCode>General</c:formatCode>
                <c:ptCount val="3"/>
                <c:pt idx="0">
                  <c:v>19</c:v>
                </c:pt>
                <c:pt idx="1">
                  <c:v>37</c:v>
                </c:pt>
                <c:pt idx="2">
                  <c:v>74</c:v>
                </c:pt>
              </c:numCache>
            </c:numRef>
          </c:val>
          <c:extLst>
            <c:ext xmlns:c16="http://schemas.microsoft.com/office/drawing/2014/chart" uri="{C3380CC4-5D6E-409C-BE32-E72D297353CC}">
              <c16:uniqueId val="{00000001-7382-47D1-A117-0DFCFC629E3D}"/>
            </c:ext>
          </c:extLst>
        </c:ser>
        <c:ser>
          <c:idx val="2"/>
          <c:order val="2"/>
          <c:tx>
            <c:strRef>
              <c:f>Sheet1!$D$1</c:f>
              <c:strCache>
                <c:ptCount val="1"/>
                <c:pt idx="0">
                  <c:v>Neutral</c:v>
                </c:pt>
              </c:strCache>
            </c:strRef>
          </c:tx>
          <c:spPr>
            <a:solidFill>
              <a:srgbClr val="E236C1"/>
            </a:solidFill>
            <a:ln>
              <a:solidFill>
                <a:schemeClr val="tx1"/>
              </a:solidFill>
            </a:ln>
            <a:effectLst/>
          </c:spPr>
          <c:invertIfNegative val="0"/>
          <c:dLbls>
            <c:dLbl>
              <c:idx val="0"/>
              <c:layout>
                <c:manualLayout>
                  <c:x val="-6.3177746552414227E-3"/>
                  <c:y val="-4.54394044074799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82-47D1-A117-0DFCFC629E3D}"/>
                </c:ext>
              </c:extLst>
            </c:dLbl>
            <c:dLbl>
              <c:idx val="1"/>
              <c:layout>
                <c:manualLayout>
                  <c:x val="4.446732975216695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82-47D1-A117-0DFCFC629E3D}"/>
                </c:ext>
              </c:extLst>
            </c:dLbl>
            <c:dLbl>
              <c:idx val="2"/>
              <c:layout>
                <c:manualLayout>
                  <c:x val="2.7792081095104282E-2"/>
                  <c:y val="-4.5439404407479319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382-47D1-A117-0DFCFC629E3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Booking appointments</c:v>
                </c:pt>
                <c:pt idx="1">
                  <c:v>Appointment availability</c:v>
                </c:pt>
                <c:pt idx="2">
                  <c:v>Getting through on the telephone</c:v>
                </c:pt>
              </c:strCache>
            </c:strRef>
          </c:cat>
          <c:val>
            <c:numRef>
              <c:f>Sheet1!$D$2:$D$4</c:f>
              <c:numCache>
                <c:formatCode>General</c:formatCode>
                <c:ptCount val="3"/>
                <c:pt idx="1">
                  <c:v>2</c:v>
                </c:pt>
                <c:pt idx="2">
                  <c:v>3</c:v>
                </c:pt>
              </c:numCache>
            </c:numRef>
          </c:val>
          <c:extLst>
            <c:ext xmlns:c16="http://schemas.microsoft.com/office/drawing/2014/chart" uri="{C3380CC4-5D6E-409C-BE32-E72D297353CC}">
              <c16:uniqueId val="{00000003-7382-47D1-A117-0DFCFC629E3D}"/>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just">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32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4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5000561087462"/>
          <c:y val="0"/>
          <c:w val="0.77158225595634433"/>
          <c:h val="0.89572443827772497"/>
        </c:manualLayout>
      </c:layout>
      <c:barChart>
        <c:barDir val="bar"/>
        <c:grouping val="stacked"/>
        <c:varyColors val="0"/>
        <c:ser>
          <c:idx val="0"/>
          <c:order val="0"/>
          <c:tx>
            <c:strRef>
              <c:f>Sheet1!$B$1</c:f>
              <c:strCache>
                <c:ptCount val="1"/>
                <c:pt idx="0">
                  <c:v>Positive</c:v>
                </c:pt>
              </c:strCache>
            </c:strRef>
          </c:tx>
          <c:spPr>
            <a:solidFill>
              <a:srgbClr val="87C74D"/>
            </a:solidFill>
            <a:ln>
              <a:solidFill>
                <a:schemeClr val="tx1"/>
              </a:solidFill>
            </a:ln>
            <a:effectLst/>
          </c:spPr>
          <c:invertIfNegative val="0"/>
          <c:dLbls>
            <c:dLbl>
              <c:idx val="0"/>
              <c:layout>
                <c:manualLayout>
                  <c:x val="3.4253053651717514E-3"/>
                  <c:y val="4.5439404407479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C3-4827-8156-EC3869DAD908}"/>
                </c:ext>
              </c:extLst>
            </c:dLbl>
            <c:dLbl>
              <c:idx val="1"/>
              <c:layout>
                <c:manualLayout>
                  <c:x val="3.057128920461468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C3-4827-8156-EC3869DAD90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Quality of care/treatment</c:v>
                </c:pt>
              </c:strCache>
            </c:strRef>
          </c:cat>
          <c:val>
            <c:numRef>
              <c:f>Sheet1!$B$2</c:f>
              <c:numCache>
                <c:formatCode>General</c:formatCode>
                <c:ptCount val="1"/>
                <c:pt idx="0">
                  <c:v>78</c:v>
                </c:pt>
              </c:numCache>
            </c:numRef>
          </c:val>
          <c:extLst>
            <c:ext xmlns:c16="http://schemas.microsoft.com/office/drawing/2014/chart" uri="{C3380CC4-5D6E-409C-BE32-E72D297353CC}">
              <c16:uniqueId val="{00000000-E0C3-4827-8156-EC3869DAD908}"/>
            </c:ext>
          </c:extLst>
        </c:ser>
        <c:ser>
          <c:idx val="1"/>
          <c:order val="1"/>
          <c:tx>
            <c:strRef>
              <c:f>Sheet1!$C$1</c:f>
              <c:strCache>
                <c:ptCount val="1"/>
                <c:pt idx="0">
                  <c:v>Neutral</c:v>
                </c:pt>
              </c:strCache>
            </c:strRef>
          </c:tx>
          <c:spPr>
            <a:solidFill>
              <a:srgbClr val="386C7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Quality of care/treatment</c:v>
                </c:pt>
              </c:strCache>
            </c:strRef>
          </c:cat>
          <c:val>
            <c:numRef>
              <c:f>Sheet1!$C$2</c:f>
              <c:numCache>
                <c:formatCode>General</c:formatCode>
                <c:ptCount val="1"/>
                <c:pt idx="0">
                  <c:v>23</c:v>
                </c:pt>
              </c:numCache>
            </c:numRef>
          </c:val>
          <c:extLst>
            <c:ext xmlns:c16="http://schemas.microsoft.com/office/drawing/2014/chart" uri="{C3380CC4-5D6E-409C-BE32-E72D297353CC}">
              <c16:uniqueId val="{00000001-E0C3-4827-8156-EC3869DAD908}"/>
            </c:ext>
          </c:extLst>
        </c:ser>
        <c:ser>
          <c:idx val="2"/>
          <c:order val="2"/>
          <c:tx>
            <c:strRef>
              <c:f>Sheet1!$D$1</c:f>
              <c:strCache>
                <c:ptCount val="1"/>
                <c:pt idx="0">
                  <c:v>Negative</c:v>
                </c:pt>
              </c:strCache>
            </c:strRef>
          </c:tx>
          <c:spPr>
            <a:solidFill>
              <a:srgbClr val="E236C1"/>
            </a:solidFill>
            <a:ln>
              <a:solidFill>
                <a:schemeClr val="tx1"/>
              </a:solidFill>
            </a:ln>
            <a:effectLst/>
          </c:spPr>
          <c:invertIfNegative val="0"/>
          <c:dLbls>
            <c:dLbl>
              <c:idx val="0"/>
              <c:layout>
                <c:manualLayout>
                  <c:x val="2.897199158261932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C3-4827-8156-EC3869DAD908}"/>
                </c:ext>
              </c:extLst>
            </c:dLbl>
            <c:dLbl>
              <c:idx val="1"/>
              <c:layout>
                <c:manualLayout>
                  <c:x val="4.0718918693617392E-2"/>
                  <c:y val="-2.082615310126346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EC-D04B-9264-07A880FD9BE4}"/>
                </c:ext>
              </c:extLst>
            </c:dLbl>
            <c:dLbl>
              <c:idx val="2"/>
              <c:layout>
                <c:manualLayout>
                  <c:x val="3.6129705423635569E-2"/>
                  <c:y val="-4.543940440747931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C3-4827-8156-EC3869DAD90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Quality of care/treatment</c:v>
                </c:pt>
              </c:strCache>
            </c:strRef>
          </c:cat>
          <c:val>
            <c:numRef>
              <c:f>Sheet1!$D$2</c:f>
              <c:numCache>
                <c:formatCode>General</c:formatCode>
                <c:ptCount val="1"/>
                <c:pt idx="0">
                  <c:v>7</c:v>
                </c:pt>
              </c:numCache>
            </c:numRef>
          </c:val>
          <c:extLst>
            <c:ext xmlns:c16="http://schemas.microsoft.com/office/drawing/2014/chart" uri="{C3380CC4-5D6E-409C-BE32-E72D297353CC}">
              <c16:uniqueId val="{00000003-E0C3-4827-8156-EC3869DAD908}"/>
            </c:ext>
          </c:extLst>
        </c:ser>
        <c:dLbls>
          <c:dLblPos val="ctr"/>
          <c:showLegendKey val="0"/>
          <c:showVal val="1"/>
          <c:showCatName val="0"/>
          <c:showSerName val="0"/>
          <c:showPercent val="0"/>
          <c:showBubbleSize val="0"/>
        </c:dLbls>
        <c:gapWidth val="150"/>
        <c:overlap val="100"/>
        <c:axId val="770494008"/>
        <c:axId val="770493352"/>
      </c:barChart>
      <c:catAx>
        <c:axId val="7704940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lgn="r">
              <a:defRPr sz="1200" b="1" i="0" u="none" strike="noStrike" kern="1200" baseline="0">
                <a:ln>
                  <a:noFill/>
                </a:ln>
                <a:solidFill>
                  <a:schemeClr val="tx1"/>
                </a:solidFill>
                <a:latin typeface="Trebuchet MS" panose="020B0603020202020204" pitchFamily="34" charset="0"/>
                <a:ea typeface="+mn-ea"/>
                <a:cs typeface="+mn-cs"/>
              </a:defRPr>
            </a:pPr>
            <a:endParaRPr lang="en-US"/>
          </a:p>
        </c:txPr>
        <c:crossAx val="770493352"/>
        <c:crosses val="autoZero"/>
        <c:auto val="1"/>
        <c:lblAlgn val="ctr"/>
        <c:lblOffset val="100"/>
        <c:noMultiLvlLbl val="0"/>
      </c:catAx>
      <c:valAx>
        <c:axId val="770493352"/>
        <c:scaling>
          <c:orientation val="minMax"/>
          <c:max val="350"/>
          <c:min val="0"/>
        </c:scaling>
        <c:delete val="0"/>
        <c:axPos val="b"/>
        <c:majorGridlines>
          <c:spPr>
            <a:ln w="9525" cap="flat" cmpd="sng" algn="ctr">
              <a:gradFill>
                <a:gsLst>
                  <a:gs pos="100000">
                    <a:schemeClr val="tx1"/>
                  </a:gs>
                  <a:gs pos="94000">
                    <a:srgbClr val="E9F4F7"/>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Trebuchet MS" panose="020B0603020202020204" pitchFamily="34" charset="0"/>
                <a:ea typeface="+mn-ea"/>
                <a:cs typeface="+mn-cs"/>
              </a:defRPr>
            </a:pPr>
            <a:endParaRPr lang="en-US"/>
          </a:p>
        </c:txPr>
        <c:crossAx val="77049400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rebuchet MS" panose="020B0603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0.26245</cdr:x>
      <cdr:y>0.84997</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06532" y="868366"/>
          <a:ext cx="127753" cy="3142243"/>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0.26245</cdr:x>
      <cdr:y>0.88334</cdr:y>
    </cdr:from>
    <cdr:to>
      <cdr:x>0.95008</cdr:x>
      <cdr:y>0.8997</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47548" y="920618"/>
          <a:ext cx="45719" cy="3142243"/>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0.27755</cdr:x>
      <cdr:y>0.88334</cdr:y>
    </cdr:from>
    <cdr:to>
      <cdr:x>0.9656</cdr:x>
      <cdr:y>0.8997</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817525" y="919683"/>
          <a:ext cx="45719" cy="3144113"/>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0.28721</cdr:x>
      <cdr:y>0.87324</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95639" y="957465"/>
          <a:ext cx="62741" cy="3029077"/>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0.19575</cdr:x>
      <cdr:y>0.86508</cdr:y>
    </cdr:from>
    <cdr:to>
      <cdr:x>0.95067</cdr:x>
      <cdr:y>0.89726</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574398" y="737939"/>
          <a:ext cx="89925" cy="3449750"/>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0.26245</cdr:x>
      <cdr:y>0.87723</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44631" y="906464"/>
          <a:ext cx="51555" cy="3142243"/>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0.28721</cdr:x>
      <cdr:y>0.87324</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95639" y="957465"/>
          <a:ext cx="62741" cy="3029077"/>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0.28721</cdr:x>
      <cdr:y>0.87324</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95639" y="957465"/>
          <a:ext cx="62741" cy="3029077"/>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0.28721</cdr:x>
      <cdr:y>0.87324</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95639" y="957465"/>
          <a:ext cx="62741" cy="3029077"/>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18.xml><?xml version="1.0" encoding="utf-8"?>
<c:userShapes xmlns:c="http://schemas.openxmlformats.org/drawingml/2006/chart">
  <cdr:relSizeAnchor xmlns:cdr="http://schemas.openxmlformats.org/drawingml/2006/chartDrawing">
    <cdr:from>
      <cdr:x>0.28721</cdr:x>
      <cdr:y>0.87324</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95639" y="957465"/>
          <a:ext cx="62741" cy="3029077"/>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19.xml><?xml version="1.0" encoding="utf-8"?>
<c:userShapes xmlns:c="http://schemas.openxmlformats.org/drawingml/2006/chart">
  <cdr:relSizeAnchor xmlns:cdr="http://schemas.openxmlformats.org/drawingml/2006/chartDrawing">
    <cdr:from>
      <cdr:x>0.2668</cdr:x>
      <cdr:y>0.85772</cdr:y>
    </cdr:from>
    <cdr:to>
      <cdr:x>0.96281</cdr:x>
      <cdr:y>0.8977</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53568" y="862893"/>
          <a:ext cx="111750" cy="3180487"/>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0.18172</cdr:x>
      <cdr:y>0.84997</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583646" y="642142"/>
          <a:ext cx="127753" cy="3594691"/>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20.xml><?xml version="1.0" encoding="utf-8"?>
<c:userShapes xmlns:c="http://schemas.openxmlformats.org/drawingml/2006/chart">
  <cdr:relSizeAnchor xmlns:cdr="http://schemas.openxmlformats.org/drawingml/2006/chartDrawing">
    <cdr:from>
      <cdr:x>0.28721</cdr:x>
      <cdr:y>0.87324</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95639" y="957465"/>
          <a:ext cx="62741" cy="3029077"/>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0.27912</cdr:x>
      <cdr:y>0.8997</cdr:y>
    </cdr:from>
    <cdr:to>
      <cdr:x>0.96281</cdr:x>
      <cdr:y>0.91606</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a:off x="2814727" y="975362"/>
          <a:ext cx="45719" cy="3124200"/>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0.28721</cdr:x>
      <cdr:y>0.87324</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95639" y="957465"/>
          <a:ext cx="62741" cy="3029077"/>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0.18172</cdr:x>
      <cdr:y>0.84997</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583646" y="642142"/>
          <a:ext cx="127753" cy="3594691"/>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0.28721</cdr:x>
      <cdr:y>0.87324</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95639" y="957465"/>
          <a:ext cx="62741" cy="3029077"/>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0.28721</cdr:x>
      <cdr:y>0.87324</cdr:y>
    </cdr:from>
    <cdr:to>
      <cdr:x>0.95008</cdr:x>
      <cdr:y>0.89568</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95639" y="957465"/>
          <a:ext cx="62741" cy="3029077"/>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0.21242</cdr:x>
      <cdr:y>0.87723</cdr:y>
    </cdr:from>
    <cdr:to>
      <cdr:x>0.96281</cdr:x>
      <cdr:y>0.89359</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662326" y="760167"/>
          <a:ext cx="45719" cy="3429000"/>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0.24577</cdr:x>
      <cdr:y>0.87324</cdr:y>
    </cdr:from>
    <cdr:to>
      <cdr:x>0.95008</cdr:x>
      <cdr:y>0.8896</cdr:y>
    </cdr:to>
    <cdr:sp macro="" textlink="">
      <cdr:nvSpPr>
        <cdr:cNvPr id="2" name="Google Shape;478;p10">
          <a:extLst xmlns:a="http://schemas.openxmlformats.org/drawingml/2006/main">
            <a:ext uri="{FF2B5EF4-FFF2-40B4-BE49-F238E27FC236}">
              <a16:creationId xmlns:a16="http://schemas.microsoft.com/office/drawing/2014/main" id="{73A21F5A-4D66-45D9-AEE7-4B1863B0B823}"/>
            </a:ext>
          </a:extLst>
        </cdr:cNvPr>
        <cdr:cNvSpPr/>
      </cdr:nvSpPr>
      <cdr:spPr>
        <a:xfrm xmlns:a="http://schemas.openxmlformats.org/drawingml/2006/main" rot="5400000" flipH="1">
          <a:off x="2709449" y="854284"/>
          <a:ext cx="45719" cy="3218443"/>
        </a:xfrm>
        <a:custGeom xmlns:a="http://schemas.openxmlformats.org/drawingml/2006/main">
          <a:avLst/>
          <a:gdLst/>
          <a:ahLst/>
          <a:cxnLst/>
          <a:rect l="l" t="t" r="r" b="b"/>
          <a:pathLst>
            <a:path w="120000" h="2435860" extrusionOk="0">
              <a:moveTo>
                <a:pt x="0" y="2435821"/>
              </a:moveTo>
              <a:lnTo>
                <a:pt x="0" y="0"/>
              </a:lnTo>
            </a:path>
          </a:pathLst>
        </a:custGeom>
        <a:noFill xmlns:a="http://schemas.openxmlformats.org/drawingml/2006/main"/>
        <a:ln xmlns:a="http://schemas.openxmlformats.org/drawingml/2006/main" w="9525" cap="flat" cmpd="sng">
          <a:solidFill>
            <a:srgbClr val="231F20"/>
          </a:solidFill>
          <a:prstDash val="solid"/>
          <a:round/>
          <a:headEnd type="none" w="sm" len="sm"/>
          <a:tailEnd type="none" w="sm" len="sm"/>
        </a:ln>
      </cdr:spPr>
      <cdr:txBody>
        <a:bodyPr xmlns:a="http://schemas.openxmlformats.org/drawingml/2006/main" spcFirstLastPara="1" wrap="square" lIns="0" tIns="0" rIns="0" bIns="0" anchor="t"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l" rtl="0">
            <a:lnSpc>
              <a:spcPct val="100000"/>
            </a:lnSpc>
            <a:spcBef>
              <a:spcPts val="0"/>
            </a:spcBef>
            <a:spcAft>
              <a:spcPts val="0"/>
            </a:spcAft>
            <a:buClr>
              <a:srgbClr val="000000"/>
            </a:buClr>
            <a:buSzPts val="1800"/>
            <a:buFont typeface="Arial"/>
            <a:buNone/>
          </a:pPr>
          <a:endParaRPr dirty="0">
            <a:sym typeface="Aria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556125"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956300" y="0"/>
            <a:ext cx="4556125" cy="344488"/>
          </a:xfrm>
          <a:prstGeom prst="rect">
            <a:avLst/>
          </a:prstGeom>
        </p:spPr>
        <p:txBody>
          <a:bodyPr vert="horz" lIns="91440" tIns="45720" rIns="91440" bIns="45720" rtlCol="0"/>
          <a:lstStyle>
            <a:lvl1pPr algn="r">
              <a:defRPr sz="1200"/>
            </a:lvl1pPr>
          </a:lstStyle>
          <a:p>
            <a:fld id="{641A93A5-AB9E-448D-9B49-37554E2A5BDE}" type="datetimeFigureOut">
              <a:rPr lang="en-GB" smtClean="0"/>
              <a:t>10/06/2022</a:t>
            </a:fld>
            <a:endParaRPr lang="en-GB"/>
          </a:p>
        </p:txBody>
      </p:sp>
      <p:sp>
        <p:nvSpPr>
          <p:cNvPr id="4" name="Slide Image Placeholder 3"/>
          <p:cNvSpPr>
            <a:spLocks noGrp="1" noRot="1" noChangeAspect="1"/>
          </p:cNvSpPr>
          <p:nvPr>
            <p:ph type="sldImg" idx="2"/>
          </p:nvPr>
        </p:nvSpPr>
        <p:spPr>
          <a:xfrm>
            <a:off x="3482975" y="857250"/>
            <a:ext cx="354965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050925" y="3300413"/>
            <a:ext cx="841375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4556125"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956300" y="6513513"/>
            <a:ext cx="4556125" cy="344487"/>
          </a:xfrm>
          <a:prstGeom prst="rect">
            <a:avLst/>
          </a:prstGeom>
        </p:spPr>
        <p:txBody>
          <a:bodyPr vert="horz" lIns="91440" tIns="45720" rIns="91440" bIns="45720" rtlCol="0" anchor="b"/>
          <a:lstStyle>
            <a:lvl1pPr algn="r">
              <a:defRPr sz="1200"/>
            </a:lvl1pPr>
          </a:lstStyle>
          <a:p>
            <a:fld id="{9CA81D92-151F-4734-A32E-35B2DC056D7A}" type="slidenum">
              <a:rPr lang="en-GB" smtClean="0"/>
              <a:t>‹#›</a:t>
            </a:fld>
            <a:endParaRPr lang="en-GB"/>
          </a:p>
        </p:txBody>
      </p:sp>
    </p:spTree>
    <p:extLst>
      <p:ext uri="{BB962C8B-B14F-4D97-AF65-F5344CB8AC3E}">
        <p14:creationId xmlns:p14="http://schemas.microsoft.com/office/powerpoint/2010/main" val="4248336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9CA81D92-151F-4734-A32E-35B2DC056D7A}" type="slidenum">
              <a:rPr lang="en-GB" smtClean="0"/>
              <a:t>3</a:t>
            </a:fld>
            <a:endParaRPr lang="en-GB"/>
          </a:p>
        </p:txBody>
      </p:sp>
    </p:spTree>
    <p:extLst>
      <p:ext uri="{BB962C8B-B14F-4D97-AF65-F5344CB8AC3E}">
        <p14:creationId xmlns:p14="http://schemas.microsoft.com/office/powerpoint/2010/main" val="2767670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15</a:t>
            </a:fld>
            <a:endParaRPr lang="en-GB"/>
          </a:p>
        </p:txBody>
      </p:sp>
    </p:spTree>
    <p:extLst>
      <p:ext uri="{BB962C8B-B14F-4D97-AF65-F5344CB8AC3E}">
        <p14:creationId xmlns:p14="http://schemas.microsoft.com/office/powerpoint/2010/main" val="1903662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16</a:t>
            </a:fld>
            <a:endParaRPr lang="en-GB"/>
          </a:p>
        </p:txBody>
      </p:sp>
    </p:spTree>
    <p:extLst>
      <p:ext uri="{BB962C8B-B14F-4D97-AF65-F5344CB8AC3E}">
        <p14:creationId xmlns:p14="http://schemas.microsoft.com/office/powerpoint/2010/main" val="315239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17</a:t>
            </a:fld>
            <a:endParaRPr lang="en-GB"/>
          </a:p>
        </p:txBody>
      </p:sp>
    </p:spTree>
    <p:extLst>
      <p:ext uri="{BB962C8B-B14F-4D97-AF65-F5344CB8AC3E}">
        <p14:creationId xmlns:p14="http://schemas.microsoft.com/office/powerpoint/2010/main" val="3609949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18</a:t>
            </a:fld>
            <a:endParaRPr lang="en-GB"/>
          </a:p>
        </p:txBody>
      </p:sp>
    </p:spTree>
    <p:extLst>
      <p:ext uri="{BB962C8B-B14F-4D97-AF65-F5344CB8AC3E}">
        <p14:creationId xmlns:p14="http://schemas.microsoft.com/office/powerpoint/2010/main" val="3382188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19</a:t>
            </a:fld>
            <a:endParaRPr lang="en-GB"/>
          </a:p>
        </p:txBody>
      </p:sp>
    </p:spTree>
    <p:extLst>
      <p:ext uri="{BB962C8B-B14F-4D97-AF65-F5344CB8AC3E}">
        <p14:creationId xmlns:p14="http://schemas.microsoft.com/office/powerpoint/2010/main" val="2326613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23</a:t>
            </a:fld>
            <a:endParaRPr lang="en-GB"/>
          </a:p>
        </p:txBody>
      </p:sp>
    </p:spTree>
    <p:extLst>
      <p:ext uri="{BB962C8B-B14F-4D97-AF65-F5344CB8AC3E}">
        <p14:creationId xmlns:p14="http://schemas.microsoft.com/office/powerpoint/2010/main" val="1089970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26</a:t>
            </a:fld>
            <a:endParaRPr lang="en-GB"/>
          </a:p>
        </p:txBody>
      </p:sp>
    </p:spTree>
    <p:extLst>
      <p:ext uri="{BB962C8B-B14F-4D97-AF65-F5344CB8AC3E}">
        <p14:creationId xmlns:p14="http://schemas.microsoft.com/office/powerpoint/2010/main" val="2584409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A81D92-151F-4734-A32E-35B2DC056D7A}" type="slidenum">
              <a:rPr lang="en-GB" smtClean="0"/>
              <a:t>32</a:t>
            </a:fld>
            <a:endParaRPr lang="en-GB"/>
          </a:p>
        </p:txBody>
      </p:sp>
    </p:spTree>
    <p:extLst>
      <p:ext uri="{BB962C8B-B14F-4D97-AF65-F5344CB8AC3E}">
        <p14:creationId xmlns:p14="http://schemas.microsoft.com/office/powerpoint/2010/main" val="1335236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A81D92-151F-4734-A32E-35B2DC056D7A}" type="slidenum">
              <a:rPr lang="en-GB" smtClean="0"/>
              <a:t>34</a:t>
            </a:fld>
            <a:endParaRPr lang="en-GB"/>
          </a:p>
        </p:txBody>
      </p:sp>
    </p:spTree>
    <p:extLst>
      <p:ext uri="{BB962C8B-B14F-4D97-AF65-F5344CB8AC3E}">
        <p14:creationId xmlns:p14="http://schemas.microsoft.com/office/powerpoint/2010/main" val="423445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38</a:t>
            </a:fld>
            <a:endParaRPr lang="en-GB"/>
          </a:p>
        </p:txBody>
      </p:sp>
    </p:spTree>
    <p:extLst>
      <p:ext uri="{BB962C8B-B14F-4D97-AF65-F5344CB8AC3E}">
        <p14:creationId xmlns:p14="http://schemas.microsoft.com/office/powerpoint/2010/main" val="399247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4</a:t>
            </a:fld>
            <a:endParaRPr lang="en-GB"/>
          </a:p>
        </p:txBody>
      </p:sp>
    </p:spTree>
    <p:extLst>
      <p:ext uri="{BB962C8B-B14F-4D97-AF65-F5344CB8AC3E}">
        <p14:creationId xmlns:p14="http://schemas.microsoft.com/office/powerpoint/2010/main" val="2527898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39</a:t>
            </a:fld>
            <a:endParaRPr lang="en-GB"/>
          </a:p>
        </p:txBody>
      </p:sp>
    </p:spTree>
    <p:extLst>
      <p:ext uri="{BB962C8B-B14F-4D97-AF65-F5344CB8AC3E}">
        <p14:creationId xmlns:p14="http://schemas.microsoft.com/office/powerpoint/2010/main" val="730462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40</a:t>
            </a:fld>
            <a:endParaRPr lang="en-GB"/>
          </a:p>
        </p:txBody>
      </p:sp>
    </p:spTree>
    <p:extLst>
      <p:ext uri="{BB962C8B-B14F-4D97-AF65-F5344CB8AC3E}">
        <p14:creationId xmlns:p14="http://schemas.microsoft.com/office/powerpoint/2010/main" val="2715221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44</a:t>
            </a:fld>
            <a:endParaRPr lang="en-GB"/>
          </a:p>
        </p:txBody>
      </p:sp>
    </p:spTree>
    <p:extLst>
      <p:ext uri="{BB962C8B-B14F-4D97-AF65-F5344CB8AC3E}">
        <p14:creationId xmlns:p14="http://schemas.microsoft.com/office/powerpoint/2010/main" val="62614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6</a:t>
            </a:fld>
            <a:endParaRPr lang="en-GB"/>
          </a:p>
        </p:txBody>
      </p:sp>
    </p:spTree>
    <p:extLst>
      <p:ext uri="{BB962C8B-B14F-4D97-AF65-F5344CB8AC3E}">
        <p14:creationId xmlns:p14="http://schemas.microsoft.com/office/powerpoint/2010/main" val="325747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7</a:t>
            </a:fld>
            <a:endParaRPr lang="en-GB"/>
          </a:p>
        </p:txBody>
      </p:sp>
    </p:spTree>
    <p:extLst>
      <p:ext uri="{BB962C8B-B14F-4D97-AF65-F5344CB8AC3E}">
        <p14:creationId xmlns:p14="http://schemas.microsoft.com/office/powerpoint/2010/main" val="268465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8</a:t>
            </a:fld>
            <a:endParaRPr lang="en-GB"/>
          </a:p>
        </p:txBody>
      </p:sp>
    </p:spTree>
    <p:extLst>
      <p:ext uri="{BB962C8B-B14F-4D97-AF65-F5344CB8AC3E}">
        <p14:creationId xmlns:p14="http://schemas.microsoft.com/office/powerpoint/2010/main" val="4212088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9</a:t>
            </a:fld>
            <a:endParaRPr lang="en-GB"/>
          </a:p>
        </p:txBody>
      </p:sp>
    </p:spTree>
    <p:extLst>
      <p:ext uri="{BB962C8B-B14F-4D97-AF65-F5344CB8AC3E}">
        <p14:creationId xmlns:p14="http://schemas.microsoft.com/office/powerpoint/2010/main" val="347544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10</a:t>
            </a:fld>
            <a:endParaRPr lang="en-GB"/>
          </a:p>
        </p:txBody>
      </p:sp>
    </p:spTree>
    <p:extLst>
      <p:ext uri="{BB962C8B-B14F-4D97-AF65-F5344CB8AC3E}">
        <p14:creationId xmlns:p14="http://schemas.microsoft.com/office/powerpoint/2010/main" val="3230580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12</a:t>
            </a:fld>
            <a:endParaRPr lang="en-GB"/>
          </a:p>
        </p:txBody>
      </p:sp>
    </p:spTree>
    <p:extLst>
      <p:ext uri="{BB962C8B-B14F-4D97-AF65-F5344CB8AC3E}">
        <p14:creationId xmlns:p14="http://schemas.microsoft.com/office/powerpoint/2010/main" val="1809894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81D92-151F-4734-A32E-35B2DC056D7A}" type="slidenum">
              <a:rPr lang="en-GB" smtClean="0"/>
              <a:t>14</a:t>
            </a:fld>
            <a:endParaRPr lang="en-GB"/>
          </a:p>
        </p:txBody>
      </p:sp>
    </p:spTree>
    <p:extLst>
      <p:ext uri="{BB962C8B-B14F-4D97-AF65-F5344CB8AC3E}">
        <p14:creationId xmlns:p14="http://schemas.microsoft.com/office/powerpoint/2010/main" val="1081223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8670" y="2125980"/>
            <a:ext cx="893826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77340" y="3840480"/>
            <a:ext cx="736092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6/10/22</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0"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12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6/10/22</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525780" y="1577340"/>
            <a:ext cx="4574286"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415534" y="1577340"/>
            <a:ext cx="4574286"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6/10/22</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6/10/22</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6/10/22</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0511027" cy="1014984"/>
          </a:xfrm>
          <a:prstGeom prst="rect">
            <a:avLst/>
          </a:prstGeom>
        </p:spPr>
      </p:pic>
      <p:sp>
        <p:nvSpPr>
          <p:cNvPr id="2" name="Holder 2"/>
          <p:cNvSpPr>
            <a:spLocks noGrp="1"/>
          </p:cNvSpPr>
          <p:nvPr>
            <p:ph type="title"/>
          </p:nvPr>
        </p:nvSpPr>
        <p:spPr>
          <a:xfrm>
            <a:off x="230124" y="303021"/>
            <a:ext cx="10055351" cy="452755"/>
          </a:xfrm>
          <a:prstGeom prst="rect">
            <a:avLst/>
          </a:prstGeom>
        </p:spPr>
        <p:txBody>
          <a:bodyPr wrap="square" lIns="0" tIns="0" rIns="0" bIns="0">
            <a:spAutoFit/>
          </a:bodyPr>
          <a:lstStyle>
            <a:lvl1pPr>
              <a:defRPr sz="14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557885" y="1109598"/>
            <a:ext cx="9424670" cy="1713864"/>
          </a:xfrm>
          <a:prstGeom prst="rect">
            <a:avLst/>
          </a:prstGeom>
        </p:spPr>
        <p:txBody>
          <a:bodyPr wrap="square" lIns="0" tIns="0" rIns="0" bIns="0">
            <a:spAutoFit/>
          </a:bodyPr>
          <a:lstStyle>
            <a:lvl1pPr>
              <a:defRPr sz="12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a:xfrm>
            <a:off x="3575304" y="6377940"/>
            <a:ext cx="336499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25780" y="6377940"/>
            <a:ext cx="2418588"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6/10/22</a:t>
            </a:fld>
            <a:endParaRPr lang="en-US"/>
          </a:p>
        </p:txBody>
      </p:sp>
      <p:sp>
        <p:nvSpPr>
          <p:cNvPr id="6" name="Holder 6"/>
          <p:cNvSpPr>
            <a:spLocks noGrp="1"/>
          </p:cNvSpPr>
          <p:nvPr>
            <p:ph type="sldNum" sz="quarter" idx="7"/>
          </p:nvPr>
        </p:nvSpPr>
        <p:spPr>
          <a:xfrm>
            <a:off x="9503409" y="6465214"/>
            <a:ext cx="2444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26.png"/><Relationship Id="rId21" Type="http://schemas.openxmlformats.org/officeDocument/2006/relationships/image" Target="../media/image21.png"/><Relationship Id="rId42" Type="http://schemas.openxmlformats.org/officeDocument/2006/relationships/image" Target="../media/image42.png"/><Relationship Id="rId47" Type="http://schemas.openxmlformats.org/officeDocument/2006/relationships/image" Target="../media/image47.png"/><Relationship Id="rId63" Type="http://schemas.openxmlformats.org/officeDocument/2006/relationships/image" Target="../media/image63.png"/><Relationship Id="rId68" Type="http://schemas.openxmlformats.org/officeDocument/2006/relationships/image" Target="../media/image68.png"/><Relationship Id="rId7"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16.png"/><Relationship Id="rId29" Type="http://schemas.openxmlformats.org/officeDocument/2006/relationships/image" Target="../media/image29.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image" Target="../media/image40.png"/><Relationship Id="rId45" Type="http://schemas.openxmlformats.org/officeDocument/2006/relationships/image" Target="../media/image45.png"/><Relationship Id="rId53" Type="http://schemas.openxmlformats.org/officeDocument/2006/relationships/image" Target="../media/image53.png"/><Relationship Id="rId58" Type="http://schemas.openxmlformats.org/officeDocument/2006/relationships/image" Target="../media/image58.png"/><Relationship Id="rId66" Type="http://schemas.openxmlformats.org/officeDocument/2006/relationships/image" Target="../media/image66.png"/><Relationship Id="rId5" Type="http://schemas.openxmlformats.org/officeDocument/2006/relationships/image" Target="../media/image5.png"/><Relationship Id="rId61" Type="http://schemas.openxmlformats.org/officeDocument/2006/relationships/image" Target="../media/image61.png"/><Relationship Id="rId19" Type="http://schemas.openxmlformats.org/officeDocument/2006/relationships/image" Target="../media/image1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43" Type="http://schemas.openxmlformats.org/officeDocument/2006/relationships/image" Target="../media/image43.png"/><Relationship Id="rId48" Type="http://schemas.openxmlformats.org/officeDocument/2006/relationships/image" Target="../media/image48.png"/><Relationship Id="rId56" Type="http://schemas.openxmlformats.org/officeDocument/2006/relationships/image" Target="../media/image56.png"/><Relationship Id="rId64" Type="http://schemas.openxmlformats.org/officeDocument/2006/relationships/image" Target="../media/image64.png"/><Relationship Id="rId69" Type="http://schemas.openxmlformats.org/officeDocument/2006/relationships/image" Target="../media/image69.png"/><Relationship Id="rId8" Type="http://schemas.openxmlformats.org/officeDocument/2006/relationships/image" Target="../media/image8.png"/><Relationship Id="rId51" Type="http://schemas.openxmlformats.org/officeDocument/2006/relationships/image" Target="../media/image51.png"/><Relationship Id="rId3" Type="http://schemas.openxmlformats.org/officeDocument/2006/relationships/image" Target="../media/image3.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46" Type="http://schemas.openxmlformats.org/officeDocument/2006/relationships/image" Target="../media/image46.png"/><Relationship Id="rId59" Type="http://schemas.openxmlformats.org/officeDocument/2006/relationships/image" Target="../media/image59.png"/><Relationship Id="rId67" Type="http://schemas.openxmlformats.org/officeDocument/2006/relationships/image" Target="../media/image67.png"/><Relationship Id="rId20" Type="http://schemas.openxmlformats.org/officeDocument/2006/relationships/image" Target="../media/image20.png"/><Relationship Id="rId41" Type="http://schemas.openxmlformats.org/officeDocument/2006/relationships/image" Target="../media/image41.png"/><Relationship Id="rId54" Type="http://schemas.openxmlformats.org/officeDocument/2006/relationships/image" Target="../media/image54.png"/><Relationship Id="rId6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49" Type="http://schemas.openxmlformats.org/officeDocument/2006/relationships/image" Target="../media/image49.png"/><Relationship Id="rId57" Type="http://schemas.openxmlformats.org/officeDocument/2006/relationships/image" Target="../media/image57.png"/><Relationship Id="rId10" Type="http://schemas.openxmlformats.org/officeDocument/2006/relationships/image" Target="../media/image10.png"/><Relationship Id="rId31" Type="http://schemas.openxmlformats.org/officeDocument/2006/relationships/image" Target="../media/image31.png"/><Relationship Id="rId44" Type="http://schemas.openxmlformats.org/officeDocument/2006/relationships/image" Target="../media/image44.png"/><Relationship Id="rId52" Type="http://schemas.openxmlformats.org/officeDocument/2006/relationships/image" Target="../media/image52.png"/><Relationship Id="rId60" Type="http://schemas.openxmlformats.org/officeDocument/2006/relationships/image" Target="../media/image60.png"/><Relationship Id="rId65" Type="http://schemas.openxmlformats.org/officeDocument/2006/relationships/image" Target="../media/image65.png"/><Relationship Id="rId4" Type="http://schemas.openxmlformats.org/officeDocument/2006/relationships/image" Target="../media/image4.png"/><Relationship Id="rId9"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8.png"/><Relationship Id="rId39" Type="http://schemas.openxmlformats.org/officeDocument/2006/relationships/image" Target="../media/image39.png"/><Relationship Id="rId34" Type="http://schemas.openxmlformats.org/officeDocument/2006/relationships/image" Target="../media/image34.png"/><Relationship Id="rId50" Type="http://schemas.openxmlformats.org/officeDocument/2006/relationships/image" Target="../media/image50.png"/><Relationship Id="rId55" Type="http://schemas.openxmlformats.org/officeDocument/2006/relationships/image" Target="../media/image55.pn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chart" Target="../charts/chart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hart" Target="../charts/chart17.xml"/><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hart" Target="../charts/chart18.xml"/><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chart" Target="../charts/chart1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hart" Target="../charts/chart20.xml"/><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80.jpg"/></Relationships>
</file>

<file path=ppt/slides/_rels/slide2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5.xml"/><Relationship Id="rId4" Type="http://schemas.openxmlformats.org/officeDocument/2006/relationships/image" Target="../media/image83.jpg"/></Relationships>
</file>

<file path=ppt/slides/_rels/slide2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4.png"/><Relationship Id="rId1" Type="http://schemas.openxmlformats.org/officeDocument/2006/relationships/slideLayout" Target="../slideLayouts/slideLayout5.xml"/><Relationship Id="rId4" Type="http://schemas.openxmlformats.org/officeDocument/2006/relationships/image" Target="../media/image85.jp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6.jpg"/><Relationship Id="rId1" Type="http://schemas.openxmlformats.org/officeDocument/2006/relationships/slideLayout" Target="../slideLayouts/slideLayout2.xml"/><Relationship Id="rId4" Type="http://schemas.openxmlformats.org/officeDocument/2006/relationships/chart" Target="../charts/chart23.xml"/></Relationships>
</file>

<file path=ppt/slides/_rels/slide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7.jp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7.jpg"/><Relationship Id="rId1" Type="http://schemas.openxmlformats.org/officeDocument/2006/relationships/slideLayout" Target="../slideLayouts/slideLayout5.xml"/><Relationship Id="rId4" Type="http://schemas.openxmlformats.org/officeDocument/2006/relationships/image" Target="../media/image81.jp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24.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hart" Target="../charts/chart25.xml"/><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chart" Target="../charts/chart2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hart" Target="../charts/chart27.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hart" Target="../charts/chart28.xml"/><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hart" Target="../charts/chart29.xml"/><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chart" Target="../charts/chart3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32.xml"/><Relationship Id="rId4" Type="http://schemas.openxmlformats.org/officeDocument/2006/relationships/chart" Target="../charts/chart31.xml"/></Relationships>
</file>

<file path=ppt/slides/_rels/slide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healthwatchlewisham.co.uk/" TargetMode="External"/><Relationship Id="rId4" Type="http://schemas.openxmlformats.org/officeDocument/2006/relationships/hyperlink" Target="http://www/"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33.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4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74.png"/><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76.jpg"/></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AE9F5626-D78E-421C-914F-B48E1F9E985E}"/>
              </a:ext>
            </a:extLst>
          </p:cNvPr>
          <p:cNvGrpSpPr/>
          <p:nvPr/>
        </p:nvGrpSpPr>
        <p:grpSpPr>
          <a:xfrm>
            <a:off x="-9818" y="0"/>
            <a:ext cx="10701821" cy="7560005"/>
            <a:chOff x="-9818" y="0"/>
            <a:chExt cx="10701821" cy="7560005"/>
          </a:xfrm>
        </p:grpSpPr>
        <p:sp>
          <p:nvSpPr>
            <p:cNvPr id="2" name="object 2"/>
            <p:cNvSpPr txBox="1"/>
            <p:nvPr/>
          </p:nvSpPr>
          <p:spPr>
            <a:xfrm>
              <a:off x="9606533" y="6427114"/>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0</a:t>
              </a:r>
              <a:endParaRPr sz="1200">
                <a:latin typeface="Calibri"/>
                <a:cs typeface="Calibri"/>
              </a:endParaRPr>
            </a:p>
          </p:txBody>
        </p:sp>
        <p:pic>
          <p:nvPicPr>
            <p:cNvPr id="3" name="object 3"/>
            <p:cNvPicPr/>
            <p:nvPr/>
          </p:nvPicPr>
          <p:blipFill>
            <a:blip r:embed="rId2" cstate="print"/>
            <a:stretch>
              <a:fillRect/>
            </a:stretch>
          </p:blipFill>
          <p:spPr>
            <a:xfrm>
              <a:off x="903599" y="4456693"/>
              <a:ext cx="170430" cy="250566"/>
            </a:xfrm>
            <a:prstGeom prst="rect">
              <a:avLst/>
            </a:prstGeom>
          </p:spPr>
        </p:pic>
        <p:sp>
          <p:nvSpPr>
            <p:cNvPr id="74" name="Google Shape;52;p1">
              <a:extLst>
                <a:ext uri="{FF2B5EF4-FFF2-40B4-BE49-F238E27FC236}">
                  <a16:creationId xmlns:a16="http://schemas.microsoft.com/office/drawing/2014/main" id="{1C8A8F8F-FD80-411E-81C4-1B9286882145}"/>
                </a:ext>
              </a:extLst>
            </p:cNvPr>
            <p:cNvSpPr/>
            <p:nvPr/>
          </p:nvSpPr>
          <p:spPr>
            <a:xfrm>
              <a:off x="0" y="3505"/>
              <a:ext cx="10692003" cy="7556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5" name="Google Shape;53;p1">
              <a:extLst>
                <a:ext uri="{FF2B5EF4-FFF2-40B4-BE49-F238E27FC236}">
                  <a16:creationId xmlns:a16="http://schemas.microsoft.com/office/drawing/2014/main" id="{FA9479DD-A461-4F4E-A1FA-B7B790D3AADC}"/>
                </a:ext>
              </a:extLst>
            </p:cNvPr>
            <p:cNvSpPr/>
            <p:nvPr/>
          </p:nvSpPr>
          <p:spPr>
            <a:xfrm>
              <a:off x="2230882" y="3917606"/>
              <a:ext cx="743470" cy="64303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6" name="Google Shape;54;p1">
              <a:extLst>
                <a:ext uri="{FF2B5EF4-FFF2-40B4-BE49-F238E27FC236}">
                  <a16:creationId xmlns:a16="http://schemas.microsoft.com/office/drawing/2014/main" id="{C3E7A2D0-4441-46E9-8568-E2F2670270BD}"/>
                </a:ext>
              </a:extLst>
            </p:cNvPr>
            <p:cNvSpPr/>
            <p:nvPr/>
          </p:nvSpPr>
          <p:spPr>
            <a:xfrm>
              <a:off x="3062439" y="5196916"/>
              <a:ext cx="1938566" cy="236308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7" name="Google Shape;55;p1">
              <a:extLst>
                <a:ext uri="{FF2B5EF4-FFF2-40B4-BE49-F238E27FC236}">
                  <a16:creationId xmlns:a16="http://schemas.microsoft.com/office/drawing/2014/main" id="{2401871B-7DD7-4C30-A44C-7A8911B33F97}"/>
                </a:ext>
              </a:extLst>
            </p:cNvPr>
            <p:cNvSpPr/>
            <p:nvPr/>
          </p:nvSpPr>
          <p:spPr>
            <a:xfrm>
              <a:off x="0" y="140779"/>
              <a:ext cx="1316710" cy="209325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8" name="Google Shape;56;p1">
              <a:extLst>
                <a:ext uri="{FF2B5EF4-FFF2-40B4-BE49-F238E27FC236}">
                  <a16:creationId xmlns:a16="http://schemas.microsoft.com/office/drawing/2014/main" id="{AEFC1D22-234D-46F9-9948-40BAA8DB3199}"/>
                </a:ext>
              </a:extLst>
            </p:cNvPr>
            <p:cNvSpPr/>
            <p:nvPr/>
          </p:nvSpPr>
          <p:spPr>
            <a:xfrm>
              <a:off x="2459215" y="5470016"/>
              <a:ext cx="1801660" cy="2089988"/>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9" name="Google Shape;57;p1">
              <a:extLst>
                <a:ext uri="{FF2B5EF4-FFF2-40B4-BE49-F238E27FC236}">
                  <a16:creationId xmlns:a16="http://schemas.microsoft.com/office/drawing/2014/main" id="{C804B687-9877-40C7-A3C3-049AB3C47131}"/>
                </a:ext>
              </a:extLst>
            </p:cNvPr>
            <p:cNvSpPr/>
            <p:nvPr/>
          </p:nvSpPr>
          <p:spPr>
            <a:xfrm>
              <a:off x="-9818" y="1227594"/>
              <a:ext cx="748588" cy="1366532"/>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0" name="Google Shape;58;p1">
              <a:extLst>
                <a:ext uri="{FF2B5EF4-FFF2-40B4-BE49-F238E27FC236}">
                  <a16:creationId xmlns:a16="http://schemas.microsoft.com/office/drawing/2014/main" id="{F344039E-4465-4C60-A33F-6B2FE31E06A4}"/>
                </a:ext>
              </a:extLst>
            </p:cNvPr>
            <p:cNvSpPr/>
            <p:nvPr/>
          </p:nvSpPr>
          <p:spPr>
            <a:xfrm>
              <a:off x="1726603" y="5595582"/>
              <a:ext cx="1794129" cy="1964423"/>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1" name="Google Shape;59;p1">
              <a:extLst>
                <a:ext uri="{FF2B5EF4-FFF2-40B4-BE49-F238E27FC236}">
                  <a16:creationId xmlns:a16="http://schemas.microsoft.com/office/drawing/2014/main" id="{74E3D312-F4E3-4673-B0F1-5B0C040C5873}"/>
                </a:ext>
              </a:extLst>
            </p:cNvPr>
            <p:cNvSpPr/>
            <p:nvPr/>
          </p:nvSpPr>
          <p:spPr>
            <a:xfrm>
              <a:off x="0" y="2336825"/>
              <a:ext cx="306603" cy="874242"/>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2" name="Google Shape;60;p1">
              <a:extLst>
                <a:ext uri="{FF2B5EF4-FFF2-40B4-BE49-F238E27FC236}">
                  <a16:creationId xmlns:a16="http://schemas.microsoft.com/office/drawing/2014/main" id="{E6D4DB71-D8B2-4095-8638-1F6CCB487B1B}"/>
                </a:ext>
              </a:extLst>
            </p:cNvPr>
            <p:cNvSpPr/>
            <p:nvPr/>
          </p:nvSpPr>
          <p:spPr>
            <a:xfrm>
              <a:off x="364464" y="4672774"/>
              <a:ext cx="315696" cy="468363"/>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3" name="Google Shape;61;p1">
              <a:extLst>
                <a:ext uri="{FF2B5EF4-FFF2-40B4-BE49-F238E27FC236}">
                  <a16:creationId xmlns:a16="http://schemas.microsoft.com/office/drawing/2014/main" id="{12F55C97-E2C2-441D-B055-71661BE1AFCC}"/>
                </a:ext>
              </a:extLst>
            </p:cNvPr>
            <p:cNvSpPr/>
            <p:nvPr/>
          </p:nvSpPr>
          <p:spPr>
            <a:xfrm>
              <a:off x="0" y="3434867"/>
              <a:ext cx="364464" cy="1237907"/>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4" name="Google Shape;62;p1">
              <a:extLst>
                <a:ext uri="{FF2B5EF4-FFF2-40B4-BE49-F238E27FC236}">
                  <a16:creationId xmlns:a16="http://schemas.microsoft.com/office/drawing/2014/main" id="{F370756B-A599-4431-9191-13861A2B9923}"/>
                </a:ext>
              </a:extLst>
            </p:cNvPr>
            <p:cNvSpPr/>
            <p:nvPr/>
          </p:nvSpPr>
          <p:spPr>
            <a:xfrm>
              <a:off x="680173" y="5141137"/>
              <a:ext cx="2100440" cy="2418867"/>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5" name="Google Shape;63;p1">
              <a:extLst>
                <a:ext uri="{FF2B5EF4-FFF2-40B4-BE49-F238E27FC236}">
                  <a16:creationId xmlns:a16="http://schemas.microsoft.com/office/drawing/2014/main" id="{C282B481-3AD7-4E17-9061-E60A060A861B}"/>
                </a:ext>
              </a:extLst>
            </p:cNvPr>
            <p:cNvSpPr/>
            <p:nvPr/>
          </p:nvSpPr>
          <p:spPr>
            <a:xfrm>
              <a:off x="0" y="4532858"/>
              <a:ext cx="2040470" cy="3027146"/>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6" name="Google Shape;64;p1">
              <a:extLst>
                <a:ext uri="{FF2B5EF4-FFF2-40B4-BE49-F238E27FC236}">
                  <a16:creationId xmlns:a16="http://schemas.microsoft.com/office/drawing/2014/main" id="{A84A22BF-C771-4A38-AB88-038E2B48AB00}"/>
                </a:ext>
              </a:extLst>
            </p:cNvPr>
            <p:cNvSpPr/>
            <p:nvPr/>
          </p:nvSpPr>
          <p:spPr>
            <a:xfrm>
              <a:off x="0" y="5630888"/>
              <a:ext cx="1300353" cy="1929117"/>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7" name="Google Shape;65;p1">
              <a:extLst>
                <a:ext uri="{FF2B5EF4-FFF2-40B4-BE49-F238E27FC236}">
                  <a16:creationId xmlns:a16="http://schemas.microsoft.com/office/drawing/2014/main" id="{68617FDA-504D-493C-BFA4-EE2635EB3CEF}"/>
                </a:ext>
              </a:extLst>
            </p:cNvPr>
            <p:cNvSpPr/>
            <p:nvPr/>
          </p:nvSpPr>
          <p:spPr>
            <a:xfrm>
              <a:off x="0" y="6808533"/>
              <a:ext cx="506539" cy="751471"/>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8" name="Google Shape;66;p1">
              <a:extLst>
                <a:ext uri="{FF2B5EF4-FFF2-40B4-BE49-F238E27FC236}">
                  <a16:creationId xmlns:a16="http://schemas.microsoft.com/office/drawing/2014/main" id="{F3E4C95E-7039-44EE-A145-A6989FB8CDCB}"/>
                </a:ext>
              </a:extLst>
            </p:cNvPr>
            <p:cNvSpPr/>
            <p:nvPr/>
          </p:nvSpPr>
          <p:spPr>
            <a:xfrm>
              <a:off x="1575650" y="12"/>
              <a:ext cx="5565863" cy="7559992"/>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89" name="Google Shape;67;p1">
              <a:extLst>
                <a:ext uri="{FF2B5EF4-FFF2-40B4-BE49-F238E27FC236}">
                  <a16:creationId xmlns:a16="http://schemas.microsoft.com/office/drawing/2014/main" id="{68666EF0-3041-4903-9D1A-A03C9B6CDD86}"/>
                </a:ext>
              </a:extLst>
            </p:cNvPr>
            <p:cNvSpPr/>
            <p:nvPr/>
          </p:nvSpPr>
          <p:spPr>
            <a:xfrm>
              <a:off x="2321864" y="12"/>
              <a:ext cx="2126792" cy="2686672"/>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90" name="Google Shape;68;p1">
              <a:extLst>
                <a:ext uri="{FF2B5EF4-FFF2-40B4-BE49-F238E27FC236}">
                  <a16:creationId xmlns:a16="http://schemas.microsoft.com/office/drawing/2014/main" id="{E8D0AFDF-4E01-4530-8151-595E334BD2B7}"/>
                </a:ext>
              </a:extLst>
            </p:cNvPr>
            <p:cNvSpPr/>
            <p:nvPr/>
          </p:nvSpPr>
          <p:spPr>
            <a:xfrm>
              <a:off x="4767173" y="3467353"/>
              <a:ext cx="1223645" cy="1681886"/>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91" name="Google Shape;69;p1">
              <a:extLst>
                <a:ext uri="{FF2B5EF4-FFF2-40B4-BE49-F238E27FC236}">
                  <a16:creationId xmlns:a16="http://schemas.microsoft.com/office/drawing/2014/main" id="{1DECD8D7-05F9-4E6B-B147-5642ED2EC9EB}"/>
                </a:ext>
              </a:extLst>
            </p:cNvPr>
            <p:cNvSpPr/>
            <p:nvPr/>
          </p:nvSpPr>
          <p:spPr>
            <a:xfrm>
              <a:off x="8344090" y="7488669"/>
              <a:ext cx="289864" cy="71335"/>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92" name="Google Shape;70;p1">
              <a:extLst>
                <a:ext uri="{FF2B5EF4-FFF2-40B4-BE49-F238E27FC236}">
                  <a16:creationId xmlns:a16="http://schemas.microsoft.com/office/drawing/2014/main" id="{0DB15F42-38CB-486A-A93D-B9E9468080A9}"/>
                </a:ext>
              </a:extLst>
            </p:cNvPr>
            <p:cNvSpPr/>
            <p:nvPr/>
          </p:nvSpPr>
          <p:spPr>
            <a:xfrm>
              <a:off x="3068091" y="12"/>
              <a:ext cx="1898599" cy="2326004"/>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93" name="Google Shape;71;p1">
              <a:extLst>
                <a:ext uri="{FF2B5EF4-FFF2-40B4-BE49-F238E27FC236}">
                  <a16:creationId xmlns:a16="http://schemas.microsoft.com/office/drawing/2014/main" id="{77A64F92-F77C-4E98-AF89-30761A5D33D5}"/>
                </a:ext>
              </a:extLst>
            </p:cNvPr>
            <p:cNvSpPr/>
            <p:nvPr/>
          </p:nvSpPr>
          <p:spPr>
            <a:xfrm>
              <a:off x="5359933" y="3352787"/>
              <a:ext cx="1061618" cy="1201026"/>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94" name="Google Shape;72;p1">
              <a:extLst>
                <a:ext uri="{FF2B5EF4-FFF2-40B4-BE49-F238E27FC236}">
                  <a16:creationId xmlns:a16="http://schemas.microsoft.com/office/drawing/2014/main" id="{59980C12-166C-487C-9D2C-1969D071715B}"/>
                </a:ext>
              </a:extLst>
            </p:cNvPr>
            <p:cNvSpPr/>
            <p:nvPr/>
          </p:nvSpPr>
          <p:spPr>
            <a:xfrm>
              <a:off x="8804529" y="7224433"/>
              <a:ext cx="575665" cy="335572"/>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95" name="Google Shape;73;p1">
              <a:extLst>
                <a:ext uri="{FF2B5EF4-FFF2-40B4-BE49-F238E27FC236}">
                  <a16:creationId xmlns:a16="http://schemas.microsoft.com/office/drawing/2014/main" id="{03D321BC-3480-44FE-8C8F-7ED00A3A4EB8}"/>
                </a:ext>
              </a:extLst>
            </p:cNvPr>
            <p:cNvSpPr/>
            <p:nvPr/>
          </p:nvSpPr>
          <p:spPr>
            <a:xfrm>
              <a:off x="6097561" y="3387356"/>
              <a:ext cx="809790" cy="753478"/>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96" name="Google Shape;74;p1">
              <a:extLst>
                <a:ext uri="{FF2B5EF4-FFF2-40B4-BE49-F238E27FC236}">
                  <a16:creationId xmlns:a16="http://schemas.microsoft.com/office/drawing/2014/main" id="{E258B620-1D73-45C3-9F3B-F8ECBCD3C65A}"/>
                </a:ext>
              </a:extLst>
            </p:cNvPr>
            <p:cNvSpPr/>
            <p:nvPr/>
          </p:nvSpPr>
          <p:spPr>
            <a:xfrm>
              <a:off x="3814317" y="12"/>
              <a:ext cx="1704098" cy="2006917"/>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97" name="Google Shape;75;p1">
              <a:extLst>
                <a:ext uri="{FF2B5EF4-FFF2-40B4-BE49-F238E27FC236}">
                  <a16:creationId xmlns:a16="http://schemas.microsoft.com/office/drawing/2014/main" id="{4B0DB224-598A-4D04-AB60-5159DCADC288}"/>
                </a:ext>
              </a:extLst>
            </p:cNvPr>
            <p:cNvSpPr/>
            <p:nvPr/>
          </p:nvSpPr>
          <p:spPr>
            <a:xfrm>
              <a:off x="9348254" y="6869417"/>
              <a:ext cx="778167" cy="690587"/>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98" name="Google Shape;76;p1">
              <a:extLst>
                <a:ext uri="{FF2B5EF4-FFF2-40B4-BE49-F238E27FC236}">
                  <a16:creationId xmlns:a16="http://schemas.microsoft.com/office/drawing/2014/main" id="{D377B09C-5051-4D2D-B9C2-28B03F92D680}"/>
                </a:ext>
              </a:extLst>
            </p:cNvPr>
            <p:cNvSpPr/>
            <p:nvPr/>
          </p:nvSpPr>
          <p:spPr>
            <a:xfrm>
              <a:off x="4560531" y="12"/>
              <a:ext cx="1546847" cy="1737042"/>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99" name="Google Shape;77;p1">
              <a:extLst>
                <a:ext uri="{FF2B5EF4-FFF2-40B4-BE49-F238E27FC236}">
                  <a16:creationId xmlns:a16="http://schemas.microsoft.com/office/drawing/2014/main" id="{5F70FDC8-424F-4E3F-963E-ED2E1F400013}"/>
                </a:ext>
              </a:extLst>
            </p:cNvPr>
            <p:cNvSpPr/>
            <p:nvPr/>
          </p:nvSpPr>
          <p:spPr>
            <a:xfrm>
              <a:off x="5306758" y="12"/>
              <a:ext cx="1442389" cy="1529753"/>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0" name="Google Shape;78;p1">
              <a:extLst>
                <a:ext uri="{FF2B5EF4-FFF2-40B4-BE49-F238E27FC236}">
                  <a16:creationId xmlns:a16="http://schemas.microsoft.com/office/drawing/2014/main" id="{FADE2DEC-DC67-499D-B40B-671086720DB0}"/>
                </a:ext>
              </a:extLst>
            </p:cNvPr>
            <p:cNvSpPr/>
            <p:nvPr/>
          </p:nvSpPr>
          <p:spPr>
            <a:xfrm>
              <a:off x="9832200" y="6412268"/>
              <a:ext cx="859802" cy="1147737"/>
            </a:xfrm>
            <a:prstGeom prst="rect">
              <a:avLst/>
            </a:prstGeom>
            <a:blipFill rotWithShape="1">
              <a:blip r:embed="rId2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1" name="Google Shape;79;p1">
              <a:extLst>
                <a:ext uri="{FF2B5EF4-FFF2-40B4-BE49-F238E27FC236}">
                  <a16:creationId xmlns:a16="http://schemas.microsoft.com/office/drawing/2014/main" id="{EE40BF95-D649-41C8-833C-BAD2D6874E26}"/>
                </a:ext>
              </a:extLst>
            </p:cNvPr>
            <p:cNvSpPr/>
            <p:nvPr/>
          </p:nvSpPr>
          <p:spPr>
            <a:xfrm>
              <a:off x="6052959" y="12"/>
              <a:ext cx="1414551" cy="1410944"/>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2" name="Google Shape;80;p1">
              <a:extLst>
                <a:ext uri="{FF2B5EF4-FFF2-40B4-BE49-F238E27FC236}">
                  <a16:creationId xmlns:a16="http://schemas.microsoft.com/office/drawing/2014/main" id="{7359EDE4-302C-42CE-8076-728621A78BEF}"/>
                </a:ext>
              </a:extLst>
            </p:cNvPr>
            <p:cNvSpPr/>
            <p:nvPr/>
          </p:nvSpPr>
          <p:spPr>
            <a:xfrm>
              <a:off x="10241102" y="5828385"/>
              <a:ext cx="450900" cy="1053884"/>
            </a:xfrm>
            <a:prstGeom prst="rect">
              <a:avLst/>
            </a:prstGeom>
            <a:blipFill rotWithShape="1">
              <a:blip r:embed="rId3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3" name="Google Shape;81;p1">
              <a:extLst>
                <a:ext uri="{FF2B5EF4-FFF2-40B4-BE49-F238E27FC236}">
                  <a16:creationId xmlns:a16="http://schemas.microsoft.com/office/drawing/2014/main" id="{01A0530E-4ED4-41C5-9FC6-BBFB8EC95C1A}"/>
                </a:ext>
              </a:extLst>
            </p:cNvPr>
            <p:cNvSpPr/>
            <p:nvPr/>
          </p:nvSpPr>
          <p:spPr>
            <a:xfrm>
              <a:off x="10551477" y="5032324"/>
              <a:ext cx="140525" cy="742873"/>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4" name="Google Shape;82;p1">
              <a:extLst>
                <a:ext uri="{FF2B5EF4-FFF2-40B4-BE49-F238E27FC236}">
                  <a16:creationId xmlns:a16="http://schemas.microsoft.com/office/drawing/2014/main" id="{F5A76A5B-DA22-4979-8D05-E517985646BC}"/>
                </a:ext>
              </a:extLst>
            </p:cNvPr>
            <p:cNvSpPr/>
            <p:nvPr/>
          </p:nvSpPr>
          <p:spPr>
            <a:xfrm>
              <a:off x="6799198" y="12"/>
              <a:ext cx="1524279" cy="1564081"/>
            </a:xfrm>
            <a:prstGeom prst="rect">
              <a:avLst/>
            </a:prstGeom>
            <a:blipFill rotWithShape="1">
              <a:blip r:embed="rId3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5" name="Google Shape;83;p1">
              <a:extLst>
                <a:ext uri="{FF2B5EF4-FFF2-40B4-BE49-F238E27FC236}">
                  <a16:creationId xmlns:a16="http://schemas.microsoft.com/office/drawing/2014/main" id="{E92CBAFE-9921-463B-88A3-463981D0A07C}"/>
                </a:ext>
              </a:extLst>
            </p:cNvPr>
            <p:cNvSpPr/>
            <p:nvPr/>
          </p:nvSpPr>
          <p:spPr>
            <a:xfrm>
              <a:off x="10428795" y="3580371"/>
              <a:ext cx="263207" cy="1087755"/>
            </a:xfrm>
            <a:prstGeom prst="rect">
              <a:avLst/>
            </a:prstGeom>
            <a:blipFill rotWithShape="1">
              <a:blip r:embed="rId3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6" name="Google Shape;84;p1">
              <a:extLst>
                <a:ext uri="{FF2B5EF4-FFF2-40B4-BE49-F238E27FC236}">
                  <a16:creationId xmlns:a16="http://schemas.microsoft.com/office/drawing/2014/main" id="{1D6FE867-A79E-49B2-8AD4-563FB7ECB38B}"/>
                </a:ext>
              </a:extLst>
            </p:cNvPr>
            <p:cNvSpPr/>
            <p:nvPr/>
          </p:nvSpPr>
          <p:spPr>
            <a:xfrm>
              <a:off x="7545413" y="12"/>
              <a:ext cx="2098751" cy="2416327"/>
            </a:xfrm>
            <a:prstGeom prst="rect">
              <a:avLst/>
            </a:prstGeom>
            <a:blipFill rotWithShape="1">
              <a:blip r:embed="rId3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7" name="Google Shape;85;p1">
              <a:extLst>
                <a:ext uri="{FF2B5EF4-FFF2-40B4-BE49-F238E27FC236}">
                  <a16:creationId xmlns:a16="http://schemas.microsoft.com/office/drawing/2014/main" id="{F90F65B3-FAD9-4397-8657-E62DA45B9C6D}"/>
                </a:ext>
              </a:extLst>
            </p:cNvPr>
            <p:cNvSpPr/>
            <p:nvPr/>
          </p:nvSpPr>
          <p:spPr>
            <a:xfrm>
              <a:off x="8291652" y="12"/>
              <a:ext cx="2400350" cy="3561041"/>
            </a:xfrm>
            <a:prstGeom prst="rect">
              <a:avLst/>
            </a:prstGeom>
            <a:blipFill rotWithShape="1">
              <a:blip r:embed="rId3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8" name="Google Shape;86;p1">
              <a:extLst>
                <a:ext uri="{FF2B5EF4-FFF2-40B4-BE49-F238E27FC236}">
                  <a16:creationId xmlns:a16="http://schemas.microsoft.com/office/drawing/2014/main" id="{27DD6597-2496-4434-9146-3E91971ED876}"/>
                </a:ext>
              </a:extLst>
            </p:cNvPr>
            <p:cNvSpPr/>
            <p:nvPr/>
          </p:nvSpPr>
          <p:spPr>
            <a:xfrm>
              <a:off x="9037866" y="12"/>
              <a:ext cx="1654136" cy="2453995"/>
            </a:xfrm>
            <a:prstGeom prst="rect">
              <a:avLst/>
            </a:prstGeom>
            <a:blipFill rotWithShape="1">
              <a:blip r:embed="rId3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9" name="Google Shape;87;p1">
              <a:extLst>
                <a:ext uri="{FF2B5EF4-FFF2-40B4-BE49-F238E27FC236}">
                  <a16:creationId xmlns:a16="http://schemas.microsoft.com/office/drawing/2014/main" id="{7ADA98A0-E946-45B0-858B-37C472BAFFA8}"/>
                </a:ext>
              </a:extLst>
            </p:cNvPr>
            <p:cNvSpPr/>
            <p:nvPr/>
          </p:nvSpPr>
          <p:spPr>
            <a:xfrm>
              <a:off x="9843414" y="12"/>
              <a:ext cx="848588" cy="1258912"/>
            </a:xfrm>
            <a:prstGeom prst="rect">
              <a:avLst/>
            </a:prstGeom>
            <a:blipFill rotWithShape="1">
              <a:blip r:embed="rId3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10" name="Google Shape;88;p1">
              <a:extLst>
                <a:ext uri="{FF2B5EF4-FFF2-40B4-BE49-F238E27FC236}">
                  <a16:creationId xmlns:a16="http://schemas.microsoft.com/office/drawing/2014/main" id="{1491888E-2315-4838-81C8-927ED7197119}"/>
                </a:ext>
              </a:extLst>
            </p:cNvPr>
            <p:cNvSpPr/>
            <p:nvPr/>
          </p:nvSpPr>
          <p:spPr>
            <a:xfrm>
              <a:off x="855078" y="0"/>
              <a:ext cx="5565863" cy="7560005"/>
            </a:xfrm>
            <a:prstGeom prst="rect">
              <a:avLst/>
            </a:prstGeom>
            <a:blipFill rotWithShape="1">
              <a:blip r:embed="rId3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11" name="Google Shape;89;p1">
              <a:extLst>
                <a:ext uri="{FF2B5EF4-FFF2-40B4-BE49-F238E27FC236}">
                  <a16:creationId xmlns:a16="http://schemas.microsoft.com/office/drawing/2014/main" id="{B62B8B6D-A45B-4C1A-8936-5A1217A3DDBA}"/>
                </a:ext>
              </a:extLst>
            </p:cNvPr>
            <p:cNvSpPr/>
            <p:nvPr/>
          </p:nvSpPr>
          <p:spPr>
            <a:xfrm>
              <a:off x="146964" y="12"/>
              <a:ext cx="1926729" cy="2161184"/>
            </a:xfrm>
            <a:prstGeom prst="rect">
              <a:avLst/>
            </a:prstGeom>
            <a:blipFill rotWithShape="1">
              <a:blip r:embed="rId4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12" name="Google Shape;90;p1">
              <a:extLst>
                <a:ext uri="{FF2B5EF4-FFF2-40B4-BE49-F238E27FC236}">
                  <a16:creationId xmlns:a16="http://schemas.microsoft.com/office/drawing/2014/main" id="{A38E2E57-A0AF-4C16-A7C3-F7A7DD5F3B79}"/>
                </a:ext>
              </a:extLst>
            </p:cNvPr>
            <p:cNvSpPr/>
            <p:nvPr/>
          </p:nvSpPr>
          <p:spPr>
            <a:xfrm>
              <a:off x="3572967" y="4856886"/>
              <a:ext cx="2139861" cy="2703118"/>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13" name="Google Shape;91;p1">
              <a:extLst>
                <a:ext uri="{FF2B5EF4-FFF2-40B4-BE49-F238E27FC236}">
                  <a16:creationId xmlns:a16="http://schemas.microsoft.com/office/drawing/2014/main" id="{23F7FC40-92C1-4BD9-B8C3-C2A17C136C1A}"/>
                </a:ext>
              </a:extLst>
            </p:cNvPr>
            <p:cNvSpPr/>
            <p:nvPr/>
          </p:nvSpPr>
          <p:spPr>
            <a:xfrm>
              <a:off x="2679331" y="3277717"/>
              <a:ext cx="857491" cy="1228788"/>
            </a:xfrm>
            <a:prstGeom prst="rect">
              <a:avLst/>
            </a:prstGeom>
            <a:blipFill rotWithShape="1">
              <a:blip r:embed="rId4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14" name="Google Shape;92;p1">
              <a:extLst>
                <a:ext uri="{FF2B5EF4-FFF2-40B4-BE49-F238E27FC236}">
                  <a16:creationId xmlns:a16="http://schemas.microsoft.com/office/drawing/2014/main" id="{5C87F43B-2A54-4AEA-82B5-1713C8F80D51}"/>
                </a:ext>
              </a:extLst>
            </p:cNvPr>
            <p:cNvSpPr/>
            <p:nvPr/>
          </p:nvSpPr>
          <p:spPr>
            <a:xfrm>
              <a:off x="748588" y="2234031"/>
              <a:ext cx="2313851" cy="3235985"/>
            </a:xfrm>
            <a:prstGeom prst="rect">
              <a:avLst/>
            </a:prstGeom>
            <a:blipFill rotWithShape="1">
              <a:blip r:embed="rId4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15" name="Google Shape;93;p1">
              <a:extLst>
                <a:ext uri="{FF2B5EF4-FFF2-40B4-BE49-F238E27FC236}">
                  <a16:creationId xmlns:a16="http://schemas.microsoft.com/office/drawing/2014/main" id="{86B5E6DB-B18A-4E5A-A3BA-55AC52D3EFF5}"/>
                </a:ext>
              </a:extLst>
            </p:cNvPr>
            <p:cNvSpPr/>
            <p:nvPr/>
          </p:nvSpPr>
          <p:spPr>
            <a:xfrm>
              <a:off x="1316710" y="2063407"/>
              <a:ext cx="1362621" cy="1854200"/>
            </a:xfrm>
            <a:prstGeom prst="rect">
              <a:avLst/>
            </a:prstGeom>
            <a:blipFill rotWithShape="1">
              <a:blip r:embed="rId4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16" name="Google Shape;94;p1">
              <a:extLst>
                <a:ext uri="{FF2B5EF4-FFF2-40B4-BE49-F238E27FC236}">
                  <a16:creationId xmlns:a16="http://schemas.microsoft.com/office/drawing/2014/main" id="{829AAB35-5C2F-46BD-94F9-B914EEDF80A7}"/>
                </a:ext>
              </a:extLst>
            </p:cNvPr>
            <p:cNvSpPr/>
            <p:nvPr/>
          </p:nvSpPr>
          <p:spPr>
            <a:xfrm>
              <a:off x="2974352" y="4506505"/>
              <a:ext cx="598614" cy="690410"/>
            </a:xfrm>
            <a:prstGeom prst="rect">
              <a:avLst/>
            </a:prstGeom>
            <a:blipFill rotWithShape="1">
              <a:blip r:embed="rId4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17" name="Google Shape;95;p1">
              <a:extLst>
                <a:ext uri="{FF2B5EF4-FFF2-40B4-BE49-F238E27FC236}">
                  <a16:creationId xmlns:a16="http://schemas.microsoft.com/office/drawing/2014/main" id="{0BF4D9A7-67BA-4306-8143-6764F946F324}"/>
                </a:ext>
              </a:extLst>
            </p:cNvPr>
            <p:cNvSpPr/>
            <p:nvPr/>
          </p:nvSpPr>
          <p:spPr>
            <a:xfrm>
              <a:off x="306603" y="2605328"/>
              <a:ext cx="2152611" cy="3013760"/>
            </a:xfrm>
            <a:prstGeom prst="rect">
              <a:avLst/>
            </a:prstGeom>
            <a:blipFill rotWithShape="1">
              <a:blip r:embed="rId4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18" name="Google Shape;96;p1">
              <a:extLst>
                <a:ext uri="{FF2B5EF4-FFF2-40B4-BE49-F238E27FC236}">
                  <a16:creationId xmlns:a16="http://schemas.microsoft.com/office/drawing/2014/main" id="{CDED80DA-1B5D-420F-AF26-1BB251089F9C}"/>
                </a:ext>
              </a:extLst>
            </p:cNvPr>
            <p:cNvSpPr/>
            <p:nvPr/>
          </p:nvSpPr>
          <p:spPr>
            <a:xfrm>
              <a:off x="2073694" y="2161197"/>
              <a:ext cx="752602" cy="1116520"/>
            </a:xfrm>
            <a:prstGeom prst="rect">
              <a:avLst/>
            </a:prstGeom>
            <a:blipFill rotWithShape="1">
              <a:blip r:embed="rId4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19" name="Google Shape;97;p1">
              <a:extLst>
                <a:ext uri="{FF2B5EF4-FFF2-40B4-BE49-F238E27FC236}">
                  <a16:creationId xmlns:a16="http://schemas.microsoft.com/office/drawing/2014/main" id="{0A7D2686-F48B-47FF-B08D-B969F121683A}"/>
                </a:ext>
              </a:extLst>
            </p:cNvPr>
            <p:cNvSpPr/>
            <p:nvPr/>
          </p:nvSpPr>
          <p:spPr>
            <a:xfrm>
              <a:off x="70218" y="3211067"/>
              <a:ext cx="1656384" cy="2384513"/>
            </a:xfrm>
            <a:prstGeom prst="rect">
              <a:avLst/>
            </a:prstGeom>
            <a:blipFill rotWithShape="1">
              <a:blip r:embed="rId4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0" name="Google Shape;98;p1">
              <a:extLst>
                <a:ext uri="{FF2B5EF4-FFF2-40B4-BE49-F238E27FC236}">
                  <a16:creationId xmlns:a16="http://schemas.microsoft.com/office/drawing/2014/main" id="{7E17B56D-17B6-4396-B6A1-A45688E65510}"/>
                </a:ext>
              </a:extLst>
            </p:cNvPr>
            <p:cNvSpPr/>
            <p:nvPr/>
          </p:nvSpPr>
          <p:spPr>
            <a:xfrm>
              <a:off x="3479672" y="4340059"/>
              <a:ext cx="406830" cy="559155"/>
            </a:xfrm>
            <a:prstGeom prst="rect">
              <a:avLst/>
            </a:prstGeom>
            <a:blipFill rotWithShape="1">
              <a:blip r:embed="rId4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1" name="Google Shape;99;p1">
              <a:extLst>
                <a:ext uri="{FF2B5EF4-FFF2-40B4-BE49-F238E27FC236}">
                  <a16:creationId xmlns:a16="http://schemas.microsoft.com/office/drawing/2014/main" id="{CE39DB1F-5B2D-49CC-8426-1F9F219EE038}"/>
                </a:ext>
              </a:extLst>
            </p:cNvPr>
            <p:cNvSpPr/>
            <p:nvPr/>
          </p:nvSpPr>
          <p:spPr>
            <a:xfrm>
              <a:off x="7467510" y="1401305"/>
              <a:ext cx="3083966" cy="4427080"/>
            </a:xfrm>
            <a:prstGeom prst="rect">
              <a:avLst/>
            </a:prstGeom>
            <a:blipFill rotWithShape="1">
              <a:blip r:embed="rId5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2" name="Google Shape;100;p1">
              <a:extLst>
                <a:ext uri="{FF2B5EF4-FFF2-40B4-BE49-F238E27FC236}">
                  <a16:creationId xmlns:a16="http://schemas.microsoft.com/office/drawing/2014/main" id="{0B3D40A1-1C30-4E70-B69B-81698E1E5F2E}"/>
                </a:ext>
              </a:extLst>
            </p:cNvPr>
            <p:cNvSpPr/>
            <p:nvPr/>
          </p:nvSpPr>
          <p:spPr>
            <a:xfrm>
              <a:off x="9644164" y="2416340"/>
              <a:ext cx="784631" cy="1164031"/>
            </a:xfrm>
            <a:prstGeom prst="rect">
              <a:avLst/>
            </a:prstGeom>
            <a:blipFill rotWithShape="1">
              <a:blip r:embed="rId5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3" name="Google Shape;101;p1">
              <a:extLst>
                <a:ext uri="{FF2B5EF4-FFF2-40B4-BE49-F238E27FC236}">
                  <a16:creationId xmlns:a16="http://schemas.microsoft.com/office/drawing/2014/main" id="{695FB2F5-8D7C-415F-94CE-A0CF0B47655B}"/>
                </a:ext>
              </a:extLst>
            </p:cNvPr>
            <p:cNvSpPr/>
            <p:nvPr/>
          </p:nvSpPr>
          <p:spPr>
            <a:xfrm>
              <a:off x="207098" y="4444949"/>
              <a:ext cx="482561" cy="710272"/>
            </a:xfrm>
            <a:prstGeom prst="rect">
              <a:avLst/>
            </a:prstGeom>
            <a:blipFill rotWithShape="1">
              <a:blip r:embed="rId5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4" name="Google Shape;102;p1">
              <a:extLst>
                <a:ext uri="{FF2B5EF4-FFF2-40B4-BE49-F238E27FC236}">
                  <a16:creationId xmlns:a16="http://schemas.microsoft.com/office/drawing/2014/main" id="{106DC475-659C-4FA0-BC47-F647EA7DBEE1}"/>
                </a:ext>
              </a:extLst>
            </p:cNvPr>
            <p:cNvSpPr/>
            <p:nvPr/>
          </p:nvSpPr>
          <p:spPr>
            <a:xfrm>
              <a:off x="591972" y="5011420"/>
              <a:ext cx="87909" cy="129400"/>
            </a:xfrm>
            <a:prstGeom prst="rect">
              <a:avLst/>
            </a:prstGeom>
            <a:blipFill rotWithShape="1">
              <a:blip r:embed="rId5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5" name="Google Shape;103;p1">
              <a:extLst>
                <a:ext uri="{FF2B5EF4-FFF2-40B4-BE49-F238E27FC236}">
                  <a16:creationId xmlns:a16="http://schemas.microsoft.com/office/drawing/2014/main" id="{57A618A0-73FD-4198-9A85-76A7B2F6AB15}"/>
                </a:ext>
              </a:extLst>
            </p:cNvPr>
            <p:cNvSpPr/>
            <p:nvPr/>
          </p:nvSpPr>
          <p:spPr>
            <a:xfrm>
              <a:off x="8323478" y="1564093"/>
              <a:ext cx="2350536" cy="3468230"/>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 name="Google Shape;104;p1">
              <a:extLst>
                <a:ext uri="{FF2B5EF4-FFF2-40B4-BE49-F238E27FC236}">
                  <a16:creationId xmlns:a16="http://schemas.microsoft.com/office/drawing/2014/main" id="{0E3CEB1D-8B69-445D-A2DD-E0B17BCAA600}"/>
                </a:ext>
              </a:extLst>
            </p:cNvPr>
            <p:cNvSpPr/>
            <p:nvPr/>
          </p:nvSpPr>
          <p:spPr>
            <a:xfrm>
              <a:off x="6749148" y="1410957"/>
              <a:ext cx="3491953" cy="5001310"/>
            </a:xfrm>
            <a:prstGeom prst="rect">
              <a:avLst/>
            </a:prstGeom>
            <a:blipFill rotWithShape="1">
              <a:blip r:embed="rId5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7" name="Google Shape;105;p1">
              <a:extLst>
                <a:ext uri="{FF2B5EF4-FFF2-40B4-BE49-F238E27FC236}">
                  <a16:creationId xmlns:a16="http://schemas.microsoft.com/office/drawing/2014/main" id="{F5452ED1-003F-46CD-9815-671F28E5F828}"/>
                </a:ext>
              </a:extLst>
            </p:cNvPr>
            <p:cNvSpPr/>
            <p:nvPr/>
          </p:nvSpPr>
          <p:spPr>
            <a:xfrm>
              <a:off x="6421551" y="4140834"/>
              <a:ext cx="2382977" cy="3347834"/>
            </a:xfrm>
            <a:prstGeom prst="rect">
              <a:avLst/>
            </a:prstGeom>
            <a:blipFill rotWithShape="1">
              <a:blip r:embed="rId5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8" name="Google Shape;106;p1">
              <a:extLst>
                <a:ext uri="{FF2B5EF4-FFF2-40B4-BE49-F238E27FC236}">
                  <a16:creationId xmlns:a16="http://schemas.microsoft.com/office/drawing/2014/main" id="{638FCF42-50D9-47B1-BBC4-7525247E2703}"/>
                </a:ext>
              </a:extLst>
            </p:cNvPr>
            <p:cNvSpPr/>
            <p:nvPr/>
          </p:nvSpPr>
          <p:spPr>
            <a:xfrm>
              <a:off x="3949928" y="2686685"/>
              <a:ext cx="817245" cy="1057592"/>
            </a:xfrm>
            <a:prstGeom prst="rect">
              <a:avLst/>
            </a:prstGeom>
            <a:blipFill rotWithShape="1">
              <a:blip r:embed="rId5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9" name="Google Shape;107;p1">
              <a:extLst>
                <a:ext uri="{FF2B5EF4-FFF2-40B4-BE49-F238E27FC236}">
                  <a16:creationId xmlns:a16="http://schemas.microsoft.com/office/drawing/2014/main" id="{AF10ED15-F3A3-40AA-86CF-CA6A9C9D621A}"/>
                </a:ext>
              </a:extLst>
            </p:cNvPr>
            <p:cNvSpPr/>
            <p:nvPr/>
          </p:nvSpPr>
          <p:spPr>
            <a:xfrm>
              <a:off x="4448657" y="2326017"/>
              <a:ext cx="911275" cy="1141336"/>
            </a:xfrm>
            <a:prstGeom prst="rect">
              <a:avLst/>
            </a:prstGeom>
            <a:blipFill rotWithShape="1">
              <a:blip r:embed="rId5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30" name="Google Shape;108;p1">
              <a:extLst>
                <a:ext uri="{FF2B5EF4-FFF2-40B4-BE49-F238E27FC236}">
                  <a16:creationId xmlns:a16="http://schemas.microsoft.com/office/drawing/2014/main" id="{2D4EDBC0-70BA-4CBA-AF4F-7AB75FA3BE4D}"/>
                </a:ext>
              </a:extLst>
            </p:cNvPr>
            <p:cNvSpPr/>
            <p:nvPr/>
          </p:nvSpPr>
          <p:spPr>
            <a:xfrm>
              <a:off x="4966690" y="2006930"/>
              <a:ext cx="1130871" cy="1380426"/>
            </a:xfrm>
            <a:prstGeom prst="rect">
              <a:avLst/>
            </a:prstGeom>
            <a:blipFill rotWithShape="1">
              <a:blip r:embed="rId5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31" name="Google Shape;109;p1">
              <a:extLst>
                <a:ext uri="{FF2B5EF4-FFF2-40B4-BE49-F238E27FC236}">
                  <a16:creationId xmlns:a16="http://schemas.microsoft.com/office/drawing/2014/main" id="{B54BA2D4-B166-4D59-ABD5-BB192E65F8E2}"/>
                </a:ext>
              </a:extLst>
            </p:cNvPr>
            <p:cNvSpPr/>
            <p:nvPr/>
          </p:nvSpPr>
          <p:spPr>
            <a:xfrm>
              <a:off x="5990818" y="4553813"/>
              <a:ext cx="2173109" cy="3006191"/>
            </a:xfrm>
            <a:prstGeom prst="rect">
              <a:avLst/>
            </a:prstGeom>
            <a:blipFill rotWithShape="1">
              <a:blip r:embed="rId6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33" name="Google Shape;111;p1">
              <a:extLst>
                <a:ext uri="{FF2B5EF4-FFF2-40B4-BE49-F238E27FC236}">
                  <a16:creationId xmlns:a16="http://schemas.microsoft.com/office/drawing/2014/main" id="{C18A7F7F-614D-44E5-9CF6-9F78FBF59875}"/>
                </a:ext>
              </a:extLst>
            </p:cNvPr>
            <p:cNvSpPr/>
            <p:nvPr/>
          </p:nvSpPr>
          <p:spPr>
            <a:xfrm>
              <a:off x="5518416" y="1737055"/>
              <a:ext cx="3829837" cy="5487377"/>
            </a:xfrm>
            <a:prstGeom prst="rect">
              <a:avLst/>
            </a:prstGeom>
            <a:blipFill rotWithShape="1">
              <a:blip r:embed="rId6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34" name="Google Shape;112;p1">
              <a:extLst>
                <a:ext uri="{FF2B5EF4-FFF2-40B4-BE49-F238E27FC236}">
                  <a16:creationId xmlns:a16="http://schemas.microsoft.com/office/drawing/2014/main" id="{52A6298A-BB59-4FEA-A7F9-330CCCD3CD50}"/>
                </a:ext>
              </a:extLst>
            </p:cNvPr>
            <p:cNvSpPr/>
            <p:nvPr/>
          </p:nvSpPr>
          <p:spPr>
            <a:xfrm>
              <a:off x="6107379" y="1529765"/>
              <a:ext cx="3724821" cy="5339651"/>
            </a:xfrm>
            <a:prstGeom prst="rect">
              <a:avLst/>
            </a:prstGeom>
            <a:blipFill rotWithShape="1">
              <a:blip r:embed="rId6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36" name="Google Shape;114;p1">
              <a:extLst>
                <a:ext uri="{FF2B5EF4-FFF2-40B4-BE49-F238E27FC236}">
                  <a16:creationId xmlns:a16="http://schemas.microsoft.com/office/drawing/2014/main" id="{4CA58374-5F99-4A23-A568-17EB65447E97}"/>
                </a:ext>
              </a:extLst>
            </p:cNvPr>
            <p:cNvSpPr/>
            <p:nvPr/>
          </p:nvSpPr>
          <p:spPr>
            <a:xfrm>
              <a:off x="8896159" y="4791708"/>
              <a:ext cx="112483" cy="98425"/>
            </a:xfrm>
            <a:prstGeom prst="rect">
              <a:avLst/>
            </a:prstGeom>
            <a:blipFill rotWithShape="1">
              <a:blip r:embed="rId6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37" name="Google Shape;115;p1">
              <a:extLst>
                <a:ext uri="{FF2B5EF4-FFF2-40B4-BE49-F238E27FC236}">
                  <a16:creationId xmlns:a16="http://schemas.microsoft.com/office/drawing/2014/main" id="{CE0CCD37-FFDE-49EC-B240-99EA41239B9B}"/>
                </a:ext>
              </a:extLst>
            </p:cNvPr>
            <p:cNvSpPr/>
            <p:nvPr/>
          </p:nvSpPr>
          <p:spPr>
            <a:xfrm>
              <a:off x="8559222" y="4788529"/>
              <a:ext cx="185902" cy="229387"/>
            </a:xfrm>
            <a:prstGeom prst="rect">
              <a:avLst/>
            </a:prstGeom>
            <a:blipFill rotWithShape="1">
              <a:blip r:embed="rId6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38" name="Google Shape;116;p1">
              <a:extLst>
                <a:ext uri="{FF2B5EF4-FFF2-40B4-BE49-F238E27FC236}">
                  <a16:creationId xmlns:a16="http://schemas.microsoft.com/office/drawing/2014/main" id="{6D74280C-7976-4360-B2F5-A309417CBB97}"/>
                </a:ext>
              </a:extLst>
            </p:cNvPr>
            <p:cNvSpPr/>
            <p:nvPr/>
          </p:nvSpPr>
          <p:spPr>
            <a:xfrm>
              <a:off x="7778212" y="4791708"/>
              <a:ext cx="112458" cy="98425"/>
            </a:xfrm>
            <a:prstGeom prst="rect">
              <a:avLst/>
            </a:prstGeom>
            <a:blipFill rotWithShape="1">
              <a:blip r:embed="rId6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39" name="Google Shape;117;p1">
              <a:extLst>
                <a:ext uri="{FF2B5EF4-FFF2-40B4-BE49-F238E27FC236}">
                  <a16:creationId xmlns:a16="http://schemas.microsoft.com/office/drawing/2014/main" id="{D3B23D60-A9D3-4051-B91F-832E1225755E}"/>
                </a:ext>
              </a:extLst>
            </p:cNvPr>
            <p:cNvSpPr/>
            <p:nvPr/>
          </p:nvSpPr>
          <p:spPr>
            <a:xfrm>
              <a:off x="8307789" y="4791704"/>
              <a:ext cx="117589" cy="111328"/>
            </a:xfrm>
            <a:prstGeom prst="rect">
              <a:avLst/>
            </a:prstGeom>
            <a:blipFill rotWithShape="1">
              <a:blip r:embed="rId6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40" name="Google Shape;118;p1">
              <a:extLst>
                <a:ext uri="{FF2B5EF4-FFF2-40B4-BE49-F238E27FC236}">
                  <a16:creationId xmlns:a16="http://schemas.microsoft.com/office/drawing/2014/main" id="{9F9FDD56-F27F-42CB-8728-C55273F4B2A1}"/>
                </a:ext>
              </a:extLst>
            </p:cNvPr>
            <p:cNvSpPr/>
            <p:nvPr/>
          </p:nvSpPr>
          <p:spPr>
            <a:xfrm>
              <a:off x="9794676" y="4784114"/>
              <a:ext cx="166090" cy="248310"/>
            </a:xfrm>
            <a:prstGeom prst="rect">
              <a:avLst/>
            </a:prstGeom>
            <a:blipFill rotWithShape="1">
              <a:blip r:embed="rId6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42" name="object 72">
              <a:extLst>
                <a:ext uri="{FF2B5EF4-FFF2-40B4-BE49-F238E27FC236}">
                  <a16:creationId xmlns:a16="http://schemas.microsoft.com/office/drawing/2014/main" id="{947866DF-29A1-4B56-8641-55574401F971}"/>
                </a:ext>
              </a:extLst>
            </p:cNvPr>
            <p:cNvSpPr/>
            <p:nvPr/>
          </p:nvSpPr>
          <p:spPr>
            <a:xfrm>
              <a:off x="146964" y="0"/>
              <a:ext cx="3617301" cy="1692110"/>
            </a:xfrm>
            <a:custGeom>
              <a:avLst/>
              <a:gdLst/>
              <a:ahLst/>
              <a:cxnLst/>
              <a:rect l="l" t="t" r="r" b="b"/>
              <a:pathLst>
                <a:path w="2914015" h="1179830">
                  <a:moveTo>
                    <a:pt x="2667984" y="0"/>
                  </a:moveTo>
                  <a:lnTo>
                    <a:pt x="245910" y="0"/>
                  </a:lnTo>
                  <a:lnTo>
                    <a:pt x="229043" y="13131"/>
                  </a:lnTo>
                  <a:lnTo>
                    <a:pt x="198915" y="38720"/>
                  </a:lnTo>
                  <a:lnTo>
                    <a:pt x="170704" y="64964"/>
                  </a:lnTo>
                  <a:lnTo>
                    <a:pt x="120230" y="119312"/>
                  </a:lnTo>
                  <a:lnTo>
                    <a:pt x="78026" y="175962"/>
                  </a:lnTo>
                  <a:lnTo>
                    <a:pt x="44496" y="234705"/>
                  </a:lnTo>
                  <a:lnTo>
                    <a:pt x="20045" y="295331"/>
                  </a:lnTo>
                  <a:lnTo>
                    <a:pt x="5078" y="357628"/>
                  </a:lnTo>
                  <a:lnTo>
                    <a:pt x="0" y="421386"/>
                  </a:lnTo>
                  <a:lnTo>
                    <a:pt x="1278" y="453434"/>
                  </a:lnTo>
                  <a:lnTo>
                    <a:pt x="11351" y="516488"/>
                  </a:lnTo>
                  <a:lnTo>
                    <a:pt x="31111" y="577975"/>
                  </a:lnTo>
                  <a:lnTo>
                    <a:pt x="60151" y="637686"/>
                  </a:lnTo>
                  <a:lnTo>
                    <a:pt x="98069" y="695409"/>
                  </a:lnTo>
                  <a:lnTo>
                    <a:pt x="144458" y="750934"/>
                  </a:lnTo>
                  <a:lnTo>
                    <a:pt x="198915" y="804051"/>
                  </a:lnTo>
                  <a:lnTo>
                    <a:pt x="229043" y="829640"/>
                  </a:lnTo>
                  <a:lnTo>
                    <a:pt x="261036" y="854548"/>
                  </a:lnTo>
                  <a:lnTo>
                    <a:pt x="294843" y="878749"/>
                  </a:lnTo>
                  <a:lnTo>
                    <a:pt x="330414" y="902216"/>
                  </a:lnTo>
                  <a:lnTo>
                    <a:pt x="367699" y="924923"/>
                  </a:lnTo>
                  <a:lnTo>
                    <a:pt x="406647" y="946843"/>
                  </a:lnTo>
                  <a:lnTo>
                    <a:pt x="447208" y="967951"/>
                  </a:lnTo>
                  <a:lnTo>
                    <a:pt x="489330" y="988220"/>
                  </a:lnTo>
                  <a:lnTo>
                    <a:pt x="532963" y="1007623"/>
                  </a:lnTo>
                  <a:lnTo>
                    <a:pt x="578057" y="1026135"/>
                  </a:lnTo>
                  <a:lnTo>
                    <a:pt x="624561" y="1043728"/>
                  </a:lnTo>
                  <a:lnTo>
                    <a:pt x="672424" y="1060378"/>
                  </a:lnTo>
                  <a:lnTo>
                    <a:pt x="721597" y="1076056"/>
                  </a:lnTo>
                  <a:lnTo>
                    <a:pt x="772027" y="1090738"/>
                  </a:lnTo>
                  <a:lnTo>
                    <a:pt x="823666" y="1104397"/>
                  </a:lnTo>
                  <a:lnTo>
                    <a:pt x="876462" y="1117006"/>
                  </a:lnTo>
                  <a:lnTo>
                    <a:pt x="930364" y="1128538"/>
                  </a:lnTo>
                  <a:lnTo>
                    <a:pt x="985323" y="1138969"/>
                  </a:lnTo>
                  <a:lnTo>
                    <a:pt x="1041287" y="1148271"/>
                  </a:lnTo>
                  <a:lnTo>
                    <a:pt x="1098206" y="1156419"/>
                  </a:lnTo>
                  <a:lnTo>
                    <a:pt x="1156030" y="1163385"/>
                  </a:lnTo>
                  <a:lnTo>
                    <a:pt x="1214707" y="1169143"/>
                  </a:lnTo>
                  <a:lnTo>
                    <a:pt x="1274188" y="1173668"/>
                  </a:lnTo>
                  <a:lnTo>
                    <a:pt x="1334421" y="1176932"/>
                  </a:lnTo>
                  <a:lnTo>
                    <a:pt x="1395357" y="1178910"/>
                  </a:lnTo>
                  <a:lnTo>
                    <a:pt x="1456943" y="1179576"/>
                  </a:lnTo>
                  <a:lnTo>
                    <a:pt x="1518532" y="1178910"/>
                  </a:lnTo>
                  <a:lnTo>
                    <a:pt x="1579469" y="1176932"/>
                  </a:lnTo>
                  <a:lnTo>
                    <a:pt x="1639704" y="1173668"/>
                  </a:lnTo>
                  <a:lnTo>
                    <a:pt x="1699186" y="1169143"/>
                  </a:lnTo>
                  <a:lnTo>
                    <a:pt x="1757865" y="1163385"/>
                  </a:lnTo>
                  <a:lnTo>
                    <a:pt x="1815689" y="1156419"/>
                  </a:lnTo>
                  <a:lnTo>
                    <a:pt x="1872609" y="1148271"/>
                  </a:lnTo>
                  <a:lnTo>
                    <a:pt x="1928574" y="1138969"/>
                  </a:lnTo>
                  <a:lnTo>
                    <a:pt x="1983533" y="1128538"/>
                  </a:lnTo>
                  <a:lnTo>
                    <a:pt x="2037436" y="1117006"/>
                  </a:lnTo>
                  <a:lnTo>
                    <a:pt x="2090232" y="1104397"/>
                  </a:lnTo>
                  <a:lnTo>
                    <a:pt x="2141871" y="1090738"/>
                  </a:lnTo>
                  <a:lnTo>
                    <a:pt x="2192302" y="1076056"/>
                  </a:lnTo>
                  <a:lnTo>
                    <a:pt x="2241474" y="1060378"/>
                  </a:lnTo>
                  <a:lnTo>
                    <a:pt x="2289337" y="1043728"/>
                  </a:lnTo>
                  <a:lnTo>
                    <a:pt x="2335841" y="1026135"/>
                  </a:lnTo>
                  <a:lnTo>
                    <a:pt x="2380935" y="1007623"/>
                  </a:lnTo>
                  <a:lnTo>
                    <a:pt x="2424568" y="988220"/>
                  </a:lnTo>
                  <a:lnTo>
                    <a:pt x="2466689" y="967951"/>
                  </a:lnTo>
                  <a:lnTo>
                    <a:pt x="2507249" y="946843"/>
                  </a:lnTo>
                  <a:lnTo>
                    <a:pt x="2546196" y="924923"/>
                  </a:lnTo>
                  <a:lnTo>
                    <a:pt x="2583481" y="902216"/>
                  </a:lnTo>
                  <a:lnTo>
                    <a:pt x="2619052" y="878749"/>
                  </a:lnTo>
                  <a:lnTo>
                    <a:pt x="2652858" y="854548"/>
                  </a:lnTo>
                  <a:lnTo>
                    <a:pt x="2684850" y="829640"/>
                  </a:lnTo>
                  <a:lnTo>
                    <a:pt x="2714977" y="804051"/>
                  </a:lnTo>
                  <a:lnTo>
                    <a:pt x="2743188" y="777807"/>
                  </a:lnTo>
                  <a:lnTo>
                    <a:pt x="2793661" y="723459"/>
                  </a:lnTo>
                  <a:lnTo>
                    <a:pt x="2835864" y="666809"/>
                  </a:lnTo>
                  <a:lnTo>
                    <a:pt x="2869393" y="608066"/>
                  </a:lnTo>
                  <a:lnTo>
                    <a:pt x="2893842" y="547440"/>
                  </a:lnTo>
                  <a:lnTo>
                    <a:pt x="2908809" y="485143"/>
                  </a:lnTo>
                  <a:lnTo>
                    <a:pt x="2913888" y="421386"/>
                  </a:lnTo>
                  <a:lnTo>
                    <a:pt x="2912609" y="389337"/>
                  </a:lnTo>
                  <a:lnTo>
                    <a:pt x="2902536" y="326283"/>
                  </a:lnTo>
                  <a:lnTo>
                    <a:pt x="2882778" y="264796"/>
                  </a:lnTo>
                  <a:lnTo>
                    <a:pt x="2853738" y="205085"/>
                  </a:lnTo>
                  <a:lnTo>
                    <a:pt x="2815822" y="147362"/>
                  </a:lnTo>
                  <a:lnTo>
                    <a:pt x="2769433" y="91837"/>
                  </a:lnTo>
                  <a:lnTo>
                    <a:pt x="2714977" y="38720"/>
                  </a:lnTo>
                  <a:lnTo>
                    <a:pt x="2684850" y="13131"/>
                  </a:lnTo>
                  <a:lnTo>
                    <a:pt x="2667984" y="0"/>
                  </a:lnTo>
                  <a:close/>
                </a:path>
              </a:pathLst>
            </a:custGeom>
            <a:solidFill>
              <a:srgbClr val="FFFFFF"/>
            </a:solidFill>
          </p:spPr>
          <p:txBody>
            <a:bodyPr wrap="square" lIns="0" tIns="0" rIns="0" bIns="0" rtlCol="0"/>
            <a:lstStyle/>
            <a:p>
              <a:endParaRPr/>
            </a:p>
          </p:txBody>
        </p:sp>
        <p:pic>
          <p:nvPicPr>
            <p:cNvPr id="143" name="object 73">
              <a:extLst>
                <a:ext uri="{FF2B5EF4-FFF2-40B4-BE49-F238E27FC236}">
                  <a16:creationId xmlns:a16="http://schemas.microsoft.com/office/drawing/2014/main" id="{293A7FDD-BA2A-4224-A5D9-127A63940ADB}"/>
                </a:ext>
              </a:extLst>
            </p:cNvPr>
            <p:cNvPicPr/>
            <p:nvPr/>
          </p:nvPicPr>
          <p:blipFill>
            <a:blip r:embed="rId68" cstate="print"/>
            <a:stretch>
              <a:fillRect/>
            </a:stretch>
          </p:blipFill>
          <p:spPr>
            <a:xfrm>
              <a:off x="269508" y="134112"/>
              <a:ext cx="3293644" cy="974830"/>
            </a:xfrm>
            <a:prstGeom prst="rect">
              <a:avLst/>
            </a:prstGeom>
          </p:spPr>
        </p:pic>
      </p:grpSp>
      <p:sp>
        <p:nvSpPr>
          <p:cNvPr id="132" name="Google Shape;110;p1">
            <a:extLst>
              <a:ext uri="{FF2B5EF4-FFF2-40B4-BE49-F238E27FC236}">
                <a16:creationId xmlns:a16="http://schemas.microsoft.com/office/drawing/2014/main" id="{00B5804A-0399-431D-A3F7-6BEB00D12964}"/>
              </a:ext>
            </a:extLst>
          </p:cNvPr>
          <p:cNvSpPr/>
          <p:nvPr/>
        </p:nvSpPr>
        <p:spPr>
          <a:xfrm>
            <a:off x="5727966" y="5149240"/>
            <a:ext cx="1689747" cy="2410764"/>
          </a:xfrm>
          <a:prstGeom prst="rect">
            <a:avLst/>
          </a:prstGeom>
          <a:blipFill rotWithShape="1">
            <a:blip r:embed="rId6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41" name="Google Shape;119;p1">
            <a:extLst>
              <a:ext uri="{FF2B5EF4-FFF2-40B4-BE49-F238E27FC236}">
                <a16:creationId xmlns:a16="http://schemas.microsoft.com/office/drawing/2014/main" id="{EF72A284-E9C2-42D6-8D5B-7630FD8D41ED}"/>
              </a:ext>
            </a:extLst>
          </p:cNvPr>
          <p:cNvSpPr txBox="1"/>
          <p:nvPr/>
        </p:nvSpPr>
        <p:spPr>
          <a:xfrm>
            <a:off x="4338508" y="4779010"/>
            <a:ext cx="5691706" cy="1972335"/>
          </a:xfrm>
          <a:prstGeom prst="rect">
            <a:avLst/>
          </a:prstGeom>
          <a:solidFill>
            <a:schemeClr val="bg1">
              <a:alpha val="70000"/>
            </a:schemeClr>
          </a:solidFill>
          <a:ln>
            <a:noFill/>
          </a:ln>
        </p:spPr>
        <p:txBody>
          <a:bodyPr spcFirstLastPara="1" wrap="square" lIns="0" tIns="0" rIns="0" bIns="0" anchor="t" anchorCtr="0">
            <a:spAutoFit/>
          </a:bodyPr>
          <a:lstStyle/>
          <a:p>
            <a:pPr marL="226059" marR="0" lvl="0" indent="0" rtl="0">
              <a:lnSpc>
                <a:spcPct val="89411"/>
              </a:lnSpc>
              <a:spcBef>
                <a:spcPts val="0"/>
              </a:spcBef>
              <a:spcAft>
                <a:spcPts val="0"/>
              </a:spcAft>
              <a:buClr>
                <a:srgbClr val="000000"/>
              </a:buClr>
              <a:buSzPts val="3500"/>
              <a:buFont typeface="Arial"/>
              <a:buNone/>
            </a:pPr>
            <a:r>
              <a:rPr lang="en-US" sz="3600" b="1" i="0" u="none" strike="noStrike" cap="none" dirty="0">
                <a:solidFill>
                  <a:srgbClr val="AB2872"/>
                </a:solidFill>
                <a:latin typeface="Calibri"/>
                <a:ea typeface="Calibri"/>
                <a:cs typeface="Calibri"/>
                <a:sym typeface="Calibri"/>
              </a:rPr>
              <a:t>            PATIENT EXPERIENCE</a:t>
            </a:r>
          </a:p>
          <a:p>
            <a:pPr marL="226059" marR="0" lvl="0" indent="0" rtl="0">
              <a:lnSpc>
                <a:spcPct val="89411"/>
              </a:lnSpc>
              <a:spcBef>
                <a:spcPts val="0"/>
              </a:spcBef>
              <a:spcAft>
                <a:spcPts val="0"/>
              </a:spcAft>
              <a:buClr>
                <a:srgbClr val="000000"/>
              </a:buClr>
              <a:buSzPts val="3500"/>
              <a:buFont typeface="Arial"/>
              <a:buNone/>
            </a:pPr>
            <a:r>
              <a:rPr lang="en-US" sz="3600" b="1" dirty="0">
                <a:solidFill>
                  <a:srgbClr val="AB2872"/>
                </a:solidFill>
                <a:latin typeface="Calibri"/>
                <a:ea typeface="Calibri"/>
                <a:cs typeface="Calibri"/>
                <a:sym typeface="Calibri"/>
              </a:rPr>
              <a:t>               REPORT 2021/2022</a:t>
            </a:r>
            <a:endParaRPr lang="en-US" sz="3600" b="1" i="0" u="none" strike="noStrike" cap="none" dirty="0">
              <a:solidFill>
                <a:srgbClr val="AB2872"/>
              </a:solidFill>
              <a:latin typeface="Calibri"/>
              <a:ea typeface="Calibri"/>
              <a:cs typeface="Calibri"/>
              <a:sym typeface="Calibri"/>
            </a:endParaRPr>
          </a:p>
          <a:p>
            <a:pPr marL="226059" marR="0" lvl="0" indent="0" rtl="0">
              <a:lnSpc>
                <a:spcPct val="89411"/>
              </a:lnSpc>
              <a:spcBef>
                <a:spcPts val="0"/>
              </a:spcBef>
              <a:spcAft>
                <a:spcPts val="0"/>
              </a:spcAft>
              <a:buClr>
                <a:srgbClr val="000000"/>
              </a:buClr>
              <a:buSzPts val="3500"/>
              <a:buFont typeface="Arial"/>
              <a:buNone/>
            </a:pPr>
            <a:r>
              <a:rPr lang="en-US" sz="3600" b="1" i="0" u="none" strike="noStrike" cap="none" dirty="0">
                <a:solidFill>
                  <a:srgbClr val="AB2872"/>
                </a:solidFill>
                <a:latin typeface="Calibri"/>
                <a:ea typeface="Calibri"/>
                <a:cs typeface="Calibri"/>
                <a:sym typeface="Calibri"/>
              </a:rPr>
              <a:t>                             </a:t>
            </a:r>
            <a:r>
              <a:rPr lang="en-US" sz="3600" b="1" i="0" u="none" strike="noStrike" cap="none" dirty="0">
                <a:solidFill>
                  <a:srgbClr val="386C7C"/>
                </a:solidFill>
                <a:latin typeface="Calibri"/>
                <a:ea typeface="Calibri"/>
                <a:cs typeface="Calibri"/>
                <a:sym typeface="Calibri"/>
              </a:rPr>
              <a:t>QUARTER 4</a:t>
            </a:r>
            <a:r>
              <a:rPr lang="en-US" sz="3600" b="1" dirty="0">
                <a:solidFill>
                  <a:srgbClr val="386C7C"/>
                </a:solidFill>
                <a:latin typeface="Calibri"/>
                <a:ea typeface="Calibri"/>
                <a:cs typeface="Calibri"/>
                <a:sym typeface="Calibri"/>
              </a:rPr>
              <a:t> </a:t>
            </a:r>
          </a:p>
          <a:p>
            <a:pPr marL="226059" marR="0" lvl="0" indent="0" rtl="0">
              <a:lnSpc>
                <a:spcPct val="89411"/>
              </a:lnSpc>
              <a:spcBef>
                <a:spcPts val="0"/>
              </a:spcBef>
              <a:spcAft>
                <a:spcPts val="0"/>
              </a:spcAft>
              <a:buClr>
                <a:srgbClr val="000000"/>
              </a:buClr>
              <a:buSzPts val="3500"/>
              <a:buFont typeface="Arial"/>
              <a:buNone/>
            </a:pPr>
            <a:r>
              <a:rPr lang="en-US" sz="3600" b="1" dirty="0">
                <a:solidFill>
                  <a:srgbClr val="386C7C"/>
                </a:solidFill>
                <a:latin typeface="Calibri"/>
                <a:ea typeface="Calibri"/>
                <a:cs typeface="Calibri"/>
                <a:sym typeface="Calibri"/>
              </a:rPr>
              <a:t>               JANUARY - MARCH</a:t>
            </a:r>
            <a:endParaRPr lang="en-US" sz="3600" b="1" i="0" u="none" strike="noStrike" cap="none" dirty="0">
              <a:solidFill>
                <a:srgbClr val="386C7C"/>
              </a:solidFill>
              <a:latin typeface="Calibri"/>
              <a:ea typeface="Calibri"/>
              <a:cs typeface="Calibri"/>
              <a:sym typeface="Calibri"/>
            </a:endParaRPr>
          </a:p>
        </p:txBody>
      </p:sp>
    </p:spTree>
    <p:extLst>
      <p:ext uri="{BB962C8B-B14F-4D97-AF65-F5344CB8AC3E}">
        <p14:creationId xmlns:p14="http://schemas.microsoft.com/office/powerpoint/2010/main" val="972657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45" name="object 45"/>
          <p:cNvSpPr txBox="1"/>
          <p:nvPr/>
        </p:nvSpPr>
        <p:spPr>
          <a:xfrm>
            <a:off x="220041" y="2660279"/>
            <a:ext cx="260985" cy="1560195"/>
          </a:xfrm>
          <a:prstGeom prst="rect">
            <a:avLst/>
          </a:prstGeom>
        </p:spPr>
        <p:txBody>
          <a:bodyPr vert="vert270" wrap="square" lIns="0" tIns="0" rIns="0" bIns="0" rtlCol="0">
            <a:spAutoFit/>
          </a:bodyPr>
          <a:lstStyle/>
          <a:p>
            <a:pPr marL="12700">
              <a:lnSpc>
                <a:spcPts val="1920"/>
              </a:lnSpc>
            </a:pPr>
            <a:r>
              <a:rPr sz="1600" b="1" spc="-40" dirty="0">
                <a:latin typeface="Trebuchet MS"/>
                <a:cs typeface="Trebuchet MS"/>
              </a:rPr>
              <a:t>Type</a:t>
            </a:r>
            <a:r>
              <a:rPr sz="1600" b="1" spc="5" dirty="0">
                <a:latin typeface="Trebuchet MS"/>
                <a:cs typeface="Trebuchet MS"/>
              </a:rPr>
              <a:t> </a:t>
            </a:r>
            <a:r>
              <a:rPr sz="1600" b="1" spc="-5" dirty="0">
                <a:latin typeface="Trebuchet MS"/>
                <a:cs typeface="Trebuchet MS"/>
              </a:rPr>
              <a:t>of</a:t>
            </a:r>
            <a:r>
              <a:rPr sz="1600" b="1" spc="-30" dirty="0">
                <a:latin typeface="Trebuchet MS"/>
                <a:cs typeface="Trebuchet MS"/>
              </a:rPr>
              <a:t> </a:t>
            </a:r>
            <a:r>
              <a:rPr sz="1600" b="1" spc="-5" dirty="0">
                <a:latin typeface="Trebuchet MS"/>
                <a:cs typeface="Trebuchet MS"/>
              </a:rPr>
              <a:t>services</a:t>
            </a:r>
            <a:endParaRPr sz="1600">
              <a:latin typeface="Trebuchet MS"/>
              <a:cs typeface="Trebuchet MS"/>
            </a:endParaRPr>
          </a:p>
        </p:txBody>
      </p:sp>
      <p:sp>
        <p:nvSpPr>
          <p:cNvPr id="46" name="object 46"/>
          <p:cNvSpPr txBox="1"/>
          <p:nvPr/>
        </p:nvSpPr>
        <p:spPr>
          <a:xfrm>
            <a:off x="3658870" y="6477000"/>
            <a:ext cx="1827530" cy="227626"/>
          </a:xfrm>
          <a:prstGeom prst="rect">
            <a:avLst/>
          </a:prstGeom>
        </p:spPr>
        <p:txBody>
          <a:bodyPr vert="horz" wrap="square" lIns="0" tIns="12065" rIns="0" bIns="0" rtlCol="0">
            <a:spAutoFit/>
          </a:bodyPr>
          <a:lstStyle/>
          <a:p>
            <a:pPr marL="12700">
              <a:lnSpc>
                <a:spcPct val="100000"/>
              </a:lnSpc>
              <a:spcBef>
                <a:spcPts val="95"/>
              </a:spcBef>
            </a:pPr>
            <a:r>
              <a:rPr sz="1400" b="1" spc="-10" dirty="0">
                <a:latin typeface="Trebuchet MS"/>
                <a:cs typeface="Trebuchet MS"/>
              </a:rPr>
              <a:t>Number</a:t>
            </a:r>
            <a:r>
              <a:rPr sz="1400" b="1" dirty="0">
                <a:latin typeface="Trebuchet MS"/>
                <a:cs typeface="Trebuchet MS"/>
              </a:rPr>
              <a:t> </a:t>
            </a:r>
            <a:r>
              <a:rPr sz="1400" b="1" spc="-5" dirty="0">
                <a:latin typeface="Trebuchet MS"/>
                <a:cs typeface="Trebuchet MS"/>
              </a:rPr>
              <a:t>of</a:t>
            </a:r>
            <a:r>
              <a:rPr sz="1400" b="1" spc="-20" dirty="0">
                <a:latin typeface="Trebuchet MS"/>
                <a:cs typeface="Trebuchet MS"/>
              </a:rPr>
              <a:t> </a:t>
            </a:r>
            <a:r>
              <a:rPr sz="1400" b="1" spc="-5" dirty="0">
                <a:latin typeface="Trebuchet MS"/>
                <a:cs typeface="Trebuchet MS"/>
              </a:rPr>
              <a:t>reviews</a:t>
            </a:r>
            <a:endParaRPr sz="1400" dirty="0">
              <a:latin typeface="Trebuchet MS"/>
              <a:cs typeface="Trebuchet MS"/>
            </a:endParaRPr>
          </a:p>
        </p:txBody>
      </p:sp>
      <p:sp>
        <p:nvSpPr>
          <p:cNvPr id="47" name="object 47"/>
          <p:cNvSpPr txBox="1"/>
          <p:nvPr/>
        </p:nvSpPr>
        <p:spPr>
          <a:xfrm>
            <a:off x="9606533" y="6427114"/>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9</a:t>
            </a:r>
            <a:endParaRPr sz="1200">
              <a:latin typeface="Calibri"/>
              <a:cs typeface="Calibri"/>
            </a:endParaRPr>
          </a:p>
        </p:txBody>
      </p:sp>
      <p:sp>
        <p:nvSpPr>
          <p:cNvPr id="48" name="object 48"/>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9" name="object 49"/>
          <p:cNvSpPr txBox="1">
            <a:spLocks noGrp="1"/>
          </p:cNvSpPr>
          <p:nvPr>
            <p:ph type="title"/>
          </p:nvPr>
        </p:nvSpPr>
        <p:spPr>
          <a:xfrm>
            <a:off x="1031544" y="363473"/>
            <a:ext cx="6933565" cy="452120"/>
          </a:xfrm>
          <a:prstGeom prst="rect">
            <a:avLst/>
          </a:prstGeom>
        </p:spPr>
        <p:txBody>
          <a:bodyPr vert="horz" wrap="square" lIns="0" tIns="12065" rIns="0" bIns="0" rtlCol="0">
            <a:spAutoFit/>
          </a:bodyPr>
          <a:lstStyle/>
          <a:p>
            <a:pPr marL="12700">
              <a:lnSpc>
                <a:spcPct val="100000"/>
              </a:lnSpc>
              <a:spcBef>
                <a:spcPts val="95"/>
              </a:spcBef>
            </a:pPr>
            <a:r>
              <a:rPr sz="2800" spc="-10" dirty="0"/>
              <a:t>Distribution</a:t>
            </a:r>
            <a:r>
              <a:rPr sz="2800" spc="40" dirty="0"/>
              <a:t> </a:t>
            </a:r>
            <a:r>
              <a:rPr sz="2800" spc="-5" dirty="0"/>
              <a:t>of</a:t>
            </a:r>
            <a:r>
              <a:rPr sz="2800" spc="10" dirty="0"/>
              <a:t> </a:t>
            </a:r>
            <a:r>
              <a:rPr sz="2800" spc="-25" dirty="0"/>
              <a:t>Positive,</a:t>
            </a:r>
            <a:r>
              <a:rPr sz="2800" spc="35" dirty="0"/>
              <a:t> </a:t>
            </a:r>
            <a:r>
              <a:rPr sz="2800" spc="-10" dirty="0"/>
              <a:t>Neutral</a:t>
            </a:r>
            <a:r>
              <a:rPr sz="2800" spc="15" dirty="0"/>
              <a:t> </a:t>
            </a:r>
            <a:r>
              <a:rPr sz="2800" spc="-5" dirty="0"/>
              <a:t>&amp;</a:t>
            </a:r>
            <a:r>
              <a:rPr sz="2800" spc="10" dirty="0"/>
              <a:t> </a:t>
            </a:r>
            <a:r>
              <a:rPr sz="2800" spc="-10" dirty="0"/>
              <a:t>Negative</a:t>
            </a:r>
            <a:endParaRPr sz="2800"/>
          </a:p>
        </p:txBody>
      </p:sp>
      <p:sp>
        <p:nvSpPr>
          <p:cNvPr id="50" name="TextBox 49">
            <a:extLst>
              <a:ext uri="{FF2B5EF4-FFF2-40B4-BE49-F238E27FC236}">
                <a16:creationId xmlns:a16="http://schemas.microsoft.com/office/drawing/2014/main" id="{CDE71DA2-49EB-49E5-ACA7-D01BCA263B77}"/>
              </a:ext>
            </a:extLst>
          </p:cNvPr>
          <p:cNvSpPr txBox="1"/>
          <p:nvPr/>
        </p:nvSpPr>
        <p:spPr>
          <a:xfrm>
            <a:off x="7611964" y="1288492"/>
            <a:ext cx="2683595" cy="3799373"/>
          </a:xfrm>
          <a:prstGeom prst="rect">
            <a:avLst/>
          </a:prstGeom>
          <a:noFill/>
        </p:spPr>
        <p:txBody>
          <a:bodyPr wrap="square" rtlCol="0">
            <a:spAutoFit/>
          </a:bodyPr>
          <a:lstStyle/>
          <a:p>
            <a:pPr marR="82296" fontAlgn="t">
              <a:lnSpc>
                <a:spcPct val="105000"/>
              </a:lnSpc>
              <a:spcBef>
                <a:spcPts val="225"/>
              </a:spcBef>
            </a:pPr>
            <a:endParaRPr lang="en-GB" sz="1200" b="0" i="0" u="none" strike="noStrike" dirty="0">
              <a:solidFill>
                <a:srgbClr val="000000"/>
              </a:solidFill>
              <a:effectLst/>
              <a:latin typeface="Trebuchet MS" panose="020B0603020202020204" pitchFamily="34" charset="0"/>
              <a:cs typeface="Trebuchet MS" panose="020B0603020202020204" pitchFamily="34" charset="0"/>
            </a:endParaRPr>
          </a:p>
          <a:p>
            <a:pPr marR="82296" fontAlgn="t">
              <a:lnSpc>
                <a:spcPct val="105000"/>
              </a:lnSpc>
              <a:spcBef>
                <a:spcPts val="225"/>
              </a:spcBef>
            </a:pPr>
            <a:r>
              <a:rPr lang="en-GB" sz="1200" b="0" i="0" u="none" strike="noStrike" dirty="0">
                <a:solidFill>
                  <a:srgbClr val="000000"/>
                </a:solidFill>
                <a:effectLst/>
                <a:latin typeface="Trebuchet MS" panose="020B0603020202020204" pitchFamily="34" charset="0"/>
                <a:cs typeface="Trebuchet MS" panose="020B0603020202020204" pitchFamily="34" charset="0"/>
              </a:rPr>
              <a:t>This </a:t>
            </a:r>
            <a:r>
              <a:rPr lang="en-GB" sz="1200" b="0" i="0" u="none" strike="noStrike" spc="-10" dirty="0">
                <a:solidFill>
                  <a:srgbClr val="000000"/>
                </a:solidFill>
                <a:effectLst/>
                <a:latin typeface="Trebuchet MS" panose="020B0603020202020204" pitchFamily="34" charset="0"/>
                <a:cs typeface="Trebuchet MS" panose="020B0603020202020204" pitchFamily="34" charset="0"/>
              </a:rPr>
              <a:t>bar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chart compares the </a:t>
            </a:r>
            <a:r>
              <a:rPr lang="en-GB" sz="1200" b="0" i="0" u="none" strike="noStrike" spc="-10" dirty="0">
                <a:solidFill>
                  <a:srgbClr val="000000"/>
                </a:solidFill>
                <a:effectLst/>
                <a:latin typeface="Trebuchet MS" panose="020B0603020202020204" pitchFamily="34" charset="0"/>
                <a:cs typeface="Trebuchet MS" panose="020B0603020202020204" pitchFamily="34" charset="0"/>
              </a:rPr>
              <a:t>number </a:t>
            </a:r>
            <a:r>
              <a:rPr lang="en-GB" sz="1200" b="0" i="0" u="none" strike="noStrike" dirty="0">
                <a:solidFill>
                  <a:srgbClr val="000000"/>
                </a:solidFill>
                <a:effectLst/>
                <a:latin typeface="Trebuchet MS" panose="020B0603020202020204" pitchFamily="34" charset="0"/>
                <a:cs typeface="Trebuchet MS" panose="020B0603020202020204" pitchFamily="34" charset="0"/>
              </a:rPr>
              <a:t>of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positive, neutral</a:t>
            </a:r>
            <a:r>
              <a:rPr lang="en-GB" sz="1200" b="0" i="0" u="none" strike="noStrike" dirty="0">
                <a:solidFill>
                  <a:srgbClr val="000000"/>
                </a:solidFill>
                <a:effectLst/>
                <a:latin typeface="Trebuchet MS" panose="020B0603020202020204" pitchFamily="34" charset="0"/>
                <a:cs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and</a:t>
            </a:r>
            <a:r>
              <a:rPr lang="en-GB" sz="1200" b="0" i="0" u="none" strike="noStrike" dirty="0">
                <a:solidFill>
                  <a:srgbClr val="000000"/>
                </a:solidFill>
                <a:effectLst/>
                <a:latin typeface="Trebuchet MS" panose="020B0603020202020204" pitchFamily="34" charset="0"/>
                <a:cs typeface="Trebuchet MS" panose="020B0603020202020204" pitchFamily="34" charset="0"/>
              </a:rPr>
              <a:t> </a:t>
            </a:r>
            <a:r>
              <a:rPr lang="en-GB" sz="1200" b="0" i="0" u="none" strike="noStrike" spc="-10" dirty="0">
                <a:solidFill>
                  <a:srgbClr val="000000"/>
                </a:solidFill>
                <a:effectLst/>
                <a:latin typeface="Trebuchet MS" panose="020B0603020202020204" pitchFamily="34" charset="0"/>
                <a:cs typeface="Trebuchet MS" panose="020B0603020202020204" pitchFamily="34" charset="0"/>
              </a:rPr>
              <a:t>negative</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 reviews</a:t>
            </a:r>
            <a:r>
              <a:rPr lang="en-GB" sz="1200" b="0" i="0" u="none" strike="noStrike" dirty="0">
                <a:solidFill>
                  <a:srgbClr val="000000"/>
                </a:solidFill>
                <a:effectLst/>
                <a:latin typeface="Trebuchet MS" panose="020B0603020202020204" pitchFamily="34" charset="0"/>
                <a:cs typeface="Trebuchet MS" panose="020B0603020202020204" pitchFamily="34" charset="0"/>
              </a:rPr>
              <a:t> for</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each </a:t>
            </a:r>
            <a:r>
              <a:rPr lang="en-GB" sz="1200" b="0" i="0" u="none" strike="noStrike" spc="-20" dirty="0">
                <a:solidFill>
                  <a:srgbClr val="000000"/>
                </a:solidFill>
                <a:effectLst/>
                <a:latin typeface="Trebuchet MS" panose="020B0603020202020204" pitchFamily="34" charset="0"/>
                <a:cs typeface="Trebuchet MS" panose="020B0603020202020204" pitchFamily="34" charset="0"/>
              </a:rPr>
              <a:t>category. </a:t>
            </a:r>
            <a:r>
              <a:rPr lang="en-GB" sz="1200" b="0" i="0" u="none" strike="noStrike" spc="-350" dirty="0">
                <a:solidFill>
                  <a:srgbClr val="000000"/>
                </a:solidFill>
                <a:effectLst/>
                <a:latin typeface="Trebuchet MS" panose="020B0603020202020204" pitchFamily="34" charset="0"/>
                <a:cs typeface="Trebuchet MS" panose="020B0603020202020204" pitchFamily="34" charset="0"/>
              </a:rPr>
              <a:t> </a:t>
            </a:r>
            <a:r>
              <a:rPr lang="en-GB" sz="1200" b="0" i="0" u="none" strike="noStrike" dirty="0">
                <a:solidFill>
                  <a:srgbClr val="000000"/>
                </a:solidFill>
                <a:effectLst/>
                <a:latin typeface="Trebuchet MS" panose="020B0603020202020204" pitchFamily="34" charset="0"/>
                <a:cs typeface="Trebuchet MS" panose="020B0603020202020204" pitchFamily="34" charset="0"/>
              </a:rPr>
              <a:t>This</a:t>
            </a:r>
            <a:r>
              <a:rPr lang="en-GB" sz="1200" b="0" i="0" u="none" strike="noStrike" spc="-25" dirty="0">
                <a:solidFill>
                  <a:srgbClr val="000000"/>
                </a:solidFill>
                <a:effectLst/>
                <a:latin typeface="Trebuchet MS" panose="020B0603020202020204" pitchFamily="34" charset="0"/>
                <a:cs typeface="Trebuchet MS" panose="020B0603020202020204" pitchFamily="34" charset="0"/>
              </a:rPr>
              <a:t> </a:t>
            </a:r>
            <a:r>
              <a:rPr lang="en-GB" sz="1200" b="0" i="0" u="none" strike="noStrike" dirty="0">
                <a:solidFill>
                  <a:srgbClr val="000000"/>
                </a:solidFill>
                <a:effectLst/>
                <a:latin typeface="Trebuchet MS" panose="020B0603020202020204" pitchFamily="34" charset="0"/>
                <a:cs typeface="Trebuchet MS" panose="020B0603020202020204" pitchFamily="34" charset="0"/>
              </a:rPr>
              <a:t>is</a:t>
            </a:r>
            <a:r>
              <a:rPr lang="en-GB" sz="1200" b="0" i="0" u="none" strike="noStrike" spc="-10" dirty="0">
                <a:solidFill>
                  <a:srgbClr val="000000"/>
                </a:solidFill>
                <a:effectLst/>
                <a:latin typeface="Trebuchet MS" panose="020B0603020202020204" pitchFamily="34" charset="0"/>
                <a:cs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based</a:t>
            </a:r>
            <a:r>
              <a:rPr lang="en-GB" sz="1200" b="0" i="0" u="none" strike="noStrike" spc="-25" dirty="0">
                <a:solidFill>
                  <a:srgbClr val="000000"/>
                </a:solidFill>
                <a:effectLst/>
                <a:latin typeface="Trebuchet MS" panose="020B0603020202020204" pitchFamily="34" charset="0"/>
                <a:cs typeface="Trebuchet MS" panose="020B0603020202020204" pitchFamily="34" charset="0"/>
              </a:rPr>
              <a:t> </a:t>
            </a:r>
            <a:r>
              <a:rPr lang="en-GB" sz="1200" b="0" i="0" u="none" strike="noStrike" dirty="0">
                <a:solidFill>
                  <a:srgbClr val="000000"/>
                </a:solidFill>
                <a:effectLst/>
                <a:latin typeface="Trebuchet MS" panose="020B0603020202020204" pitchFamily="34" charset="0"/>
                <a:cs typeface="Trebuchet MS" panose="020B0603020202020204" pitchFamily="34" charset="0"/>
              </a:rPr>
              <a:t>on</a:t>
            </a:r>
            <a:r>
              <a:rPr lang="en-GB" sz="1200" b="0" i="0" u="none" strike="noStrike" spc="-10" dirty="0">
                <a:solidFill>
                  <a:srgbClr val="000000"/>
                </a:solidFill>
                <a:effectLst/>
                <a:latin typeface="Trebuchet MS" panose="020B0603020202020204" pitchFamily="34" charset="0"/>
                <a:cs typeface="Trebuchet MS" panose="020B0603020202020204" pitchFamily="34" charset="0"/>
              </a:rPr>
              <a:t> </a:t>
            </a:r>
            <a:r>
              <a:rPr lang="en-GB" sz="1200" b="0" i="0" u="none" strike="noStrike" dirty="0">
                <a:solidFill>
                  <a:srgbClr val="000000"/>
                </a:solidFill>
                <a:effectLst/>
                <a:latin typeface="Trebuchet MS" panose="020B0603020202020204" pitchFamily="34" charset="0"/>
                <a:cs typeface="Trebuchet MS" panose="020B0603020202020204" pitchFamily="34" charset="0"/>
              </a:rPr>
              <a:t>the</a:t>
            </a:r>
            <a:r>
              <a:rPr lang="en-GB" sz="1200" b="0" i="0" u="none" strike="noStrike" spc="-15" dirty="0">
                <a:solidFill>
                  <a:srgbClr val="000000"/>
                </a:solidFill>
                <a:effectLst/>
                <a:latin typeface="Trebuchet MS" panose="020B0603020202020204" pitchFamily="34" charset="0"/>
                <a:cs typeface="Trebuchet MS" panose="020B0603020202020204" pitchFamily="34" charset="0"/>
              </a:rPr>
              <a:t> </a:t>
            </a:r>
            <a:r>
              <a:rPr lang="en-GB" sz="1200" b="0" i="0" u="none" strike="noStrike" dirty="0">
                <a:solidFill>
                  <a:srgbClr val="000000"/>
                </a:solidFill>
                <a:effectLst/>
                <a:latin typeface="Trebuchet MS" panose="020B0603020202020204" pitchFamily="34" charset="0"/>
                <a:cs typeface="Trebuchet MS" panose="020B0603020202020204" pitchFamily="34" charset="0"/>
              </a:rPr>
              <a:t>overall</a:t>
            </a:r>
            <a:r>
              <a:rPr lang="en-GB" sz="1200" b="0" i="0" u="none" strike="noStrike" spc="-30" dirty="0">
                <a:solidFill>
                  <a:srgbClr val="000000"/>
                </a:solidFill>
                <a:effectLst/>
                <a:latin typeface="Trebuchet MS" panose="020B0603020202020204" pitchFamily="34" charset="0"/>
                <a:cs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star</a:t>
            </a:r>
            <a:r>
              <a:rPr lang="en-GB" sz="1200" b="0" i="0" u="none" strike="noStrike" spc="-15" dirty="0">
                <a:solidFill>
                  <a:srgbClr val="000000"/>
                </a:solidFill>
                <a:effectLst/>
                <a:latin typeface="Trebuchet MS" panose="020B0603020202020204" pitchFamily="34" charset="0"/>
                <a:cs typeface="Trebuchet MS" panose="020B0603020202020204" pitchFamily="34" charset="0"/>
              </a:rPr>
              <a:t> </a:t>
            </a:r>
            <a:r>
              <a:rPr lang="en-GB" sz="1200" b="0" i="0" u="none" strike="noStrike" dirty="0">
                <a:solidFill>
                  <a:srgbClr val="000000"/>
                </a:solidFill>
                <a:effectLst/>
                <a:latin typeface="Trebuchet MS" panose="020B0603020202020204" pitchFamily="34" charset="0"/>
                <a:cs typeface="Trebuchet MS" panose="020B0603020202020204" pitchFamily="34" charset="0"/>
              </a:rPr>
              <a:t>rating.</a:t>
            </a:r>
            <a:endParaRPr lang="en-GB" sz="1200" b="0" i="0" u="none" strike="noStrike" dirty="0">
              <a:effectLst/>
              <a:latin typeface="Trebuchet MS" panose="020B0603020202020204" pitchFamily="34" charset="0"/>
            </a:endParaRPr>
          </a:p>
          <a:p>
            <a:pPr fontAlgn="t">
              <a:lnSpc>
                <a:spcPts val="1330"/>
              </a:lnSpc>
              <a:spcBef>
                <a:spcPts val="910"/>
              </a:spcBef>
            </a:pPr>
            <a:r>
              <a:rPr lang="en-GB" sz="1200" b="0" i="0" u="none" strike="noStrike" spc="-5" dirty="0">
                <a:solidFill>
                  <a:srgbClr val="000000"/>
                </a:solidFill>
                <a:effectLst/>
                <a:latin typeface="Trebuchet MS" panose="020B0603020202020204" pitchFamily="34" charset="0"/>
                <a:cs typeface="Trebuchet MS" panose="020B0603020202020204" pitchFamily="34" charset="0"/>
              </a:rPr>
              <a:t>Of</a:t>
            </a:r>
            <a:r>
              <a:rPr lang="en-GB" sz="1200" b="0" i="0" u="none" strike="noStrike" spc="165" dirty="0">
                <a:solidFill>
                  <a:srgbClr val="000000"/>
                </a:solidFill>
                <a:effectLst/>
                <a:latin typeface="Trebuchet MS" panose="020B0603020202020204" pitchFamily="34" charset="0"/>
                <a:cs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the services that have over 100 reviews; </a:t>
            </a:r>
            <a:r>
              <a:rPr lang="en-GB" sz="1200" b="0" i="0" u="none" strike="noStrike" spc="-10" dirty="0">
                <a:solidFill>
                  <a:srgbClr val="000000"/>
                </a:solidFill>
                <a:effectLst/>
                <a:latin typeface="Trebuchet MS" panose="020B0603020202020204" pitchFamily="34" charset="0"/>
                <a:cs typeface="Trebuchet MS" panose="020B0603020202020204" pitchFamily="34" charset="0"/>
              </a:rPr>
              <a:t>Dentists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received</a:t>
            </a:r>
            <a:r>
              <a:rPr lang="en-GB" sz="1200" b="0" i="0" u="none" strike="noStrike" spc="175" dirty="0">
                <a:solidFill>
                  <a:srgbClr val="000000"/>
                </a:solidFill>
                <a:effectLst/>
                <a:latin typeface="Trebuchet MS" panose="020B0603020202020204" pitchFamily="34" charset="0"/>
                <a:cs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the</a:t>
            </a:r>
            <a:r>
              <a:rPr lang="en-GB" sz="1200" dirty="0">
                <a:latin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highest</a:t>
            </a:r>
            <a:r>
              <a:rPr lang="en-GB" sz="1200" b="0" i="0" u="none" strike="noStrike" spc="525" dirty="0">
                <a:solidFill>
                  <a:srgbClr val="000000"/>
                </a:solidFill>
                <a:effectLst/>
                <a:latin typeface="Trebuchet MS" panose="020B0603020202020204" pitchFamily="34" charset="0"/>
                <a:cs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proportion</a:t>
            </a:r>
            <a:r>
              <a:rPr lang="en-GB" sz="1200" b="0" i="0" u="none" strike="noStrike" spc="520" dirty="0">
                <a:solidFill>
                  <a:srgbClr val="000000"/>
                </a:solidFill>
                <a:effectLst/>
                <a:latin typeface="Trebuchet MS" panose="020B0603020202020204" pitchFamily="34" charset="0"/>
                <a:cs typeface="Trebuchet MS" panose="020B0603020202020204" pitchFamily="34" charset="0"/>
              </a:rPr>
              <a:t> </a:t>
            </a:r>
            <a:r>
              <a:rPr lang="en-GB" sz="1200" b="0" i="0" u="none" strike="noStrike" dirty="0">
                <a:solidFill>
                  <a:srgbClr val="000000"/>
                </a:solidFill>
                <a:effectLst/>
                <a:latin typeface="Trebuchet MS" panose="020B0603020202020204" pitchFamily="34" charset="0"/>
                <a:cs typeface="Trebuchet MS" panose="020B0603020202020204" pitchFamily="34" charset="0"/>
              </a:rPr>
              <a:t>of</a:t>
            </a:r>
            <a:r>
              <a:rPr lang="en-GB" sz="1200" spc="520" dirty="0">
                <a:solidFill>
                  <a:srgbClr val="000000"/>
                </a:solidFill>
                <a:latin typeface="Trebuchet MS" panose="020B0603020202020204" pitchFamily="34" charset="0"/>
                <a:cs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positive</a:t>
            </a:r>
            <a:r>
              <a:rPr lang="en-GB" sz="1200" b="0" i="0" u="none" strike="noStrike" spc="545" dirty="0">
                <a:solidFill>
                  <a:srgbClr val="000000"/>
                </a:solidFill>
                <a:effectLst/>
                <a:latin typeface="Trebuchet MS" panose="020B0603020202020204" pitchFamily="34" charset="0"/>
                <a:cs typeface="Trebuchet MS" panose="020B0603020202020204" pitchFamily="34" charset="0"/>
              </a:rPr>
              <a:t> </a:t>
            </a:r>
            <a:r>
              <a:rPr lang="en-GB" sz="1200" b="0" i="0" u="none" strike="noStrike" spc="-10" dirty="0">
                <a:solidFill>
                  <a:srgbClr val="000000"/>
                </a:solidFill>
                <a:effectLst/>
                <a:latin typeface="Trebuchet MS" panose="020B0603020202020204" pitchFamily="34" charset="0"/>
                <a:cs typeface="Trebuchet MS" panose="020B0603020202020204" pitchFamily="34" charset="0"/>
              </a:rPr>
              <a:t>reviews</a:t>
            </a:r>
            <a:r>
              <a:rPr lang="en-GB" sz="1200" spc="530" dirty="0">
                <a:solidFill>
                  <a:srgbClr val="000000"/>
                </a:solidFill>
                <a:latin typeface="Trebuchet MS" panose="020B0603020202020204" pitchFamily="34" charset="0"/>
                <a:cs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with</a:t>
            </a:r>
            <a:r>
              <a:rPr lang="en-GB" sz="1200" dirty="0">
                <a:latin typeface="Trebuchet MS" panose="020B0603020202020204" pitchFamily="34" charset="0"/>
              </a:rPr>
              <a:t> </a:t>
            </a:r>
            <a:r>
              <a:rPr lang="en-GB" sz="1200" b="0" i="0" u="none" strike="noStrike" spc="-10" dirty="0">
                <a:solidFill>
                  <a:srgbClr val="000000"/>
                </a:solidFill>
                <a:effectLst/>
                <a:latin typeface="Trebuchet MS" panose="020B0603020202020204" pitchFamily="34" charset="0"/>
                <a:cs typeface="Trebuchet MS" panose="020B0603020202020204" pitchFamily="34" charset="0"/>
              </a:rPr>
              <a:t>81%,</a:t>
            </a:r>
            <a:r>
              <a:rPr lang="en-GB" sz="1200" b="0" i="0" u="none" strike="noStrike" spc="90" dirty="0">
                <a:solidFill>
                  <a:srgbClr val="000000"/>
                </a:solidFill>
                <a:effectLst/>
                <a:latin typeface="Trebuchet MS" panose="020B0603020202020204" pitchFamily="34" charset="0"/>
                <a:cs typeface="Trebuchet MS" panose="020B0603020202020204" pitchFamily="34" charset="0"/>
              </a:rPr>
              <a:t> followed by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Pharmacies with</a:t>
            </a:r>
            <a:r>
              <a:rPr lang="en-GB" sz="1200" b="0" i="0" u="none" strike="noStrike" spc="95" dirty="0">
                <a:solidFill>
                  <a:srgbClr val="000000"/>
                </a:solidFill>
                <a:effectLst/>
                <a:latin typeface="Trebuchet MS" panose="020B0603020202020204" pitchFamily="34" charset="0"/>
                <a:cs typeface="Trebuchet MS" panose="020B0603020202020204" pitchFamily="34" charset="0"/>
              </a:rPr>
              <a:t> </a:t>
            </a:r>
            <a:r>
              <a:rPr lang="en-GB" sz="1200" spc="95" dirty="0">
                <a:solidFill>
                  <a:srgbClr val="000000"/>
                </a:solidFill>
                <a:latin typeface="Trebuchet MS" panose="020B0603020202020204" pitchFamily="34" charset="0"/>
                <a:cs typeface="Trebuchet MS" panose="020B0603020202020204" pitchFamily="34" charset="0"/>
              </a:rPr>
              <a:t>57</a:t>
            </a:r>
            <a:r>
              <a:rPr lang="en-GB" sz="1200" b="0" i="0" u="none" strike="noStrike" spc="-10" dirty="0">
                <a:solidFill>
                  <a:srgbClr val="000000"/>
                </a:solidFill>
                <a:effectLst/>
                <a:latin typeface="Trebuchet MS" panose="020B0603020202020204" pitchFamily="34" charset="0"/>
                <a:cs typeface="Trebuchet MS" panose="020B0603020202020204" pitchFamily="34" charset="0"/>
              </a:rPr>
              <a:t>%</a:t>
            </a:r>
            <a:r>
              <a:rPr lang="en-GB" sz="1200" spc="85" dirty="0">
                <a:solidFill>
                  <a:srgbClr val="000000"/>
                </a:solidFill>
                <a:latin typeface="Trebuchet MS" panose="020B0603020202020204" pitchFamily="34" charset="0"/>
                <a:cs typeface="Trebuchet MS" panose="020B0603020202020204" pitchFamily="34" charset="0"/>
              </a:rPr>
              <a:t>,</a:t>
            </a:r>
            <a:r>
              <a:rPr lang="en-GB" sz="1200" b="0" i="0" u="none" strike="noStrike" spc="85" dirty="0">
                <a:solidFill>
                  <a:srgbClr val="000000"/>
                </a:solidFill>
                <a:effectLst/>
                <a:latin typeface="Trebuchet MS" panose="020B0603020202020204" pitchFamily="34" charset="0"/>
                <a:cs typeface="Trebuchet MS" panose="020B0603020202020204" pitchFamily="34" charset="0"/>
              </a:rPr>
              <a:t> </a:t>
            </a:r>
            <a:r>
              <a:rPr lang="en-GB" sz="1200" spc="95" dirty="0">
                <a:solidFill>
                  <a:srgbClr val="000000"/>
                </a:solidFill>
                <a:latin typeface="Trebuchet MS" panose="020B0603020202020204" pitchFamily="34" charset="0"/>
                <a:cs typeface="Trebuchet MS" panose="020B0603020202020204" pitchFamily="34" charset="0"/>
              </a:rPr>
              <a:t>Hospitals</a:t>
            </a:r>
            <a:r>
              <a:rPr lang="en-GB" sz="1200" b="0" i="0" u="none" strike="noStrike" dirty="0">
                <a:solidFill>
                  <a:srgbClr val="000000"/>
                </a:solidFill>
                <a:effectLst/>
                <a:latin typeface="Trebuchet MS" panose="020B0603020202020204" pitchFamily="34" charset="0"/>
                <a:cs typeface="Trebuchet MS" panose="020B0603020202020204" pitchFamily="34" charset="0"/>
              </a:rPr>
              <a:t> with 57% and then GP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services</a:t>
            </a:r>
            <a:r>
              <a:rPr lang="en-GB" sz="1200" spc="90" dirty="0">
                <a:solidFill>
                  <a:srgbClr val="000000"/>
                </a:solidFill>
                <a:latin typeface="Trebuchet MS" panose="020B0603020202020204" pitchFamily="34" charset="0"/>
                <a:cs typeface="Trebuchet MS" panose="020B0603020202020204" pitchFamily="34" charset="0"/>
              </a:rPr>
              <a:t>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with</a:t>
            </a:r>
            <a:r>
              <a:rPr lang="en-GB" sz="1200" dirty="0">
                <a:latin typeface="Trebuchet MS" panose="020B0603020202020204" pitchFamily="34" charset="0"/>
              </a:rPr>
              <a:t> 52</a:t>
            </a:r>
            <a:r>
              <a:rPr lang="en-GB" sz="1200" b="0" i="0" u="none" strike="noStrike" spc="-10" dirty="0">
                <a:solidFill>
                  <a:srgbClr val="000000"/>
                </a:solidFill>
                <a:effectLst/>
                <a:latin typeface="Trebuchet MS" panose="020B0603020202020204" pitchFamily="34" charset="0"/>
                <a:cs typeface="Trebuchet MS" panose="020B0603020202020204" pitchFamily="34" charset="0"/>
              </a:rPr>
              <a:t>%. </a:t>
            </a:r>
          </a:p>
          <a:p>
            <a:pPr fontAlgn="t">
              <a:lnSpc>
                <a:spcPts val="1330"/>
              </a:lnSpc>
              <a:spcBef>
                <a:spcPts val="910"/>
              </a:spcBef>
            </a:pPr>
            <a:r>
              <a:rPr lang="en-GB" sz="1200" b="0" i="0" u="none" strike="noStrike" dirty="0">
                <a:effectLst/>
                <a:latin typeface="Trebuchet MS" panose="020B0603020202020204" pitchFamily="34" charset="0"/>
              </a:rPr>
              <a:t>The categories which received the highest proportion of negative  reviews are </a:t>
            </a:r>
            <a:r>
              <a:rPr lang="en-GB" sz="1200" dirty="0">
                <a:latin typeface="Trebuchet MS" panose="020B0603020202020204" pitchFamily="34" charset="0"/>
              </a:rPr>
              <a:t>GP</a:t>
            </a:r>
            <a:r>
              <a:rPr lang="en-GB" sz="1200" b="0" i="0" u="none" strike="noStrike" dirty="0">
                <a:effectLst/>
                <a:latin typeface="Trebuchet MS" panose="020B0603020202020204" pitchFamily="34" charset="0"/>
              </a:rPr>
              <a:t> services with 41%; </a:t>
            </a:r>
            <a:r>
              <a:rPr lang="en-GB" sz="1200" dirty="0">
                <a:latin typeface="Trebuchet MS" panose="020B0603020202020204" pitchFamily="34" charset="0"/>
              </a:rPr>
              <a:t>Hospitals with</a:t>
            </a:r>
            <a:r>
              <a:rPr lang="en-GB" sz="1200" b="0" i="0" u="none" strike="noStrike" dirty="0">
                <a:effectLst/>
                <a:latin typeface="Trebuchet MS" panose="020B0603020202020204" pitchFamily="34" charset="0"/>
              </a:rPr>
              <a:t> 39% and </a:t>
            </a:r>
            <a:r>
              <a:rPr lang="en-GB" sz="1200" b="0" i="0" u="none" strike="noStrike" spc="-5" dirty="0">
                <a:solidFill>
                  <a:srgbClr val="000000"/>
                </a:solidFill>
                <a:effectLst/>
                <a:latin typeface="Trebuchet MS" panose="020B0603020202020204" pitchFamily="34" charset="0"/>
                <a:cs typeface="Trebuchet MS" panose="020B0603020202020204" pitchFamily="34" charset="0"/>
              </a:rPr>
              <a:t>Pharmacies </a:t>
            </a:r>
            <a:r>
              <a:rPr lang="en-GB" sz="1200" spc="-5" dirty="0">
                <a:solidFill>
                  <a:srgbClr val="000000"/>
                </a:solidFill>
                <a:latin typeface="Trebuchet MS" panose="020B0603020202020204" pitchFamily="34" charset="0"/>
                <a:cs typeface="Trebuchet MS" panose="020B0603020202020204" pitchFamily="34" charset="0"/>
              </a:rPr>
              <a:t>with</a:t>
            </a:r>
            <a:r>
              <a:rPr lang="en-GB" sz="1200" b="0" i="0" u="none" strike="noStrike" dirty="0">
                <a:effectLst/>
                <a:latin typeface="Trebuchet MS" panose="020B0603020202020204" pitchFamily="34" charset="0"/>
              </a:rPr>
              <a:t> 38%.</a:t>
            </a:r>
          </a:p>
          <a:p>
            <a:pPr fontAlgn="t">
              <a:lnSpc>
                <a:spcPts val="1330"/>
              </a:lnSpc>
              <a:spcBef>
                <a:spcPts val="910"/>
              </a:spcBef>
            </a:pPr>
            <a:endParaRPr lang="en-GB" sz="1200" b="0" i="0" u="none" strike="noStrike" dirty="0">
              <a:effectLst/>
              <a:latin typeface="Trebuchet MS" panose="020B0603020202020204" pitchFamily="34" charset="0"/>
            </a:endParaRPr>
          </a:p>
        </p:txBody>
      </p:sp>
      <p:graphicFrame>
        <p:nvGraphicFramePr>
          <p:cNvPr id="51" name="Chart 50">
            <a:extLst>
              <a:ext uri="{FF2B5EF4-FFF2-40B4-BE49-F238E27FC236}">
                <a16:creationId xmlns:a16="http://schemas.microsoft.com/office/drawing/2014/main" id="{9361BAF8-2408-4F6C-A788-C75FAB38A52E}"/>
              </a:ext>
            </a:extLst>
          </p:cNvPr>
          <p:cNvGraphicFramePr/>
          <p:nvPr>
            <p:extLst>
              <p:ext uri="{D42A27DB-BD31-4B8C-83A1-F6EECF244321}">
                <p14:modId xmlns:p14="http://schemas.microsoft.com/office/powerpoint/2010/main" val="2996833423"/>
              </p:ext>
            </p:extLst>
          </p:nvPr>
        </p:nvGraphicFramePr>
        <p:xfrm>
          <a:off x="449220" y="1067388"/>
          <a:ext cx="6933565" cy="5353260"/>
        </p:xfrm>
        <a:graphic>
          <a:graphicData uri="http://schemas.openxmlformats.org/drawingml/2006/chart">
            <c:chart xmlns:c="http://schemas.openxmlformats.org/drawingml/2006/chart" xmlns:r="http://schemas.openxmlformats.org/officeDocument/2006/relationships" r:id="rId4"/>
          </a:graphicData>
        </a:graphic>
      </p:graphicFrame>
      <p:grpSp>
        <p:nvGrpSpPr>
          <p:cNvPr id="52" name="Google Shape;486;p10">
            <a:extLst>
              <a:ext uri="{FF2B5EF4-FFF2-40B4-BE49-F238E27FC236}">
                <a16:creationId xmlns:a16="http://schemas.microsoft.com/office/drawing/2014/main" id="{5E3764E2-C3B2-42B7-9EE7-2DD1190E7449}"/>
              </a:ext>
            </a:extLst>
          </p:cNvPr>
          <p:cNvGrpSpPr/>
          <p:nvPr/>
        </p:nvGrpSpPr>
        <p:grpSpPr>
          <a:xfrm>
            <a:off x="7611964" y="5715000"/>
            <a:ext cx="973766" cy="574850"/>
            <a:chOff x="2692675" y="6800257"/>
            <a:chExt cx="973766" cy="574850"/>
          </a:xfrm>
        </p:grpSpPr>
        <p:sp>
          <p:nvSpPr>
            <p:cNvPr id="53" name="Google Shape;487;p10">
              <a:extLst>
                <a:ext uri="{FF2B5EF4-FFF2-40B4-BE49-F238E27FC236}">
                  <a16:creationId xmlns:a16="http://schemas.microsoft.com/office/drawing/2014/main" id="{6E96BD55-CDC0-41C8-AB09-3AFB8E5D4E04}"/>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 name="Google Shape;488;p10">
              <a:extLst>
                <a:ext uri="{FF2B5EF4-FFF2-40B4-BE49-F238E27FC236}">
                  <a16:creationId xmlns:a16="http://schemas.microsoft.com/office/drawing/2014/main" id="{E087AFCF-9132-471B-B9D7-CFDC3ED3B5FD}"/>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 name="Google Shape;489;p10">
              <a:extLst>
                <a:ext uri="{FF2B5EF4-FFF2-40B4-BE49-F238E27FC236}">
                  <a16:creationId xmlns:a16="http://schemas.microsoft.com/office/drawing/2014/main" id="{D2389F15-462F-4A4A-96BC-7A43A6E03509}"/>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6" name="Google Shape;490;p10">
              <a:extLst>
                <a:ext uri="{FF2B5EF4-FFF2-40B4-BE49-F238E27FC236}">
                  <a16:creationId xmlns:a16="http://schemas.microsoft.com/office/drawing/2014/main" id="{A3FAF80D-8A94-491E-8DB7-3D2A3ADFEBDF}"/>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7" name="Google Shape;491;p10">
              <a:extLst>
                <a:ext uri="{FF2B5EF4-FFF2-40B4-BE49-F238E27FC236}">
                  <a16:creationId xmlns:a16="http://schemas.microsoft.com/office/drawing/2014/main" id="{B9593309-0966-446F-9B9B-CF1B3168984B}"/>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8" name="Google Shape;492;p10">
              <a:extLst>
                <a:ext uri="{FF2B5EF4-FFF2-40B4-BE49-F238E27FC236}">
                  <a16:creationId xmlns:a16="http://schemas.microsoft.com/office/drawing/2014/main" id="{62671B4F-D52A-4F3B-9652-F8F7B3DF93D1}"/>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9" name="Google Shape;493;p10">
              <a:extLst>
                <a:ext uri="{FF2B5EF4-FFF2-40B4-BE49-F238E27FC236}">
                  <a16:creationId xmlns:a16="http://schemas.microsoft.com/office/drawing/2014/main" id="{769642C1-1144-41D7-AB5C-2DC9FABD9F1C}"/>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p:nvPr/>
        </p:nvSpPr>
        <p:spPr>
          <a:xfrm>
            <a:off x="9528809"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10</a:t>
            </a:r>
            <a:endParaRPr sz="1200">
              <a:latin typeface="Calibri"/>
              <a:cs typeface="Calibri"/>
            </a:endParaRPr>
          </a:p>
        </p:txBody>
      </p:sp>
      <p:sp>
        <p:nvSpPr>
          <p:cNvPr id="4" name="object 4"/>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5" name="object 5"/>
          <p:cNvSpPr txBox="1"/>
          <p:nvPr/>
        </p:nvSpPr>
        <p:spPr>
          <a:xfrm>
            <a:off x="1031544" y="360426"/>
            <a:ext cx="7045656" cy="566822"/>
          </a:xfrm>
          <a:prstGeom prst="rect">
            <a:avLst/>
          </a:prstGeom>
        </p:spPr>
        <p:txBody>
          <a:bodyPr vert="horz" wrap="square" lIns="0" tIns="12700" rIns="0" bIns="0" rtlCol="0">
            <a:spAutoFit/>
          </a:bodyPr>
          <a:lstStyle/>
          <a:p>
            <a:pPr marL="12700" algn="just">
              <a:lnSpc>
                <a:spcPct val="100000"/>
              </a:lnSpc>
              <a:spcBef>
                <a:spcPts val="100"/>
              </a:spcBef>
            </a:pPr>
            <a:r>
              <a:rPr sz="3600" dirty="0">
                <a:solidFill>
                  <a:srgbClr val="FFFFFF"/>
                </a:solidFill>
                <a:latin typeface="Trebuchet MS"/>
                <a:cs typeface="Trebuchet MS"/>
              </a:rPr>
              <a:t>Themes</a:t>
            </a:r>
            <a:r>
              <a:rPr sz="3600" spc="-15" dirty="0">
                <a:solidFill>
                  <a:srgbClr val="FFFFFF"/>
                </a:solidFill>
                <a:latin typeface="Trebuchet MS"/>
                <a:cs typeface="Trebuchet MS"/>
              </a:rPr>
              <a:t> </a:t>
            </a:r>
            <a:r>
              <a:rPr sz="3600" spc="-5" dirty="0">
                <a:solidFill>
                  <a:srgbClr val="FFFFFF"/>
                </a:solidFill>
                <a:latin typeface="Trebuchet MS"/>
                <a:cs typeface="Trebuchet MS"/>
              </a:rPr>
              <a:t>and</a:t>
            </a:r>
            <a:r>
              <a:rPr sz="3600" spc="-40" dirty="0">
                <a:solidFill>
                  <a:srgbClr val="FFFFFF"/>
                </a:solidFill>
                <a:latin typeface="Trebuchet MS"/>
                <a:cs typeface="Trebuchet MS"/>
              </a:rPr>
              <a:t> </a:t>
            </a:r>
            <a:r>
              <a:rPr sz="3600" spc="-5" dirty="0">
                <a:solidFill>
                  <a:srgbClr val="FFFFFF"/>
                </a:solidFill>
                <a:latin typeface="Trebuchet MS"/>
                <a:cs typeface="Trebuchet MS"/>
              </a:rPr>
              <a:t>Sub-Themes</a:t>
            </a:r>
            <a:endParaRPr sz="3600" dirty="0">
              <a:latin typeface="Trebuchet MS"/>
              <a:cs typeface="Trebuchet MS"/>
            </a:endParaRPr>
          </a:p>
        </p:txBody>
      </p:sp>
      <p:sp>
        <p:nvSpPr>
          <p:cNvPr id="6" name="TextBox 5">
            <a:extLst>
              <a:ext uri="{FF2B5EF4-FFF2-40B4-BE49-F238E27FC236}">
                <a16:creationId xmlns:a16="http://schemas.microsoft.com/office/drawing/2014/main" id="{6F9C8F2E-4B1D-48C0-A927-1D186E5A185B}"/>
              </a:ext>
            </a:extLst>
          </p:cNvPr>
          <p:cNvSpPr txBox="1"/>
          <p:nvPr/>
        </p:nvSpPr>
        <p:spPr>
          <a:xfrm>
            <a:off x="457201" y="1219200"/>
            <a:ext cx="9601200" cy="3321615"/>
          </a:xfrm>
          <a:prstGeom prst="rect">
            <a:avLst/>
          </a:prstGeom>
          <a:noFill/>
        </p:spPr>
        <p:txBody>
          <a:bodyPr wrap="square" rtlCol="0">
            <a:spAutoFit/>
          </a:bodyPr>
          <a:lstStyle/>
          <a:p>
            <a:pPr marL="12700" marR="5715" lvl="0" indent="0" algn="just" defTabSz="914400" rtl="0" eaLnBrk="1" fontAlgn="auto" latinLnBrk="0" hangingPunct="1">
              <a:lnSpc>
                <a:spcPct val="105000"/>
              </a:lnSpc>
              <a:spcBef>
                <a:spcPts val="208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This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section shows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breakdown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of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the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main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themes and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sub-themes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for those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service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areas where we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received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significant</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number</a:t>
            </a:r>
            <a:r>
              <a:rPr kumimoji="0" lang="en-GB" sz="1200" b="0" i="0" u="none" strike="noStrike" kern="1200" cap="none" spc="-5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of</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reviews.</a:t>
            </a:r>
            <a:r>
              <a:rPr kumimoji="0" lang="en-GB" sz="1200" b="0" i="0" u="none" strike="noStrike" kern="1200" cap="none" spc="-2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In</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Q4</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these</a:t>
            </a:r>
            <a:r>
              <a:rPr kumimoji="0" lang="en-GB" sz="1200" b="0" i="0" u="none" strike="noStrike" kern="1200" cap="none" spc="-1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areas</a:t>
            </a:r>
            <a:r>
              <a:rPr kumimoji="0" lang="en-GB" sz="1200" b="0" i="0" u="none" strike="noStrike" kern="1200" cap="none" spc="-3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are:</a:t>
            </a: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a:ea typeface="+mn-ea"/>
              <a:cs typeface="Trebuchet MS"/>
            </a:endParaRPr>
          </a:p>
          <a:p>
            <a:pPr marL="184785" marR="0" lvl="0" indent="-172720" algn="l" defTabSz="914400" rtl="0" eaLnBrk="1" fontAlgn="auto" latinLnBrk="0" hangingPunct="1">
              <a:lnSpc>
                <a:spcPct val="100000"/>
              </a:lnSpc>
              <a:spcBef>
                <a:spcPts val="5"/>
              </a:spcBef>
              <a:spcAft>
                <a:spcPts val="0"/>
              </a:spcAft>
              <a:buClrTx/>
              <a:buSzTx/>
              <a:buFont typeface="Arial"/>
              <a:buChar char="•"/>
              <a:tabLst>
                <a:tab pos="185420" algn="l"/>
              </a:tabLst>
              <a:defRPr/>
            </a:pP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GP</a:t>
            </a:r>
            <a:r>
              <a:rPr kumimoji="0" lang="en-GB" sz="1200" b="0" i="0" u="none" strike="noStrike" kern="1200" cap="none" spc="-5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surgeries</a:t>
            </a:r>
            <a:endParaRPr kumimoji="0" lang="en-GB" sz="1200" b="0" i="0" u="none" strike="noStrike" kern="1200" cap="none" spc="0" normalizeH="0" baseline="0" noProof="0" dirty="0">
              <a:ln>
                <a:noFill/>
              </a:ln>
              <a:solidFill>
                <a:prstClr val="black"/>
              </a:solidFill>
              <a:effectLst/>
              <a:uLnTx/>
              <a:uFillTx/>
              <a:latin typeface="Trebuchet MS"/>
              <a:ea typeface="+mn-ea"/>
              <a:cs typeface="Trebuchet MS"/>
            </a:endParaRPr>
          </a:p>
          <a:p>
            <a:pPr marL="184785" marR="0" lvl="0" indent="-172720" algn="l" defTabSz="914400" rtl="0" eaLnBrk="1" fontAlgn="auto" latinLnBrk="0" hangingPunct="1">
              <a:lnSpc>
                <a:spcPct val="100000"/>
              </a:lnSpc>
              <a:spcBef>
                <a:spcPts val="70"/>
              </a:spcBef>
              <a:spcAft>
                <a:spcPts val="0"/>
              </a:spcAft>
              <a:buClrTx/>
              <a:buSzTx/>
              <a:buFont typeface="Arial"/>
              <a:buChar char="•"/>
              <a:tabLst>
                <a:tab pos="185420" algn="l"/>
              </a:tabLst>
              <a:defRPr/>
            </a:pP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Dentists</a:t>
            </a:r>
            <a:endParaRPr kumimoji="0" lang="en-GB" sz="1200" b="0" i="0" u="none" strike="noStrike" kern="1200" cap="none" spc="0" normalizeH="0" baseline="0" noProof="0" dirty="0">
              <a:ln>
                <a:noFill/>
              </a:ln>
              <a:solidFill>
                <a:prstClr val="black"/>
              </a:solidFill>
              <a:effectLst/>
              <a:uLnTx/>
              <a:uFillTx/>
              <a:latin typeface="Trebuchet MS"/>
              <a:ea typeface="+mn-ea"/>
              <a:cs typeface="Trebuchet MS"/>
            </a:endParaRPr>
          </a:p>
          <a:p>
            <a:pPr marL="184785" marR="0" lvl="0" indent="-172720" algn="l" defTabSz="914400" rtl="0" eaLnBrk="1" fontAlgn="auto" latinLnBrk="0" hangingPunct="1">
              <a:lnSpc>
                <a:spcPct val="100000"/>
              </a:lnSpc>
              <a:spcBef>
                <a:spcPts val="75"/>
              </a:spcBef>
              <a:spcAft>
                <a:spcPts val="0"/>
              </a:spcAft>
              <a:buClrTx/>
              <a:buSzTx/>
              <a:buFont typeface="Arial"/>
              <a:buChar char="•"/>
              <a:tabLst>
                <a:tab pos="185420" algn="l"/>
              </a:tabLst>
              <a:defRPr/>
            </a:pP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Hospitals</a:t>
            </a:r>
            <a:endParaRPr kumimoji="0" lang="en-GB" sz="1200" b="0" i="0" u="none" strike="noStrike" kern="1200" cap="none" spc="0" normalizeH="0" baseline="0" noProof="0" dirty="0">
              <a:ln>
                <a:noFill/>
              </a:ln>
              <a:solidFill>
                <a:prstClr val="black"/>
              </a:solidFill>
              <a:effectLst/>
              <a:uLnTx/>
              <a:uFillTx/>
              <a:latin typeface="Trebuchet MS"/>
              <a:ea typeface="+mn-ea"/>
              <a:cs typeface="Trebuchet MS"/>
            </a:endParaRPr>
          </a:p>
          <a:p>
            <a:pPr marL="184785" marR="0" lvl="0" indent="-172720" algn="l" defTabSz="914400" rtl="0" eaLnBrk="1" fontAlgn="auto" latinLnBrk="0" hangingPunct="1">
              <a:lnSpc>
                <a:spcPct val="100000"/>
              </a:lnSpc>
              <a:spcBef>
                <a:spcPts val="70"/>
              </a:spcBef>
              <a:spcAft>
                <a:spcPts val="0"/>
              </a:spcAft>
              <a:buClrTx/>
              <a:buSzTx/>
              <a:buFont typeface="Arial"/>
              <a:buChar char="•"/>
              <a:tabLst>
                <a:tab pos="185420" algn="l"/>
              </a:tabLst>
              <a:defRPr/>
            </a:pP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Pharmacies</a:t>
            </a:r>
            <a:endParaRPr kumimoji="0" lang="en-GB" sz="12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After</a:t>
            </a:r>
            <a:r>
              <a:rPr kumimoji="0" lang="en-GB" sz="1200" b="0" i="0" u="none" strike="noStrike" kern="1200" cap="none" spc="6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asking</a:t>
            </a:r>
            <a:r>
              <a:rPr kumimoji="0" lang="en-GB" sz="1200" b="0" i="0" u="none" strike="noStrike" kern="1200" cap="none" spc="6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patients</a:t>
            </a:r>
            <a:r>
              <a:rPr kumimoji="0" lang="en-GB" sz="1200" b="0" i="0" u="none" strike="noStrike" kern="1200" cap="none" spc="5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for</a:t>
            </a:r>
            <a:r>
              <a:rPr kumimoji="0" lang="en-GB" sz="1200" b="0" i="0" u="none" strike="noStrike" kern="1200" cap="none" spc="6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an</a:t>
            </a:r>
            <a:r>
              <a:rPr kumimoji="0" lang="en-GB" sz="1200" b="0" i="0" u="none" strike="noStrike" kern="1200" cap="none" spc="6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overall</a:t>
            </a:r>
            <a:r>
              <a:rPr kumimoji="0" lang="en-GB" sz="1200" b="0" i="0" u="none" strike="noStrike" kern="1200" cap="none" spc="5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star</a:t>
            </a:r>
            <a:r>
              <a:rPr kumimoji="0" lang="en-GB" sz="1200" b="0" i="0" u="none" strike="noStrike" kern="1200" cap="none" spc="6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rating</a:t>
            </a:r>
            <a:r>
              <a:rPr kumimoji="0" lang="en-GB" sz="1200" b="0" i="0" u="none" strike="noStrike" kern="1200" cap="none" spc="6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of</a:t>
            </a:r>
            <a:r>
              <a:rPr kumimoji="0" lang="en-GB" sz="1200" b="0" i="0" u="none" strike="noStrike" kern="1200" cap="none" spc="6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the</a:t>
            </a:r>
            <a:r>
              <a:rPr kumimoji="0" lang="en-GB" sz="1200" b="0" i="0" u="none" strike="noStrike" kern="1200" cap="none" spc="6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service</a:t>
            </a:r>
            <a:r>
              <a:rPr kumimoji="0" lang="en-GB" sz="1200" b="0" i="0" u="none" strike="noStrike" kern="1200" cap="none" spc="7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we</a:t>
            </a:r>
            <a:r>
              <a:rPr kumimoji="0" lang="en-GB" sz="1200" b="0" i="0" u="none" strike="noStrike" kern="1200" cap="none" spc="5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ask</a:t>
            </a:r>
            <a:r>
              <a:rPr kumimoji="0" lang="en-GB" sz="1200" b="0" i="0" u="none" strike="noStrike" kern="1200" cap="none" spc="5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them</a:t>
            </a:r>
            <a:r>
              <a:rPr kumimoji="0" lang="en-GB" sz="1200" b="0" i="0" u="none" strike="noStrike" kern="1200" cap="none" spc="6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to</a:t>
            </a:r>
            <a:r>
              <a:rPr kumimoji="0" lang="en-GB" sz="1200" b="0" i="0" u="none" strike="noStrike" kern="1200" cap="none" spc="6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"tell</a:t>
            </a:r>
            <a:r>
              <a:rPr kumimoji="0" lang="en-GB" sz="1200" b="0" i="0" u="none" strike="noStrike" kern="1200" cap="none" spc="6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us</a:t>
            </a:r>
            <a:r>
              <a:rPr kumimoji="0" lang="en-GB" sz="1200" b="0" i="0" u="none" strike="noStrike" kern="1200" cap="none" spc="5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more</a:t>
            </a:r>
            <a:r>
              <a:rPr kumimoji="0" lang="en-GB" sz="1200" b="0" i="0" u="none" strike="noStrike" kern="1200" cap="none" spc="5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about</a:t>
            </a:r>
            <a:r>
              <a:rPr kumimoji="0" lang="en-GB" sz="1200" b="0" i="0" u="none" strike="noStrike" kern="1200" cap="none" spc="6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your</a:t>
            </a:r>
            <a:r>
              <a:rPr kumimoji="0" lang="en-GB" sz="1200" b="0" i="0" u="none" strike="noStrike" kern="1200" cap="none" spc="6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experience"</a:t>
            </a:r>
            <a:r>
              <a:rPr kumimoji="0" lang="en-GB" sz="1200" b="0" i="0" u="none" strike="noStrike" kern="1200" cap="none" spc="4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t>
            </a:r>
            <a:r>
              <a:rPr kumimoji="0" lang="en-GB" sz="1200" b="0" i="0" u="none" strike="noStrike" kern="1200" cap="none" spc="6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(see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the</a:t>
            </a:r>
            <a:r>
              <a:rPr kumimoji="0" lang="en-GB" sz="1200" b="0" i="0" u="none" strike="noStrike" kern="1200" cap="none" spc="-3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appendices</a:t>
            </a:r>
            <a:r>
              <a:rPr kumimoji="0" lang="en-GB" sz="1200" b="0" i="0" u="none" strike="noStrike" kern="1200" cap="none" spc="-2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for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examples</a:t>
            </a:r>
            <a:r>
              <a:rPr kumimoji="0" lang="en-GB" sz="1200" b="0" i="0" u="none" strike="noStrike" kern="1200" cap="none" spc="-3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of</a:t>
            </a:r>
            <a:r>
              <a:rPr kumimoji="0" lang="en-GB" sz="1200" b="0" i="0" u="none" strike="noStrike" kern="1200" cap="none" spc="-1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our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physical</a:t>
            </a:r>
            <a:r>
              <a:rPr kumimoji="0" lang="en-GB" sz="1200" b="0" i="0" u="none" strike="noStrike" kern="1200" cap="none" spc="-4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and</a:t>
            </a:r>
            <a:r>
              <a:rPr kumimoji="0" lang="en-GB" sz="1200" b="0" i="0" u="none" strike="noStrike" kern="1200" cap="none" spc="-2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online</a:t>
            </a:r>
            <a:r>
              <a:rPr kumimoji="0" lang="en-GB" sz="1200" b="0" i="0" u="none" strike="noStrike" kern="1200" cap="none" spc="-3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questionnaires).</a:t>
            </a:r>
            <a:endParaRPr kumimoji="0" lang="en-GB" sz="12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715" lvl="0" indent="0" algn="just" defTabSz="914400" rtl="0" eaLnBrk="1" fontAlgn="auto" latinLnBrk="0" hangingPunct="1">
              <a:lnSpc>
                <a:spcPct val="105000"/>
              </a:lnSpc>
              <a:spcBef>
                <a:spcPts val="0"/>
              </a:spcBef>
              <a:spcAft>
                <a:spcPts val="0"/>
              </a:spcAft>
              <a:buClrTx/>
              <a:buSzTx/>
              <a:buFontTx/>
              <a:buNone/>
              <a:tabLst/>
              <a:defRPr/>
            </a:pP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Each comment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is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uploaded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to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our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online Feedback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Centre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where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up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to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five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themes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and sub-themes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may be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applied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to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the comment</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(see appendix</a:t>
            </a:r>
            <a:r>
              <a:rPr lang="en-GB" sz="1200" spc="-35" dirty="0">
                <a:solidFill>
                  <a:prstClr val="black"/>
                </a:solidFill>
                <a:latin typeface="Trebuchet MS"/>
                <a:cs typeface="Trebuchet MS"/>
              </a:rPr>
              <a:t>es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p</a:t>
            </a:r>
            <a:r>
              <a:rPr lang="en-GB" sz="1200" spc="-5" dirty="0">
                <a:solidFill>
                  <a:prstClr val="black"/>
                </a:solidFill>
                <a:latin typeface="Trebuchet MS"/>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51-54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for a</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full</a:t>
            </a:r>
            <a:r>
              <a:rPr kumimoji="0" lang="en-GB" sz="1200" b="0" i="0" u="none" strike="noStrike" kern="1200" cap="none" spc="-2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list).</a:t>
            </a:r>
            <a:endParaRPr kumimoji="0" lang="en-GB" sz="12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080" lvl="0" indent="0" algn="just" defTabSz="914400" rtl="0" eaLnBrk="1" fontAlgn="auto" latinLnBrk="0" hangingPunct="1">
              <a:lnSpc>
                <a:spcPct val="105100"/>
              </a:lnSpc>
              <a:spcBef>
                <a:spcPts val="0"/>
              </a:spcBef>
              <a:spcAft>
                <a:spcPts val="0"/>
              </a:spcAft>
              <a:buClrTx/>
              <a:buSzTx/>
              <a:buFontTx/>
              <a:buNone/>
              <a:tabLst/>
              <a:defRPr/>
            </a:pP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For this reason,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the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total numbers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of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times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theme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is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mentioned will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differ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from the total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number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of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reviews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for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each service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area. For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each theme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applied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to a </a:t>
            </a:r>
            <a:r>
              <a:rPr kumimoji="0" lang="en-GB" sz="1200" b="0" i="0" u="none" strike="noStrike" kern="1200" cap="none" spc="-25" normalizeH="0" baseline="0" noProof="0" dirty="0">
                <a:ln>
                  <a:noFill/>
                </a:ln>
                <a:solidFill>
                  <a:prstClr val="black"/>
                </a:solidFill>
                <a:effectLst/>
                <a:uLnTx/>
                <a:uFillTx/>
                <a:latin typeface="Trebuchet MS"/>
                <a:ea typeface="+mn-ea"/>
                <a:cs typeface="Trebuchet MS"/>
              </a:rPr>
              <a:t>review,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positive, negative, or neutral 'sentiment'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is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given.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The </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application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of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themes,</a:t>
            </a:r>
            <a:r>
              <a:rPr kumimoji="0" lang="en-GB" sz="1200" b="0" i="0" u="none" strike="noStrike" kern="1200" cap="none" spc="-2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sub-themes</a:t>
            </a:r>
            <a:r>
              <a:rPr kumimoji="0" lang="en-GB" sz="1200" b="0" i="0" u="none" strike="noStrike" kern="1200" cap="none" spc="-4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and</a:t>
            </a:r>
            <a:r>
              <a:rPr kumimoji="0" lang="en-GB" sz="1200" b="0" i="0" u="none" strike="noStrike" kern="1200" cap="none" spc="-1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sentiment</a:t>
            </a:r>
            <a:r>
              <a:rPr kumimoji="0" lang="en-GB" sz="1200" b="0" i="0" u="none" strike="noStrike" kern="1200" cap="none" spc="-3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is</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manual</a:t>
            </a:r>
            <a:r>
              <a:rPr kumimoji="0" lang="en-GB" sz="1200" b="0" i="0" u="none" strike="noStrike" kern="1200" cap="none" spc="-3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process</a:t>
            </a:r>
            <a:r>
              <a:rPr kumimoji="0" lang="en-GB" sz="1200" b="0" i="0" u="none" strike="noStrike" kern="1200" cap="none" spc="-1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and</a:t>
            </a:r>
            <a:r>
              <a:rPr kumimoji="0" lang="en-GB" sz="1200" b="0" i="0" u="none" strike="noStrike" kern="1200" cap="none" spc="-1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differs</a:t>
            </a:r>
            <a:r>
              <a:rPr kumimoji="0" lang="en-GB" sz="1200" b="0" i="0" u="none" strike="noStrike" kern="1200" cap="none" spc="-3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from</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the</a:t>
            </a:r>
            <a:r>
              <a:rPr kumimoji="0" lang="en-GB" sz="1200" b="0" i="0" u="none" strike="noStrike" kern="1200" cap="none" spc="-1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star rating</a:t>
            </a:r>
            <a:r>
              <a:rPr kumimoji="0" lang="en-GB" sz="1200" b="0" i="0" u="none" strike="noStrike" kern="1200" cap="none" spc="-4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5" normalizeH="0" baseline="0" noProof="0" dirty="0">
                <a:ln>
                  <a:noFill/>
                </a:ln>
                <a:solidFill>
                  <a:prstClr val="black"/>
                </a:solidFill>
                <a:effectLst/>
                <a:uLnTx/>
                <a:uFillTx/>
                <a:latin typeface="Trebuchet MS"/>
                <a:ea typeface="+mn-ea"/>
                <a:cs typeface="Trebuchet MS"/>
              </a:rPr>
              <a:t>patients</a:t>
            </a:r>
            <a:r>
              <a:rPr kumimoji="0" lang="en-GB" sz="1200" b="0" i="0" u="none" strike="noStrike" kern="1200" cap="none" spc="-30" normalizeH="0" baseline="0" noProof="0" dirty="0">
                <a:ln>
                  <a:noFill/>
                </a:ln>
                <a:solidFill>
                  <a:prstClr val="black"/>
                </a:solidFill>
                <a:effectLst/>
                <a:uLnTx/>
                <a:uFillTx/>
                <a:latin typeface="Trebuchet MS"/>
                <a:ea typeface="+mn-ea"/>
                <a:cs typeface="Trebuchet MS"/>
              </a:rPr>
              <a:t> </a:t>
            </a:r>
            <a:r>
              <a:rPr kumimoji="0" lang="en-GB" sz="1200" b="0" i="0" u="none" strike="noStrike" kern="1200" cap="none" spc="0" normalizeH="0" baseline="0" noProof="0" dirty="0">
                <a:ln>
                  <a:noFill/>
                </a:ln>
                <a:solidFill>
                  <a:prstClr val="black"/>
                </a:solidFill>
                <a:effectLst/>
                <a:uLnTx/>
                <a:uFillTx/>
                <a:latin typeface="Trebuchet MS"/>
                <a:ea typeface="+mn-ea"/>
                <a:cs typeface="Trebuchet MS"/>
              </a:rPr>
              <a:t>provide.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353695" y="1066800"/>
            <a:ext cx="9932162" cy="2034531"/>
          </a:xfrm>
          <a:prstGeom prst="rect">
            <a:avLst/>
          </a:prstGeom>
        </p:spPr>
        <p:txBody>
          <a:bodyPr vert="horz" wrap="square" lIns="0" tIns="3175" rIns="0" bIns="0" rtlCol="0">
            <a:spAutoFit/>
          </a:bodyPr>
          <a:lstStyle/>
          <a:p>
            <a:pPr marL="12700" marR="5080">
              <a:spcBef>
                <a:spcPts val="25"/>
              </a:spcBef>
            </a:pPr>
            <a:r>
              <a:rPr lang="en-GB" sz="1200" dirty="0">
                <a:latin typeface="Trebuchet MS"/>
                <a:cs typeface="Trebuchet MS"/>
              </a:rPr>
              <a:t>GPs were the most reviewed service type for this quarter with 407 reviews. </a:t>
            </a:r>
            <a:r>
              <a:rPr lang="en-GB" sz="1200" b="1" dirty="0">
                <a:latin typeface="Trebuchet MS"/>
                <a:cs typeface="Trebuchet MS"/>
              </a:rPr>
              <a:t>Administration</a:t>
            </a:r>
            <a:r>
              <a:rPr sz="1200" b="1" dirty="0">
                <a:latin typeface="Trebuchet MS"/>
                <a:cs typeface="Trebuchet MS"/>
              </a:rPr>
              <a:t> </a:t>
            </a:r>
            <a:r>
              <a:rPr sz="1200" dirty="0">
                <a:latin typeface="Trebuchet MS"/>
                <a:cs typeface="Trebuchet MS"/>
              </a:rPr>
              <a:t>was the most applied theme for GPs with </a:t>
            </a:r>
            <a:r>
              <a:rPr lang="en-GB" sz="1200" dirty="0">
                <a:latin typeface="Trebuchet MS"/>
                <a:cs typeface="Trebuchet MS"/>
              </a:rPr>
              <a:t>225 </a:t>
            </a:r>
            <a:r>
              <a:rPr sz="1200" dirty="0">
                <a:latin typeface="Trebuchet MS"/>
                <a:cs typeface="Trebuchet MS"/>
              </a:rPr>
              <a:t>co</a:t>
            </a:r>
            <a:r>
              <a:rPr lang="en-GB" sz="1200" dirty="0">
                <a:latin typeface="Trebuchet MS"/>
                <a:cs typeface="Trebuchet MS"/>
              </a:rPr>
              <a:t>unts and had the highest percentage of negative comments</a:t>
            </a:r>
            <a:r>
              <a:rPr sz="1200" dirty="0">
                <a:latin typeface="Trebuchet MS"/>
                <a:cs typeface="Trebuchet MS"/>
              </a:rPr>
              <a:t>. </a:t>
            </a:r>
            <a:r>
              <a:rPr lang="en-GB" sz="1200" dirty="0">
                <a:latin typeface="Trebuchet MS"/>
                <a:cs typeface="Trebuchet MS"/>
              </a:rPr>
              <a:t>26</a:t>
            </a:r>
            <a:r>
              <a:rPr sz="1200" dirty="0">
                <a:latin typeface="Trebuchet MS"/>
                <a:cs typeface="Trebuchet MS"/>
              </a:rPr>
              <a:t>% (</a:t>
            </a:r>
            <a:r>
              <a:rPr lang="en-GB" sz="1200" dirty="0">
                <a:latin typeface="Trebuchet MS"/>
                <a:cs typeface="Trebuchet MS"/>
              </a:rPr>
              <a:t>58</a:t>
            </a:r>
            <a:r>
              <a:rPr sz="1200" dirty="0">
                <a:latin typeface="Trebuchet MS"/>
                <a:cs typeface="Trebuchet MS"/>
              </a:rPr>
              <a:t>) </a:t>
            </a:r>
            <a:r>
              <a:rPr lang="en-GB" sz="1200" dirty="0">
                <a:latin typeface="Trebuchet MS"/>
                <a:cs typeface="Trebuchet MS"/>
              </a:rPr>
              <a:t>were</a:t>
            </a:r>
            <a:r>
              <a:rPr sz="1200" dirty="0">
                <a:latin typeface="Trebuchet MS"/>
                <a:cs typeface="Trebuchet MS"/>
              </a:rPr>
              <a:t> positive, </a:t>
            </a:r>
            <a:r>
              <a:rPr lang="en-GB" sz="1200" dirty="0">
                <a:latin typeface="Trebuchet MS"/>
                <a:cs typeface="Trebuchet MS"/>
              </a:rPr>
              <a:t>72</a:t>
            </a:r>
            <a:r>
              <a:rPr sz="1200" dirty="0">
                <a:latin typeface="Trebuchet MS"/>
                <a:cs typeface="Trebuchet MS"/>
              </a:rPr>
              <a:t>% (</a:t>
            </a:r>
            <a:r>
              <a:rPr lang="en-GB" sz="1200" dirty="0">
                <a:latin typeface="Trebuchet MS"/>
                <a:cs typeface="Trebuchet MS"/>
              </a:rPr>
              <a:t>162</a:t>
            </a:r>
            <a:r>
              <a:rPr sz="1200" dirty="0">
                <a:latin typeface="Trebuchet MS"/>
                <a:cs typeface="Trebuchet MS"/>
              </a:rPr>
              <a:t>) negative and </a:t>
            </a:r>
            <a:r>
              <a:rPr lang="en-GB" sz="1200" dirty="0">
                <a:latin typeface="Trebuchet MS"/>
                <a:cs typeface="Trebuchet MS"/>
              </a:rPr>
              <a:t>2</a:t>
            </a:r>
            <a:r>
              <a:rPr sz="1200" dirty="0">
                <a:latin typeface="Trebuchet MS"/>
                <a:cs typeface="Trebuchet MS"/>
              </a:rPr>
              <a:t>% (</a:t>
            </a:r>
            <a:r>
              <a:rPr lang="en-GB" sz="1200" dirty="0">
                <a:latin typeface="Trebuchet MS"/>
                <a:cs typeface="Trebuchet MS"/>
              </a:rPr>
              <a:t>5</a:t>
            </a:r>
            <a:r>
              <a:rPr sz="1200" dirty="0">
                <a:latin typeface="Trebuchet MS"/>
                <a:cs typeface="Trebuchet MS"/>
              </a:rPr>
              <a:t>) neutral. The chart below shows the top 3 sub-themes for </a:t>
            </a:r>
            <a:r>
              <a:rPr lang="en-GB" sz="1200" b="1" dirty="0">
                <a:latin typeface="Trebuchet MS"/>
                <a:cs typeface="Trebuchet MS"/>
              </a:rPr>
              <a:t>Administration.</a:t>
            </a:r>
            <a:endParaRPr sz="1200" dirty="0">
              <a:latin typeface="Trebuchet MS"/>
              <a:cs typeface="Trebuchet MS"/>
            </a:endParaRPr>
          </a:p>
          <a:p>
            <a:pPr>
              <a:spcBef>
                <a:spcPts val="5"/>
              </a:spcBef>
            </a:pPr>
            <a:endParaRPr sz="1200" dirty="0">
              <a:highlight>
                <a:srgbClr val="FF0000"/>
              </a:highlight>
              <a:latin typeface="Trebuchet MS"/>
              <a:cs typeface="Trebuchet MS"/>
            </a:endParaRPr>
          </a:p>
          <a:p>
            <a:pPr marL="12700" marR="6350"/>
            <a:r>
              <a:rPr lang="en-GB" sz="1200" b="1" dirty="0">
                <a:latin typeface="Trebuchet MS"/>
                <a:cs typeface="Trebuchet MS"/>
              </a:rPr>
              <a:t>Getting through on the telephone </a:t>
            </a:r>
            <a:r>
              <a:rPr sz="1200" dirty="0">
                <a:latin typeface="Trebuchet MS"/>
                <a:cs typeface="Trebuchet MS"/>
              </a:rPr>
              <a:t>was the most mentioned sub-theme</a:t>
            </a:r>
            <a:r>
              <a:rPr lang="en-GB" sz="1200" dirty="0">
                <a:latin typeface="Trebuchet MS"/>
                <a:cs typeface="Trebuchet MS"/>
              </a:rPr>
              <a:t> amongst patients</a:t>
            </a:r>
            <a:r>
              <a:rPr sz="1200" dirty="0">
                <a:latin typeface="Trebuchet MS"/>
                <a:cs typeface="Trebuchet MS"/>
              </a:rPr>
              <a:t>, of the </a:t>
            </a:r>
            <a:r>
              <a:rPr lang="en-GB" sz="1200" dirty="0">
                <a:latin typeface="Trebuchet MS"/>
                <a:cs typeface="Trebuchet MS"/>
              </a:rPr>
              <a:t>88 </a:t>
            </a:r>
            <a:r>
              <a:rPr sz="1200" dirty="0">
                <a:latin typeface="Trebuchet MS"/>
                <a:cs typeface="Trebuchet MS"/>
              </a:rPr>
              <a:t>comments, </a:t>
            </a:r>
            <a:r>
              <a:rPr lang="en-GB" sz="1200" dirty="0">
                <a:latin typeface="Trebuchet MS"/>
                <a:cs typeface="Trebuchet MS"/>
              </a:rPr>
              <a:t>13</a:t>
            </a:r>
            <a:r>
              <a:rPr sz="1200" dirty="0">
                <a:latin typeface="Trebuchet MS"/>
                <a:cs typeface="Trebuchet MS"/>
              </a:rPr>
              <a:t>% (</a:t>
            </a:r>
            <a:r>
              <a:rPr lang="en-GB" sz="1200" dirty="0">
                <a:latin typeface="Trebuchet MS"/>
                <a:cs typeface="Trebuchet MS"/>
              </a:rPr>
              <a:t>11</a:t>
            </a:r>
            <a:r>
              <a:rPr sz="1200" dirty="0">
                <a:latin typeface="Trebuchet MS"/>
                <a:cs typeface="Trebuchet MS"/>
              </a:rPr>
              <a:t>) were positive, </a:t>
            </a:r>
            <a:r>
              <a:rPr lang="en-GB" sz="1200" dirty="0">
                <a:latin typeface="Trebuchet MS"/>
                <a:cs typeface="Trebuchet MS"/>
              </a:rPr>
              <a:t>84</a:t>
            </a:r>
            <a:r>
              <a:rPr sz="1200" dirty="0">
                <a:latin typeface="Trebuchet MS"/>
                <a:cs typeface="Trebuchet MS"/>
              </a:rPr>
              <a:t>% (</a:t>
            </a:r>
            <a:r>
              <a:rPr lang="en-GB" sz="1200" dirty="0">
                <a:latin typeface="Trebuchet MS"/>
                <a:cs typeface="Trebuchet MS"/>
              </a:rPr>
              <a:t>74</a:t>
            </a:r>
            <a:r>
              <a:rPr sz="1200" dirty="0">
                <a:latin typeface="Trebuchet MS"/>
                <a:cs typeface="Trebuchet MS"/>
              </a:rPr>
              <a:t>) negative and </a:t>
            </a:r>
            <a:r>
              <a:rPr lang="en-GB" sz="1200" dirty="0">
                <a:latin typeface="Trebuchet MS"/>
                <a:cs typeface="Trebuchet MS"/>
              </a:rPr>
              <a:t>3</a:t>
            </a:r>
            <a:r>
              <a:rPr sz="1200" dirty="0">
                <a:latin typeface="Trebuchet MS"/>
                <a:cs typeface="Trebuchet MS"/>
              </a:rPr>
              <a:t>% (</a:t>
            </a:r>
            <a:r>
              <a:rPr lang="en-GB" sz="1200" dirty="0">
                <a:latin typeface="Trebuchet MS"/>
                <a:cs typeface="Trebuchet MS"/>
              </a:rPr>
              <a:t>3</a:t>
            </a:r>
            <a:r>
              <a:rPr sz="1200" dirty="0">
                <a:latin typeface="Trebuchet MS"/>
                <a:cs typeface="Trebuchet MS"/>
              </a:rPr>
              <a:t>) neutral. This was followed by </a:t>
            </a:r>
            <a:r>
              <a:rPr lang="en-GB" sz="1200" b="1" dirty="0">
                <a:latin typeface="Trebuchet MS"/>
                <a:cs typeface="Trebuchet MS"/>
              </a:rPr>
              <a:t>Appointment availability </a:t>
            </a:r>
            <a:r>
              <a:rPr sz="1200" dirty="0">
                <a:latin typeface="Trebuchet MS"/>
                <a:cs typeface="Trebuchet MS"/>
              </a:rPr>
              <a:t>with </a:t>
            </a:r>
            <a:r>
              <a:rPr lang="en-GB" sz="1200" dirty="0">
                <a:latin typeface="Trebuchet MS"/>
                <a:cs typeface="Trebuchet MS"/>
              </a:rPr>
              <a:t>66 </a:t>
            </a:r>
            <a:r>
              <a:rPr sz="1200" dirty="0">
                <a:latin typeface="Trebuchet MS"/>
                <a:cs typeface="Trebuchet MS"/>
              </a:rPr>
              <a:t>comments</a:t>
            </a:r>
            <a:r>
              <a:rPr lang="en-GB" sz="1200" dirty="0">
                <a:latin typeface="Trebuchet MS"/>
                <a:cs typeface="Trebuchet MS"/>
              </a:rPr>
              <a:t>,</a:t>
            </a:r>
            <a:r>
              <a:rPr sz="1200" dirty="0">
                <a:latin typeface="Trebuchet MS"/>
                <a:cs typeface="Trebuchet MS"/>
              </a:rPr>
              <a:t> of which </a:t>
            </a:r>
            <a:r>
              <a:rPr lang="en-GB" sz="1200" dirty="0">
                <a:latin typeface="Trebuchet MS"/>
                <a:cs typeface="Trebuchet MS"/>
              </a:rPr>
              <a:t>41</a:t>
            </a:r>
            <a:r>
              <a:rPr sz="1200" dirty="0">
                <a:latin typeface="Trebuchet MS"/>
                <a:cs typeface="Trebuchet MS"/>
              </a:rPr>
              <a:t>% (</a:t>
            </a:r>
            <a:r>
              <a:rPr lang="en-GB" sz="1200" dirty="0">
                <a:latin typeface="Trebuchet MS"/>
                <a:cs typeface="Trebuchet MS"/>
              </a:rPr>
              <a:t>27</a:t>
            </a:r>
            <a:r>
              <a:rPr sz="1200" dirty="0">
                <a:latin typeface="Trebuchet MS"/>
                <a:cs typeface="Trebuchet MS"/>
              </a:rPr>
              <a:t>) were positive, </a:t>
            </a:r>
            <a:r>
              <a:rPr lang="en-GB" sz="1200" dirty="0">
                <a:latin typeface="Trebuchet MS"/>
                <a:cs typeface="Trebuchet MS"/>
              </a:rPr>
              <a:t>56</a:t>
            </a:r>
            <a:r>
              <a:rPr sz="1200" dirty="0">
                <a:latin typeface="Trebuchet MS"/>
                <a:cs typeface="Trebuchet MS"/>
              </a:rPr>
              <a:t>% (</a:t>
            </a:r>
            <a:r>
              <a:rPr lang="en-GB" sz="1200" dirty="0">
                <a:latin typeface="Trebuchet MS"/>
                <a:cs typeface="Trebuchet MS"/>
              </a:rPr>
              <a:t>37</a:t>
            </a:r>
            <a:r>
              <a:rPr sz="1200" dirty="0">
                <a:latin typeface="Trebuchet MS"/>
                <a:cs typeface="Trebuchet MS"/>
              </a:rPr>
              <a:t>) negative and </a:t>
            </a:r>
            <a:r>
              <a:rPr lang="en-GB" sz="1200" dirty="0">
                <a:latin typeface="Trebuchet MS"/>
                <a:cs typeface="Trebuchet MS"/>
              </a:rPr>
              <a:t>3</a:t>
            </a:r>
            <a:r>
              <a:rPr sz="1200" dirty="0">
                <a:latin typeface="Trebuchet MS"/>
                <a:cs typeface="Trebuchet MS"/>
              </a:rPr>
              <a:t>%</a:t>
            </a:r>
            <a:r>
              <a:rPr lang="en-GB" sz="1200" dirty="0">
                <a:latin typeface="Trebuchet MS"/>
                <a:cs typeface="Trebuchet MS"/>
              </a:rPr>
              <a:t> </a:t>
            </a:r>
            <a:r>
              <a:rPr sz="1200" dirty="0">
                <a:latin typeface="Trebuchet MS"/>
                <a:cs typeface="Trebuchet MS"/>
              </a:rPr>
              <a:t>(</a:t>
            </a:r>
            <a:r>
              <a:rPr lang="en-GB" sz="1200" dirty="0">
                <a:latin typeface="Trebuchet MS"/>
                <a:cs typeface="Trebuchet MS"/>
              </a:rPr>
              <a:t>2</a:t>
            </a:r>
            <a:r>
              <a:rPr sz="1200" dirty="0">
                <a:latin typeface="Trebuchet MS"/>
                <a:cs typeface="Trebuchet MS"/>
              </a:rPr>
              <a:t>) neutral</a:t>
            </a:r>
            <a:r>
              <a:rPr lang="en-GB" sz="1200" dirty="0">
                <a:latin typeface="Trebuchet MS"/>
                <a:cs typeface="Trebuchet MS"/>
              </a:rPr>
              <a:t>. </a:t>
            </a:r>
            <a:r>
              <a:rPr sz="1200" dirty="0">
                <a:latin typeface="Trebuchet MS"/>
                <a:cs typeface="Trebuchet MS"/>
              </a:rPr>
              <a:t>Patients also commented on </a:t>
            </a:r>
            <a:r>
              <a:rPr lang="en-GB" sz="1200" b="1" dirty="0">
                <a:latin typeface="Trebuchet MS"/>
                <a:cs typeface="Trebuchet MS"/>
              </a:rPr>
              <a:t>Booking appointments </a:t>
            </a:r>
            <a:r>
              <a:rPr sz="1200" dirty="0">
                <a:latin typeface="Trebuchet MS"/>
                <a:cs typeface="Trebuchet MS"/>
              </a:rPr>
              <a:t>which was experienced mostly </a:t>
            </a:r>
            <a:r>
              <a:rPr lang="en-GB" sz="1200" dirty="0">
                <a:latin typeface="Trebuchet MS"/>
                <a:cs typeface="Trebuchet MS"/>
              </a:rPr>
              <a:t>negatively</a:t>
            </a:r>
            <a:r>
              <a:rPr sz="1200" dirty="0">
                <a:latin typeface="Trebuchet MS"/>
                <a:cs typeface="Trebuchet MS"/>
              </a:rPr>
              <a:t> (</a:t>
            </a:r>
            <a:r>
              <a:rPr lang="en-GB" sz="1200" dirty="0">
                <a:latin typeface="Trebuchet MS"/>
                <a:cs typeface="Trebuchet MS"/>
              </a:rPr>
              <a:t>70%</a:t>
            </a:r>
            <a:r>
              <a:rPr sz="1200" dirty="0">
                <a:latin typeface="Trebuchet MS"/>
                <a:cs typeface="Trebuchet MS"/>
              </a:rPr>
              <a:t>)</a:t>
            </a:r>
            <a:r>
              <a:rPr lang="en-GB" sz="1200" dirty="0">
                <a:latin typeface="Trebuchet MS"/>
                <a:cs typeface="Trebuchet MS"/>
              </a:rPr>
              <a:t>, with</a:t>
            </a:r>
            <a:r>
              <a:rPr sz="1200" dirty="0">
                <a:latin typeface="Trebuchet MS"/>
                <a:cs typeface="Trebuchet MS"/>
              </a:rPr>
              <a:t> only </a:t>
            </a:r>
            <a:r>
              <a:rPr lang="en-GB" sz="1200" dirty="0">
                <a:latin typeface="Trebuchet MS"/>
                <a:cs typeface="Trebuchet MS"/>
              </a:rPr>
              <a:t>30</a:t>
            </a:r>
            <a:r>
              <a:rPr sz="1200" dirty="0">
                <a:latin typeface="Trebuchet MS"/>
                <a:cs typeface="Trebuchet MS"/>
              </a:rPr>
              <a:t>% of patients </a:t>
            </a:r>
            <a:r>
              <a:rPr lang="en-GB" sz="1200" dirty="0">
                <a:latin typeface="Trebuchet MS"/>
                <a:cs typeface="Trebuchet MS"/>
              </a:rPr>
              <a:t>with</a:t>
            </a:r>
            <a:r>
              <a:rPr sz="1200" dirty="0">
                <a:latin typeface="Trebuchet MS"/>
                <a:cs typeface="Trebuchet MS"/>
              </a:rPr>
              <a:t> </a:t>
            </a:r>
            <a:r>
              <a:rPr lang="en-GB" sz="1200" dirty="0">
                <a:latin typeface="Trebuchet MS"/>
                <a:cs typeface="Trebuchet MS"/>
              </a:rPr>
              <a:t>positive</a:t>
            </a:r>
            <a:r>
              <a:rPr sz="1200" dirty="0">
                <a:latin typeface="Trebuchet MS"/>
                <a:cs typeface="Trebuchet MS"/>
              </a:rPr>
              <a:t> experiences. </a:t>
            </a:r>
            <a:endParaRPr lang="en-GB" sz="1200" dirty="0">
              <a:latin typeface="Trebuchet MS"/>
              <a:cs typeface="Trebuchet MS"/>
            </a:endParaRPr>
          </a:p>
          <a:p>
            <a:pPr marL="12700" marR="6350"/>
            <a:endParaRPr lang="en-GB" sz="1200" dirty="0">
              <a:highlight>
                <a:srgbClr val="00FF00"/>
              </a:highlight>
              <a:latin typeface="Trebuchet MS"/>
              <a:cs typeface="Trebuchet MS"/>
            </a:endParaRPr>
          </a:p>
          <a:p>
            <a:pPr marL="12700" marR="6350"/>
            <a:r>
              <a:rPr lang="en-GB" sz="1200" dirty="0">
                <a:latin typeface="Trebuchet MS"/>
                <a:cs typeface="Trebuchet MS"/>
              </a:rPr>
              <a:t>T</a:t>
            </a:r>
            <a:r>
              <a:rPr sz="1200" dirty="0">
                <a:latin typeface="Trebuchet MS"/>
                <a:cs typeface="Trebuchet MS"/>
              </a:rPr>
              <a:t>he majority of Lewisham patients we spoke to </a:t>
            </a:r>
            <a:r>
              <a:rPr lang="en-GB" sz="1200" dirty="0">
                <a:latin typeface="Trebuchet MS"/>
                <a:cs typeface="Trebuchet MS"/>
              </a:rPr>
              <a:t>had issues with administration within GPs, expressing difficulty with booking appointments via the phone. There were also concerns with the lack of appointment availability, but some patients did not find this to be an issue.</a:t>
            </a:r>
            <a:endParaRPr sz="1200" dirty="0">
              <a:latin typeface="Trebuchet MS"/>
              <a:cs typeface="Trebuchet MS"/>
            </a:endParaRPr>
          </a:p>
        </p:txBody>
      </p:sp>
      <p:sp>
        <p:nvSpPr>
          <p:cNvPr id="46" name="object 46"/>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a:t>
            </a:r>
            <a:r>
              <a:rPr lang="en-GB" sz="1200" dirty="0">
                <a:solidFill>
                  <a:srgbClr val="888888"/>
                </a:solidFill>
                <a:latin typeface="Calibri"/>
                <a:cs typeface="Calibri"/>
              </a:rPr>
              <a:t>1</a:t>
            </a:r>
            <a:endParaRPr sz="1200" dirty="0">
              <a:latin typeface="Calibri"/>
              <a:cs typeface="Calibri"/>
            </a:endParaRPr>
          </a:p>
        </p:txBody>
      </p:sp>
      <p:pic>
        <p:nvPicPr>
          <p:cNvPr id="47" name="object 47"/>
          <p:cNvPicPr/>
          <p:nvPr/>
        </p:nvPicPr>
        <p:blipFill>
          <a:blip r:embed="rId3" cstate="print"/>
          <a:stretch>
            <a:fillRect/>
          </a:stretch>
        </p:blipFill>
        <p:spPr>
          <a:xfrm>
            <a:off x="8802623" y="99060"/>
            <a:ext cx="1487424" cy="185927"/>
          </a:xfrm>
          <a:prstGeom prst="rect">
            <a:avLst/>
          </a:prstGeom>
        </p:spPr>
      </p:pic>
      <p:sp>
        <p:nvSpPr>
          <p:cNvPr id="48" name="object 48"/>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49" name="object 49"/>
          <p:cNvSpPr txBox="1"/>
          <p:nvPr/>
        </p:nvSpPr>
        <p:spPr>
          <a:xfrm>
            <a:off x="1031544" y="360426"/>
            <a:ext cx="578231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latin typeface="Trebuchet MS"/>
                <a:cs typeface="Trebuchet MS"/>
              </a:rPr>
              <a:t>GP</a:t>
            </a:r>
            <a:r>
              <a:rPr sz="3600" spc="-130" dirty="0">
                <a:solidFill>
                  <a:srgbClr val="FFFFFF"/>
                </a:solidFill>
                <a:latin typeface="Trebuchet MS"/>
                <a:cs typeface="Trebuchet MS"/>
              </a:rPr>
              <a:t> </a:t>
            </a:r>
            <a:r>
              <a:rPr sz="3600" dirty="0">
                <a:solidFill>
                  <a:srgbClr val="FFFFFF"/>
                </a:solidFill>
                <a:latin typeface="Trebuchet MS"/>
                <a:cs typeface="Trebuchet MS"/>
              </a:rPr>
              <a:t>Themes</a:t>
            </a:r>
            <a:r>
              <a:rPr sz="3600" spc="-15" dirty="0">
                <a:solidFill>
                  <a:srgbClr val="FFFFFF"/>
                </a:solidFill>
                <a:latin typeface="Trebuchet MS"/>
                <a:cs typeface="Trebuchet MS"/>
              </a:rPr>
              <a:t> </a:t>
            </a:r>
            <a:r>
              <a:rPr sz="3600" spc="-5" dirty="0">
                <a:solidFill>
                  <a:srgbClr val="FFFFFF"/>
                </a:solidFill>
                <a:latin typeface="Trebuchet MS"/>
                <a:cs typeface="Trebuchet MS"/>
              </a:rPr>
              <a:t>and</a:t>
            </a:r>
            <a:r>
              <a:rPr sz="3600" spc="-35" dirty="0">
                <a:solidFill>
                  <a:srgbClr val="FFFFFF"/>
                </a:solidFill>
                <a:latin typeface="Trebuchet MS"/>
                <a:cs typeface="Trebuchet MS"/>
              </a:rPr>
              <a:t> </a:t>
            </a:r>
            <a:r>
              <a:rPr sz="3600" spc="-5" dirty="0">
                <a:solidFill>
                  <a:srgbClr val="FFFFFF"/>
                </a:solidFill>
                <a:latin typeface="Trebuchet MS"/>
                <a:cs typeface="Trebuchet MS"/>
              </a:rPr>
              <a:t>Sub-Themes</a:t>
            </a:r>
            <a:endParaRPr sz="3600">
              <a:latin typeface="Trebuchet MS"/>
              <a:cs typeface="Trebuchet MS"/>
            </a:endParaRPr>
          </a:p>
        </p:txBody>
      </p:sp>
      <p:pic>
        <p:nvPicPr>
          <p:cNvPr id="50" name="object 3">
            <a:extLst>
              <a:ext uri="{FF2B5EF4-FFF2-40B4-BE49-F238E27FC236}">
                <a16:creationId xmlns:a16="http://schemas.microsoft.com/office/drawing/2014/main" id="{A76B1CAD-DD50-466A-8084-E3F208B2E323}"/>
              </a:ext>
            </a:extLst>
          </p:cNvPr>
          <p:cNvPicPr/>
          <p:nvPr/>
        </p:nvPicPr>
        <p:blipFill>
          <a:blip r:embed="rId4" cstate="print"/>
          <a:stretch>
            <a:fillRect/>
          </a:stretch>
        </p:blipFill>
        <p:spPr>
          <a:xfrm>
            <a:off x="0" y="4508795"/>
            <a:ext cx="2778742" cy="2349203"/>
          </a:xfrm>
          <a:prstGeom prst="rect">
            <a:avLst/>
          </a:prstGeom>
        </p:spPr>
      </p:pic>
      <p:sp>
        <p:nvSpPr>
          <p:cNvPr id="51" name="object 23">
            <a:extLst>
              <a:ext uri="{FF2B5EF4-FFF2-40B4-BE49-F238E27FC236}">
                <a16:creationId xmlns:a16="http://schemas.microsoft.com/office/drawing/2014/main" id="{0D688273-D880-43A0-A7A4-A01309C4452A}"/>
              </a:ext>
            </a:extLst>
          </p:cNvPr>
          <p:cNvSpPr txBox="1"/>
          <p:nvPr/>
        </p:nvSpPr>
        <p:spPr>
          <a:xfrm>
            <a:off x="5517374" y="3241436"/>
            <a:ext cx="4768483" cy="3529171"/>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‘‘I always get an appointment, always pick up the phone and have had no issues with the surgery.”</a:t>
            </a:r>
            <a:endParaRPr lang="en-GB" sz="1200" spc="-30" dirty="0">
              <a:highlight>
                <a:srgbClr val="BCE09C"/>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‘‘When you need an emergency appointment, it is always easy to get…”</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endParaRPr lang="en-GB" sz="1200" b="1"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45" dirty="0">
                <a:highlight>
                  <a:srgbClr val="80B5C6"/>
                </a:highlight>
                <a:latin typeface="Trebuchet MS"/>
                <a:cs typeface="Trebuchet MS"/>
              </a:rPr>
              <a:t>‘‘Hard to get an appointment with the practice. Waited so many weeks to get an appointment…”</a:t>
            </a:r>
            <a:endParaRPr lang="en-GB" sz="1200" spc="-10" dirty="0">
              <a:highlight>
                <a:srgbClr val="80B5C6"/>
              </a:highlight>
              <a:latin typeface="Trebuchet MS"/>
              <a:cs typeface="Trebuchet MS"/>
            </a:endParaRPr>
          </a:p>
          <a:p>
            <a:pPr marL="12700">
              <a:spcBef>
                <a:spcPts val="100"/>
              </a:spcBef>
            </a:pPr>
            <a:r>
              <a:rPr lang="en-GB" sz="1200" b="1" i="1" dirty="0">
                <a:latin typeface="Trebuchet MS"/>
                <a:cs typeface="Trebuchet MS"/>
              </a:rPr>
              <a:t>GP</a:t>
            </a:r>
            <a:r>
              <a:rPr lang="en-GB" sz="1200" b="1" i="1" spc="-80" dirty="0">
                <a:latin typeface="Trebuchet MS"/>
                <a:cs typeface="Trebuchet MS"/>
              </a:rPr>
              <a:t> </a:t>
            </a:r>
            <a:r>
              <a:rPr lang="en-GB" sz="1200" b="1" i="1" spc="-5" dirty="0">
                <a:latin typeface="Trebuchet MS"/>
                <a:cs typeface="Trebuchet MS"/>
              </a:rPr>
              <a:t>surgery</a:t>
            </a: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“When you call them, they don’t always pick up and don’t respond…”</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p>
          <a:p>
            <a:pPr marL="12700">
              <a:spcBef>
                <a:spcPts val="100"/>
              </a:spcBef>
            </a:pPr>
            <a:endParaRPr lang="en-GB" sz="1200" b="1" i="1" dirty="0">
              <a:latin typeface="Trebuchet MS"/>
              <a:cs typeface="Trebuchet MS"/>
            </a:endParaRPr>
          </a:p>
          <a:p>
            <a:pPr marL="12700">
              <a:spcBef>
                <a:spcPts val="100"/>
              </a:spcBef>
            </a:pPr>
            <a:r>
              <a:rPr lang="en-GB" sz="1200" dirty="0">
                <a:highlight>
                  <a:srgbClr val="80B5C6"/>
                </a:highlight>
                <a:latin typeface="Trebuchet MS"/>
                <a:cs typeface="Trebuchet MS"/>
              </a:rPr>
              <a:t>“</a:t>
            </a:r>
            <a:r>
              <a:rPr lang="en-GB" sz="1200" b="1" i="1" dirty="0">
                <a:highlight>
                  <a:srgbClr val="80B5C6"/>
                </a:highlight>
                <a:latin typeface="Trebuchet MS"/>
                <a:cs typeface="Trebuchet MS"/>
              </a:rPr>
              <a:t>…</a:t>
            </a:r>
            <a:r>
              <a:rPr lang="en-GB" sz="1200" dirty="0">
                <a:highlight>
                  <a:srgbClr val="80B5C6"/>
                </a:highlight>
                <a:latin typeface="Trebuchet MS"/>
                <a:cs typeface="Trebuchet MS"/>
              </a:rPr>
              <a:t>I strongly feel that the appointment system is not practical…”</a:t>
            </a:r>
          </a:p>
          <a:p>
            <a:pPr marL="12700">
              <a:spcBef>
                <a:spcPts val="100"/>
              </a:spcBef>
            </a:pPr>
            <a:r>
              <a:rPr lang="en-GB" sz="1200" b="1" i="1" dirty="0">
                <a:latin typeface="Trebuchet MS"/>
                <a:cs typeface="Trebuchet MS"/>
              </a:rPr>
              <a:t>GP surgery</a:t>
            </a:r>
          </a:p>
        </p:txBody>
      </p:sp>
      <p:sp>
        <p:nvSpPr>
          <p:cNvPr id="52" name="Google Shape;441;p10">
            <a:extLst>
              <a:ext uri="{FF2B5EF4-FFF2-40B4-BE49-F238E27FC236}">
                <a16:creationId xmlns:a16="http://schemas.microsoft.com/office/drawing/2014/main" id="{DA6D3D8F-E4EE-4F22-A9F1-E72FF3600E72}"/>
              </a:ext>
            </a:extLst>
          </p:cNvPr>
          <p:cNvSpPr/>
          <p:nvPr/>
        </p:nvSpPr>
        <p:spPr>
          <a:xfrm>
            <a:off x="353695" y="3403434"/>
            <a:ext cx="4980305" cy="3301833"/>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3" name="Google Shape;466;p10">
            <a:extLst>
              <a:ext uri="{FF2B5EF4-FFF2-40B4-BE49-F238E27FC236}">
                <a16:creationId xmlns:a16="http://schemas.microsoft.com/office/drawing/2014/main" id="{577AD234-AD42-485D-8CFF-4F573566C1F1}"/>
              </a:ext>
            </a:extLst>
          </p:cNvPr>
          <p:cNvSpPr txBox="1"/>
          <p:nvPr/>
        </p:nvSpPr>
        <p:spPr>
          <a:xfrm rot="-5400000">
            <a:off x="59405" y="4557005"/>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4" name="Google Shape;467;p10">
            <a:extLst>
              <a:ext uri="{FF2B5EF4-FFF2-40B4-BE49-F238E27FC236}">
                <a16:creationId xmlns:a16="http://schemas.microsoft.com/office/drawing/2014/main" id="{9E6A9A88-7914-4A74-9B31-66A656C56938}"/>
              </a:ext>
            </a:extLst>
          </p:cNvPr>
          <p:cNvSpPr txBox="1"/>
          <p:nvPr/>
        </p:nvSpPr>
        <p:spPr>
          <a:xfrm>
            <a:off x="2672510" y="6222474"/>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55" name="Google Shape;475;p10">
            <a:extLst>
              <a:ext uri="{FF2B5EF4-FFF2-40B4-BE49-F238E27FC236}">
                <a16:creationId xmlns:a16="http://schemas.microsoft.com/office/drawing/2014/main" id="{718272EE-631A-4605-9B1C-71E312414AB7}"/>
              </a:ext>
            </a:extLst>
          </p:cNvPr>
          <p:cNvSpPr txBox="1"/>
          <p:nvPr/>
        </p:nvSpPr>
        <p:spPr>
          <a:xfrm>
            <a:off x="877570" y="3134877"/>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Top Sub-themes for </a:t>
            </a:r>
            <a:r>
              <a:rPr lang="en-US" sz="1400" b="1" dirty="0">
                <a:solidFill>
                  <a:srgbClr val="000000"/>
                </a:solidFill>
                <a:latin typeface="Trebuchet MS"/>
                <a:ea typeface="Trebuchet MS"/>
                <a:cs typeface="Trebuchet MS"/>
                <a:sym typeface="Trebuchet MS"/>
              </a:rPr>
              <a:t>Administration</a:t>
            </a:r>
            <a:endParaRPr sz="1400" b="0" i="0" u="none" strike="noStrike" cap="none" dirty="0">
              <a:solidFill>
                <a:srgbClr val="000000"/>
              </a:solidFill>
              <a:latin typeface="Trebuchet MS"/>
              <a:ea typeface="Trebuchet MS"/>
              <a:cs typeface="Trebuchet MS"/>
              <a:sym typeface="Trebuchet MS"/>
            </a:endParaRPr>
          </a:p>
        </p:txBody>
      </p:sp>
      <p:grpSp>
        <p:nvGrpSpPr>
          <p:cNvPr id="56" name="Google Shape;486;p10">
            <a:extLst>
              <a:ext uri="{FF2B5EF4-FFF2-40B4-BE49-F238E27FC236}">
                <a16:creationId xmlns:a16="http://schemas.microsoft.com/office/drawing/2014/main" id="{A3BD523A-1CB2-41FA-BEC2-8685FB9D064E}"/>
              </a:ext>
            </a:extLst>
          </p:cNvPr>
          <p:cNvGrpSpPr/>
          <p:nvPr/>
        </p:nvGrpSpPr>
        <p:grpSpPr>
          <a:xfrm>
            <a:off x="520745" y="5957740"/>
            <a:ext cx="973766" cy="574850"/>
            <a:chOff x="2692675" y="6800257"/>
            <a:chExt cx="973766" cy="574850"/>
          </a:xfrm>
        </p:grpSpPr>
        <p:sp>
          <p:nvSpPr>
            <p:cNvPr id="57" name="Google Shape;487;p10">
              <a:extLst>
                <a:ext uri="{FF2B5EF4-FFF2-40B4-BE49-F238E27FC236}">
                  <a16:creationId xmlns:a16="http://schemas.microsoft.com/office/drawing/2014/main" id="{86920E1B-06CD-4FDF-8EAC-1BDE758ED839}"/>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8" name="Google Shape;488;p10">
              <a:extLst>
                <a:ext uri="{FF2B5EF4-FFF2-40B4-BE49-F238E27FC236}">
                  <a16:creationId xmlns:a16="http://schemas.microsoft.com/office/drawing/2014/main" id="{991723BD-1693-47D8-8B06-D50F7CDF5F57}"/>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9" name="Google Shape;489;p10">
              <a:extLst>
                <a:ext uri="{FF2B5EF4-FFF2-40B4-BE49-F238E27FC236}">
                  <a16:creationId xmlns:a16="http://schemas.microsoft.com/office/drawing/2014/main" id="{8E74D36F-E2F1-4E31-93C2-699E72EAEC88}"/>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0" name="Google Shape;490;p10">
              <a:extLst>
                <a:ext uri="{FF2B5EF4-FFF2-40B4-BE49-F238E27FC236}">
                  <a16:creationId xmlns:a16="http://schemas.microsoft.com/office/drawing/2014/main" id="{93925293-9478-4303-9470-F246BA6811EA}"/>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1" name="Google Shape;491;p10">
              <a:extLst>
                <a:ext uri="{FF2B5EF4-FFF2-40B4-BE49-F238E27FC236}">
                  <a16:creationId xmlns:a16="http://schemas.microsoft.com/office/drawing/2014/main" id="{20A9375E-8236-4224-BC7D-22DD174F4885}"/>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2" name="Google Shape;492;p10">
              <a:extLst>
                <a:ext uri="{FF2B5EF4-FFF2-40B4-BE49-F238E27FC236}">
                  <a16:creationId xmlns:a16="http://schemas.microsoft.com/office/drawing/2014/main" id="{DD3326A5-5151-4D3C-82B2-6493F55A732F}"/>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3" name="Google Shape;493;p10">
              <a:extLst>
                <a:ext uri="{FF2B5EF4-FFF2-40B4-BE49-F238E27FC236}">
                  <a16:creationId xmlns:a16="http://schemas.microsoft.com/office/drawing/2014/main" id="{9FC800BD-5F3E-40BE-A833-A7EED1344560}"/>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64" name="Chart 63">
            <a:extLst>
              <a:ext uri="{FF2B5EF4-FFF2-40B4-BE49-F238E27FC236}">
                <a16:creationId xmlns:a16="http://schemas.microsoft.com/office/drawing/2014/main" id="{15FFC528-B5AD-4331-9C57-D15D3C17C069}"/>
              </a:ext>
            </a:extLst>
          </p:cNvPr>
          <p:cNvGraphicFramePr/>
          <p:nvPr>
            <p:extLst>
              <p:ext uri="{D42A27DB-BD31-4B8C-83A1-F6EECF244321}">
                <p14:modId xmlns:p14="http://schemas.microsoft.com/office/powerpoint/2010/main" val="3393908056"/>
              </p:ext>
            </p:extLst>
          </p:nvPr>
        </p:nvGraphicFramePr>
        <p:xfrm>
          <a:off x="632025" y="3403434"/>
          <a:ext cx="4569647" cy="2794931"/>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object 3">
            <a:extLst>
              <a:ext uri="{FF2B5EF4-FFF2-40B4-BE49-F238E27FC236}">
                <a16:creationId xmlns:a16="http://schemas.microsoft.com/office/drawing/2014/main" id="{B1F73C0E-0846-4535-87CD-67486B10F7FA}"/>
              </a:ext>
            </a:extLst>
          </p:cNvPr>
          <p:cNvPicPr/>
          <p:nvPr/>
        </p:nvPicPr>
        <p:blipFill>
          <a:blip r:embed="rId2" cstate="print"/>
          <a:stretch>
            <a:fillRect/>
          </a:stretch>
        </p:blipFill>
        <p:spPr>
          <a:xfrm>
            <a:off x="0" y="4508795"/>
            <a:ext cx="2778742" cy="2349203"/>
          </a:xfrm>
          <a:prstGeom prst="rect">
            <a:avLst/>
          </a:prstGeom>
        </p:spPr>
      </p:pic>
      <p:sp>
        <p:nvSpPr>
          <p:cNvPr id="10" name="object 10"/>
          <p:cNvSpPr txBox="1"/>
          <p:nvPr/>
        </p:nvSpPr>
        <p:spPr>
          <a:xfrm>
            <a:off x="353695" y="1154300"/>
            <a:ext cx="9932162" cy="1163075"/>
          </a:xfrm>
          <a:prstGeom prst="rect">
            <a:avLst/>
          </a:prstGeom>
        </p:spPr>
        <p:txBody>
          <a:bodyPr vert="horz" wrap="square" lIns="0" tIns="12700" rIns="0" bIns="0" rtlCol="0">
            <a:spAutoFit/>
          </a:bodyPr>
          <a:lstStyle/>
          <a:p>
            <a:pPr marL="12700" marR="5080">
              <a:lnSpc>
                <a:spcPct val="105000"/>
              </a:lnSpc>
              <a:spcBef>
                <a:spcPts val="25"/>
              </a:spcBef>
            </a:pPr>
            <a:r>
              <a:rPr lang="en-GB" sz="1200" b="1" dirty="0">
                <a:latin typeface="Trebuchet MS"/>
                <a:cs typeface="Trebuchet MS"/>
              </a:rPr>
              <a:t>Quality of care/treatment</a:t>
            </a:r>
            <a:r>
              <a:rPr sz="1200" b="1" dirty="0">
                <a:latin typeface="Trebuchet MS"/>
                <a:cs typeface="Trebuchet MS"/>
              </a:rPr>
              <a:t> </a:t>
            </a:r>
            <a:r>
              <a:rPr sz="1200" dirty="0">
                <a:latin typeface="Trebuchet MS"/>
                <a:cs typeface="Trebuchet MS"/>
              </a:rPr>
              <a:t>was the second most applied theme</a:t>
            </a:r>
            <a:r>
              <a:rPr lang="en-GB" sz="1200" dirty="0">
                <a:latin typeface="Trebuchet MS"/>
                <a:cs typeface="Trebuchet MS"/>
              </a:rPr>
              <a:t>, alongside </a:t>
            </a:r>
            <a:r>
              <a:rPr lang="en-GB" sz="1200" b="1" dirty="0">
                <a:latin typeface="Trebuchet MS"/>
                <a:cs typeface="Trebuchet MS"/>
              </a:rPr>
              <a:t>Staff,</a:t>
            </a:r>
            <a:r>
              <a:rPr sz="1200" dirty="0">
                <a:latin typeface="Trebuchet MS"/>
                <a:cs typeface="Trebuchet MS"/>
              </a:rPr>
              <a:t> for GP surgeries this quarter with </a:t>
            </a:r>
            <a:r>
              <a:rPr lang="en-GB" sz="1200" dirty="0">
                <a:latin typeface="Trebuchet MS"/>
                <a:cs typeface="Trebuchet MS"/>
              </a:rPr>
              <a:t>108 </a:t>
            </a:r>
            <a:r>
              <a:rPr sz="1200" dirty="0">
                <a:latin typeface="Trebuchet MS"/>
                <a:cs typeface="Trebuchet MS"/>
              </a:rPr>
              <a:t>counts. Of these comments, </a:t>
            </a:r>
            <a:r>
              <a:rPr lang="en-GB" sz="1200" dirty="0">
                <a:latin typeface="Trebuchet MS"/>
                <a:cs typeface="Trebuchet MS"/>
              </a:rPr>
              <a:t>72</a:t>
            </a:r>
            <a:r>
              <a:rPr sz="1200" dirty="0">
                <a:latin typeface="Trebuchet MS"/>
                <a:cs typeface="Trebuchet MS"/>
              </a:rPr>
              <a:t>% (</a:t>
            </a:r>
            <a:r>
              <a:rPr lang="en-GB" sz="1200" dirty="0">
                <a:latin typeface="Trebuchet MS"/>
                <a:cs typeface="Trebuchet MS"/>
              </a:rPr>
              <a:t>78</a:t>
            </a:r>
            <a:r>
              <a:rPr sz="1200" dirty="0">
                <a:latin typeface="Trebuchet MS"/>
                <a:cs typeface="Trebuchet MS"/>
              </a:rPr>
              <a:t>) were positive, </a:t>
            </a:r>
            <a:r>
              <a:rPr lang="en-GB" sz="1200" dirty="0">
                <a:latin typeface="Trebuchet MS"/>
                <a:cs typeface="Trebuchet MS"/>
              </a:rPr>
              <a:t>21</a:t>
            </a:r>
            <a:r>
              <a:rPr sz="1200" dirty="0">
                <a:latin typeface="Trebuchet MS"/>
                <a:cs typeface="Trebuchet MS"/>
              </a:rPr>
              <a:t>%</a:t>
            </a:r>
            <a:r>
              <a:rPr lang="en-GB" sz="1200" dirty="0">
                <a:latin typeface="Trebuchet MS"/>
                <a:cs typeface="Trebuchet MS"/>
              </a:rPr>
              <a:t> </a:t>
            </a:r>
            <a:r>
              <a:rPr sz="1200" dirty="0">
                <a:latin typeface="Trebuchet MS"/>
                <a:cs typeface="Trebuchet MS"/>
              </a:rPr>
              <a:t>(</a:t>
            </a:r>
            <a:r>
              <a:rPr lang="en-GB" sz="1200" dirty="0">
                <a:latin typeface="Trebuchet MS"/>
                <a:cs typeface="Trebuchet MS"/>
              </a:rPr>
              <a:t>23</a:t>
            </a:r>
            <a:r>
              <a:rPr sz="1200" dirty="0">
                <a:latin typeface="Trebuchet MS"/>
                <a:cs typeface="Trebuchet MS"/>
              </a:rPr>
              <a:t>) negative and </a:t>
            </a:r>
            <a:r>
              <a:rPr lang="en-GB" sz="1200" dirty="0">
                <a:latin typeface="Trebuchet MS"/>
                <a:cs typeface="Trebuchet MS"/>
              </a:rPr>
              <a:t>6</a:t>
            </a:r>
            <a:r>
              <a:rPr sz="1200" dirty="0">
                <a:latin typeface="Trebuchet MS"/>
                <a:cs typeface="Trebuchet MS"/>
              </a:rPr>
              <a:t>% (</a:t>
            </a:r>
            <a:r>
              <a:rPr lang="en-GB" sz="1200" dirty="0">
                <a:latin typeface="Trebuchet MS"/>
                <a:cs typeface="Trebuchet MS"/>
              </a:rPr>
              <a:t>7</a:t>
            </a:r>
            <a:r>
              <a:rPr sz="1200" dirty="0">
                <a:latin typeface="Trebuchet MS"/>
                <a:cs typeface="Trebuchet MS"/>
              </a:rPr>
              <a:t>) neutral.</a:t>
            </a:r>
            <a:r>
              <a:rPr lang="en-GB" sz="1200" dirty="0">
                <a:latin typeface="Trebuchet MS"/>
                <a:cs typeface="Trebuchet MS"/>
              </a:rPr>
              <a:t> </a:t>
            </a:r>
          </a:p>
          <a:p>
            <a:pPr marL="12700" marR="5080">
              <a:lnSpc>
                <a:spcPct val="105000"/>
              </a:lnSpc>
              <a:spcBef>
                <a:spcPts val="25"/>
              </a:spcBef>
            </a:pPr>
            <a:endParaRPr lang="en-GB" sz="1200" dirty="0">
              <a:latin typeface="Trebuchet MS"/>
              <a:cs typeface="Trebuchet MS"/>
            </a:endParaRPr>
          </a:p>
          <a:p>
            <a:pPr marL="12700" marR="5080">
              <a:lnSpc>
                <a:spcPct val="105000"/>
              </a:lnSpc>
              <a:spcBef>
                <a:spcPts val="25"/>
              </a:spcBef>
            </a:pPr>
            <a:r>
              <a:rPr lang="en-GB" sz="1200" dirty="0">
                <a:latin typeface="Trebuchet MS"/>
                <a:cs typeface="Trebuchet MS"/>
              </a:rPr>
              <a:t>The</a:t>
            </a:r>
            <a:r>
              <a:rPr lang="en-GB" sz="1200" spc="-10" dirty="0">
                <a:latin typeface="Trebuchet MS"/>
                <a:cs typeface="Trebuchet MS"/>
              </a:rPr>
              <a:t> </a:t>
            </a:r>
            <a:r>
              <a:rPr lang="en-GB" sz="1200" dirty="0">
                <a:latin typeface="Trebuchet MS"/>
                <a:cs typeface="Trebuchet MS"/>
              </a:rPr>
              <a:t>chart</a:t>
            </a:r>
            <a:r>
              <a:rPr lang="en-GB" sz="1200" spc="-30" dirty="0">
                <a:latin typeface="Trebuchet MS"/>
                <a:cs typeface="Trebuchet MS"/>
              </a:rPr>
              <a:t> </a:t>
            </a:r>
            <a:r>
              <a:rPr lang="en-GB" sz="1200" dirty="0">
                <a:latin typeface="Trebuchet MS"/>
                <a:cs typeface="Trebuchet MS"/>
              </a:rPr>
              <a:t>below</a:t>
            </a:r>
            <a:r>
              <a:rPr lang="en-GB" sz="1200" spc="-20" dirty="0">
                <a:latin typeface="Trebuchet MS"/>
                <a:cs typeface="Trebuchet MS"/>
              </a:rPr>
              <a:t> </a:t>
            </a:r>
            <a:r>
              <a:rPr lang="en-GB" sz="1200" spc="-5" dirty="0">
                <a:latin typeface="Trebuchet MS"/>
                <a:cs typeface="Trebuchet MS"/>
              </a:rPr>
              <a:t>shows</a:t>
            </a:r>
            <a:r>
              <a:rPr lang="en-GB" sz="1200" spc="5" dirty="0">
                <a:latin typeface="Trebuchet MS"/>
                <a:cs typeface="Trebuchet MS"/>
              </a:rPr>
              <a:t> </a:t>
            </a:r>
            <a:r>
              <a:rPr lang="en-GB" sz="1200" dirty="0">
                <a:latin typeface="Trebuchet MS"/>
                <a:cs typeface="Trebuchet MS"/>
              </a:rPr>
              <a:t>a</a:t>
            </a:r>
            <a:r>
              <a:rPr lang="en-GB" sz="1200" spc="-5" dirty="0">
                <a:latin typeface="Trebuchet MS"/>
                <a:cs typeface="Trebuchet MS"/>
              </a:rPr>
              <a:t> breakdown</a:t>
            </a:r>
            <a:r>
              <a:rPr lang="en-GB" sz="1200" spc="-40" dirty="0">
                <a:latin typeface="Trebuchet MS"/>
                <a:cs typeface="Trebuchet MS"/>
              </a:rPr>
              <a:t> of feedback within the </a:t>
            </a:r>
            <a:r>
              <a:rPr lang="en-GB" sz="1200" b="1" dirty="0">
                <a:latin typeface="Trebuchet MS"/>
                <a:cs typeface="Trebuchet MS"/>
              </a:rPr>
              <a:t>Quality of care/treatment </a:t>
            </a:r>
            <a:r>
              <a:rPr lang="en-GB" sz="1200" dirty="0">
                <a:latin typeface="Trebuchet MS"/>
                <a:cs typeface="Trebuchet MS"/>
              </a:rPr>
              <a:t>theme (there were no subthemes recorded for this section). </a:t>
            </a:r>
            <a:r>
              <a:rPr lang="en-GB" sz="1200" spc="-5" dirty="0">
                <a:latin typeface="Trebuchet MS"/>
                <a:cs typeface="Trebuchet MS"/>
              </a:rPr>
              <a:t>The feedback was </a:t>
            </a:r>
            <a:r>
              <a:rPr lang="en-GB" sz="1200" spc="-10" dirty="0">
                <a:latin typeface="Trebuchet MS"/>
                <a:cs typeface="Trebuchet MS"/>
              </a:rPr>
              <a:t>split between </a:t>
            </a:r>
            <a:r>
              <a:rPr lang="en-GB" sz="1200" spc="-5" dirty="0">
                <a:latin typeface="Trebuchet MS"/>
                <a:cs typeface="Trebuchet MS"/>
              </a:rPr>
              <a:t>patients who</a:t>
            </a:r>
            <a:r>
              <a:rPr lang="en-GB" sz="1200" dirty="0">
                <a:latin typeface="Trebuchet MS"/>
                <a:cs typeface="Trebuchet MS"/>
              </a:rPr>
              <a:t> </a:t>
            </a:r>
            <a:r>
              <a:rPr lang="en-GB" sz="1200" spc="-10" dirty="0">
                <a:latin typeface="Trebuchet MS"/>
                <a:cs typeface="Trebuchet MS"/>
              </a:rPr>
              <a:t>experienced their care and treatment</a:t>
            </a:r>
            <a:r>
              <a:rPr lang="en-GB" sz="1200" spc="-5" dirty="0">
                <a:latin typeface="Trebuchet MS"/>
                <a:cs typeface="Trebuchet MS"/>
              </a:rPr>
              <a:t> </a:t>
            </a:r>
            <a:r>
              <a:rPr lang="en-GB" sz="1200" spc="-10" dirty="0">
                <a:latin typeface="Trebuchet MS"/>
                <a:cs typeface="Trebuchet MS"/>
              </a:rPr>
              <a:t>positively</a:t>
            </a:r>
            <a:r>
              <a:rPr lang="en-GB" sz="1200" spc="-5" dirty="0">
                <a:latin typeface="Trebuchet MS"/>
                <a:cs typeface="Trebuchet MS"/>
              </a:rPr>
              <a:t>, negatively and those who </a:t>
            </a:r>
            <a:r>
              <a:rPr lang="en-GB" sz="1200" spc="-10" dirty="0">
                <a:latin typeface="Trebuchet MS"/>
                <a:cs typeface="Trebuchet MS"/>
              </a:rPr>
              <a:t>had </a:t>
            </a:r>
            <a:r>
              <a:rPr lang="en-GB" sz="1200" dirty="0">
                <a:latin typeface="Trebuchet MS"/>
                <a:cs typeface="Trebuchet MS"/>
              </a:rPr>
              <a:t>a </a:t>
            </a:r>
            <a:r>
              <a:rPr lang="en-GB" sz="1200" spc="-10" dirty="0">
                <a:latin typeface="Trebuchet MS"/>
                <a:cs typeface="Trebuchet MS"/>
              </a:rPr>
              <a:t>neutral </a:t>
            </a:r>
            <a:r>
              <a:rPr lang="en-GB" sz="1200" spc="-5" dirty="0">
                <a:latin typeface="Trebuchet MS"/>
                <a:cs typeface="Trebuchet MS"/>
              </a:rPr>
              <a:t>experience. Overall, the patients were satisfied with the quality of care and treatment they received from their GP.</a:t>
            </a:r>
            <a:endParaRPr lang="en-GB" sz="1200" dirty="0">
              <a:latin typeface="Trebuchet MS"/>
              <a:cs typeface="Trebuchet MS"/>
            </a:endParaRPr>
          </a:p>
        </p:txBody>
      </p:sp>
      <p:sp>
        <p:nvSpPr>
          <p:cNvPr id="48" name="object 48"/>
          <p:cNvSpPr txBox="1"/>
          <p:nvPr/>
        </p:nvSpPr>
        <p:spPr>
          <a:xfrm>
            <a:off x="9528809"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12</a:t>
            </a:r>
            <a:endParaRPr sz="1200">
              <a:latin typeface="Calibri"/>
              <a:cs typeface="Calibri"/>
            </a:endParaRPr>
          </a:p>
        </p:txBody>
      </p:sp>
      <p:pic>
        <p:nvPicPr>
          <p:cNvPr id="49" name="object 49"/>
          <p:cNvPicPr/>
          <p:nvPr/>
        </p:nvPicPr>
        <p:blipFill>
          <a:blip r:embed="rId3" cstate="print"/>
          <a:stretch>
            <a:fillRect/>
          </a:stretch>
        </p:blipFill>
        <p:spPr>
          <a:xfrm>
            <a:off x="8802623" y="99060"/>
            <a:ext cx="1487424" cy="185927"/>
          </a:xfrm>
          <a:prstGeom prst="rect">
            <a:avLst/>
          </a:prstGeom>
        </p:spPr>
      </p:pic>
      <p:sp>
        <p:nvSpPr>
          <p:cNvPr id="50" name="object 50"/>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51" name="object 51"/>
          <p:cNvSpPr txBox="1">
            <a:spLocks noGrp="1"/>
          </p:cNvSpPr>
          <p:nvPr>
            <p:ph type="title"/>
          </p:nvPr>
        </p:nvSpPr>
        <p:spPr>
          <a:xfrm>
            <a:off x="1031544" y="360426"/>
            <a:ext cx="5782310" cy="574040"/>
          </a:xfrm>
          <a:prstGeom prst="rect">
            <a:avLst/>
          </a:prstGeom>
        </p:spPr>
        <p:txBody>
          <a:bodyPr vert="horz" wrap="square" lIns="0" tIns="12700" rIns="0" bIns="0" rtlCol="0">
            <a:spAutoFit/>
          </a:bodyPr>
          <a:lstStyle/>
          <a:p>
            <a:pPr marL="12700">
              <a:lnSpc>
                <a:spcPct val="100000"/>
              </a:lnSpc>
              <a:spcBef>
                <a:spcPts val="100"/>
              </a:spcBef>
            </a:pPr>
            <a:r>
              <a:rPr sz="3600" spc="-5" dirty="0"/>
              <a:t>GP</a:t>
            </a:r>
            <a:r>
              <a:rPr sz="3600" spc="-130" dirty="0"/>
              <a:t> </a:t>
            </a:r>
            <a:r>
              <a:rPr sz="3600" dirty="0"/>
              <a:t>Themes</a:t>
            </a:r>
            <a:r>
              <a:rPr sz="3600" spc="-15" dirty="0"/>
              <a:t> </a:t>
            </a:r>
            <a:r>
              <a:rPr sz="3600" spc="-5" dirty="0"/>
              <a:t>and</a:t>
            </a:r>
            <a:r>
              <a:rPr sz="3600" spc="-35" dirty="0"/>
              <a:t> </a:t>
            </a:r>
            <a:r>
              <a:rPr sz="3600" spc="-5" dirty="0"/>
              <a:t>Sub-Themes</a:t>
            </a:r>
            <a:endParaRPr sz="3600"/>
          </a:p>
        </p:txBody>
      </p:sp>
      <p:sp>
        <p:nvSpPr>
          <p:cNvPr id="52" name="object 23">
            <a:extLst>
              <a:ext uri="{FF2B5EF4-FFF2-40B4-BE49-F238E27FC236}">
                <a16:creationId xmlns:a16="http://schemas.microsoft.com/office/drawing/2014/main" id="{2933BB2D-BBAB-488F-86BA-42356A55E881}"/>
              </a:ext>
            </a:extLst>
          </p:cNvPr>
          <p:cNvSpPr txBox="1"/>
          <p:nvPr/>
        </p:nvSpPr>
        <p:spPr>
          <a:xfrm>
            <a:off x="5517374" y="2935588"/>
            <a:ext cx="4768483" cy="3306033"/>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‘‘…Treatment is good here and they provide good advice about my condition.”</a:t>
            </a:r>
            <a:endParaRPr lang="en-GB" sz="1200" spc="-30" dirty="0">
              <a:highlight>
                <a:srgbClr val="BCE09C"/>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“It's been really good here. I've been lucky to have the same doctor who makes me feel respected when I have any concerns…”</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endParaRPr lang="en-GB" sz="1200" b="1"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“…I'm not satisfied with the treatment explanation. There's no follow-up.</a:t>
            </a:r>
          </a:p>
          <a:p>
            <a:pPr marL="12700">
              <a:spcBef>
                <a:spcPts val="100"/>
              </a:spcBef>
            </a:pPr>
            <a:r>
              <a:rPr lang="en-GB" sz="1200" b="1" i="1" dirty="0">
                <a:latin typeface="Trebuchet MS"/>
                <a:cs typeface="Trebuchet MS"/>
              </a:rPr>
              <a:t>GP</a:t>
            </a:r>
            <a:r>
              <a:rPr lang="en-GB" sz="1200" b="1" i="1" spc="-80" dirty="0">
                <a:latin typeface="Trebuchet MS"/>
                <a:cs typeface="Trebuchet MS"/>
              </a:rPr>
              <a:t> </a:t>
            </a:r>
            <a:r>
              <a:rPr lang="en-GB" sz="1200" b="1" i="1" spc="-5" dirty="0">
                <a:latin typeface="Trebuchet MS"/>
                <a:cs typeface="Trebuchet MS"/>
              </a:rPr>
              <a:t>surgery</a:t>
            </a: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“…He didn’t explain anything and he barely looked at her…Treatment and communication is just hit or miss.”</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endParaRPr lang="en-GB" sz="1200" b="1" dirty="0">
              <a:latin typeface="Trebuchet MS"/>
              <a:cs typeface="Trebuchet MS"/>
            </a:endParaRPr>
          </a:p>
        </p:txBody>
      </p:sp>
      <p:sp>
        <p:nvSpPr>
          <p:cNvPr id="53" name="Google Shape;441;p10">
            <a:extLst>
              <a:ext uri="{FF2B5EF4-FFF2-40B4-BE49-F238E27FC236}">
                <a16:creationId xmlns:a16="http://schemas.microsoft.com/office/drawing/2014/main" id="{55D222BE-960D-4990-A64A-E5548DD79F3C}"/>
              </a:ext>
            </a:extLst>
          </p:cNvPr>
          <p:cNvSpPr/>
          <p:nvPr/>
        </p:nvSpPr>
        <p:spPr>
          <a:xfrm>
            <a:off x="361646" y="2958566"/>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 name="Google Shape;466;p10">
            <a:extLst>
              <a:ext uri="{FF2B5EF4-FFF2-40B4-BE49-F238E27FC236}">
                <a16:creationId xmlns:a16="http://schemas.microsoft.com/office/drawing/2014/main" id="{82C0D540-E4BF-41A1-B878-CC3470FE1CD3}"/>
              </a:ext>
            </a:extLst>
          </p:cNvPr>
          <p:cNvSpPr txBox="1"/>
          <p:nvPr/>
        </p:nvSpPr>
        <p:spPr>
          <a:xfrm rot="-5400000">
            <a:off x="-2539" y="4709737"/>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5" name="Google Shape;467;p10">
            <a:extLst>
              <a:ext uri="{FF2B5EF4-FFF2-40B4-BE49-F238E27FC236}">
                <a16:creationId xmlns:a16="http://schemas.microsoft.com/office/drawing/2014/main" id="{72F27A81-BD90-4398-9D31-661322F3BB45}"/>
              </a:ext>
            </a:extLst>
          </p:cNvPr>
          <p:cNvSpPr txBox="1"/>
          <p:nvPr/>
        </p:nvSpPr>
        <p:spPr>
          <a:xfrm>
            <a:off x="2563651" y="5913585"/>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56" name="Google Shape;475;p10">
            <a:extLst>
              <a:ext uri="{FF2B5EF4-FFF2-40B4-BE49-F238E27FC236}">
                <a16:creationId xmlns:a16="http://schemas.microsoft.com/office/drawing/2014/main" id="{DCD8B3B5-EBE6-4EB1-AF36-1963DF2FA340}"/>
              </a:ext>
            </a:extLst>
          </p:cNvPr>
          <p:cNvSpPr txBox="1"/>
          <p:nvPr/>
        </p:nvSpPr>
        <p:spPr>
          <a:xfrm>
            <a:off x="885522" y="2707320"/>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Themes for </a:t>
            </a:r>
            <a:r>
              <a:rPr lang="en-US" sz="1400" b="1" dirty="0">
                <a:solidFill>
                  <a:srgbClr val="000000"/>
                </a:solidFill>
                <a:latin typeface="Trebuchet MS"/>
                <a:ea typeface="Trebuchet MS"/>
                <a:cs typeface="Trebuchet MS"/>
                <a:sym typeface="Trebuchet MS"/>
              </a:rPr>
              <a:t>Quality of care/treatment</a:t>
            </a:r>
            <a:endParaRPr sz="1400" b="0" i="0" u="none" strike="noStrike" cap="none" dirty="0">
              <a:solidFill>
                <a:srgbClr val="000000"/>
              </a:solidFill>
              <a:latin typeface="Trebuchet MS"/>
              <a:ea typeface="Trebuchet MS"/>
              <a:cs typeface="Trebuchet MS"/>
              <a:sym typeface="Trebuchet MS"/>
            </a:endParaRPr>
          </a:p>
        </p:txBody>
      </p:sp>
      <p:grpSp>
        <p:nvGrpSpPr>
          <p:cNvPr id="57" name="Google Shape;486;p10">
            <a:extLst>
              <a:ext uri="{FF2B5EF4-FFF2-40B4-BE49-F238E27FC236}">
                <a16:creationId xmlns:a16="http://schemas.microsoft.com/office/drawing/2014/main" id="{B5AE51C1-B7B1-4653-9BA2-BDBE2A2DAF0B}"/>
              </a:ext>
            </a:extLst>
          </p:cNvPr>
          <p:cNvGrpSpPr/>
          <p:nvPr/>
        </p:nvGrpSpPr>
        <p:grpSpPr>
          <a:xfrm>
            <a:off x="482283" y="5850276"/>
            <a:ext cx="973766" cy="574850"/>
            <a:chOff x="2692675" y="6800257"/>
            <a:chExt cx="973766" cy="574850"/>
          </a:xfrm>
        </p:grpSpPr>
        <p:sp>
          <p:nvSpPr>
            <p:cNvPr id="58" name="Google Shape;487;p10">
              <a:extLst>
                <a:ext uri="{FF2B5EF4-FFF2-40B4-BE49-F238E27FC236}">
                  <a16:creationId xmlns:a16="http://schemas.microsoft.com/office/drawing/2014/main" id="{6238D2E7-92D5-41B9-83CA-BC0BF03C011E}"/>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9" name="Google Shape;488;p10">
              <a:extLst>
                <a:ext uri="{FF2B5EF4-FFF2-40B4-BE49-F238E27FC236}">
                  <a16:creationId xmlns:a16="http://schemas.microsoft.com/office/drawing/2014/main" id="{E667E0BB-38A4-40A2-920D-6C9B994273CF}"/>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0" name="Google Shape;489;p10">
              <a:extLst>
                <a:ext uri="{FF2B5EF4-FFF2-40B4-BE49-F238E27FC236}">
                  <a16:creationId xmlns:a16="http://schemas.microsoft.com/office/drawing/2014/main" id="{47390E89-420B-418F-AF3F-4D8E7225A5D1}"/>
                </a:ext>
              </a:extLst>
            </p:cNvPr>
            <p:cNvSpPr/>
            <p:nvPr/>
          </p:nvSpPr>
          <p:spPr>
            <a:xfrm>
              <a:off x="2725290" y="7205723"/>
              <a:ext cx="204000" cy="95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1" name="Google Shape;490;p10">
              <a:extLst>
                <a:ext uri="{FF2B5EF4-FFF2-40B4-BE49-F238E27FC236}">
                  <a16:creationId xmlns:a16="http://schemas.microsoft.com/office/drawing/2014/main" id="{B2026C24-EB02-46A4-B154-DB8AA545BF92}"/>
                </a:ext>
              </a:extLst>
            </p:cNvPr>
            <p:cNvSpPr/>
            <p:nvPr/>
          </p:nvSpPr>
          <p:spPr>
            <a:xfrm>
              <a:off x="2725652" y="6869605"/>
              <a:ext cx="2013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2" name="Google Shape;491;p10">
              <a:extLst>
                <a:ext uri="{FF2B5EF4-FFF2-40B4-BE49-F238E27FC236}">
                  <a16:creationId xmlns:a16="http://schemas.microsoft.com/office/drawing/2014/main" id="{3F0674C4-48B9-4958-B4D6-589CC3E57053}"/>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3" name="Google Shape;492;p10">
              <a:extLst>
                <a:ext uri="{FF2B5EF4-FFF2-40B4-BE49-F238E27FC236}">
                  <a16:creationId xmlns:a16="http://schemas.microsoft.com/office/drawing/2014/main" id="{0CD08AF4-DDCE-455D-A30D-5EBDB57F341B}"/>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4" name="Google Shape;493;p10">
              <a:extLst>
                <a:ext uri="{FF2B5EF4-FFF2-40B4-BE49-F238E27FC236}">
                  <a16:creationId xmlns:a16="http://schemas.microsoft.com/office/drawing/2014/main" id="{BB5F70F4-3F06-48DE-AC3F-3404571D0ECD}"/>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65" name="Chart 64">
            <a:extLst>
              <a:ext uri="{FF2B5EF4-FFF2-40B4-BE49-F238E27FC236}">
                <a16:creationId xmlns:a16="http://schemas.microsoft.com/office/drawing/2014/main" id="{F88DFB75-1E78-408E-899C-75E2F1020A3C}"/>
              </a:ext>
            </a:extLst>
          </p:cNvPr>
          <p:cNvGraphicFramePr/>
          <p:nvPr>
            <p:extLst>
              <p:ext uri="{D42A27DB-BD31-4B8C-83A1-F6EECF244321}">
                <p14:modId xmlns:p14="http://schemas.microsoft.com/office/powerpoint/2010/main" val="3716692254"/>
              </p:ext>
            </p:extLst>
          </p:nvPr>
        </p:nvGraphicFramePr>
        <p:xfrm>
          <a:off x="527246" y="3037532"/>
          <a:ext cx="4678415" cy="2794931"/>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0" y="4508795"/>
            <a:ext cx="2778742" cy="2349203"/>
          </a:xfrm>
          <a:prstGeom prst="rect">
            <a:avLst/>
          </a:prstGeom>
        </p:spPr>
      </p:pic>
      <p:sp>
        <p:nvSpPr>
          <p:cNvPr id="21" name="object 21"/>
          <p:cNvSpPr txBox="1"/>
          <p:nvPr/>
        </p:nvSpPr>
        <p:spPr>
          <a:xfrm>
            <a:off x="353695" y="1119589"/>
            <a:ext cx="9932162" cy="2080698"/>
          </a:xfrm>
          <a:prstGeom prst="rect">
            <a:avLst/>
          </a:prstGeom>
        </p:spPr>
        <p:txBody>
          <a:bodyPr vert="horz" wrap="square" lIns="0" tIns="3175" rIns="0" bIns="0" rtlCol="0">
            <a:spAutoFit/>
          </a:bodyPr>
          <a:lstStyle/>
          <a:p>
            <a:pPr marL="12700" marR="5080">
              <a:spcBef>
                <a:spcPts val="25"/>
              </a:spcBef>
            </a:pPr>
            <a:r>
              <a:rPr lang="en-GB" sz="1200" b="1" spc="-5" dirty="0">
                <a:latin typeface="Trebuchet MS"/>
                <a:cs typeface="Trebuchet MS"/>
              </a:rPr>
              <a:t>Staff</a:t>
            </a:r>
            <a:r>
              <a:rPr sz="1200" b="1" spc="-5" dirty="0">
                <a:latin typeface="Trebuchet MS"/>
                <a:cs typeface="Trebuchet MS"/>
              </a:rPr>
              <a:t> </a:t>
            </a:r>
            <a:r>
              <a:rPr sz="1200" spc="-5" dirty="0">
                <a:latin typeface="Trebuchet MS"/>
                <a:cs typeface="Trebuchet MS"/>
              </a:rPr>
              <a:t>was </a:t>
            </a:r>
            <a:r>
              <a:rPr lang="en-GB" sz="1200" spc="-5" dirty="0">
                <a:latin typeface="Trebuchet MS"/>
                <a:cs typeface="Trebuchet MS"/>
              </a:rPr>
              <a:t>also the second most </a:t>
            </a:r>
            <a:r>
              <a:rPr sz="1200" spc="-10" dirty="0">
                <a:latin typeface="Trebuchet MS"/>
                <a:cs typeface="Trebuchet MS"/>
              </a:rPr>
              <a:t>applied theme</a:t>
            </a:r>
            <a:r>
              <a:rPr lang="en-GB" sz="1200" spc="-10" dirty="0">
                <a:latin typeface="Trebuchet MS"/>
                <a:cs typeface="Trebuchet MS"/>
              </a:rPr>
              <a:t>, alongside </a:t>
            </a:r>
            <a:r>
              <a:rPr lang="en-GB" sz="1200" b="1" spc="-10" dirty="0">
                <a:latin typeface="Trebuchet MS"/>
                <a:cs typeface="Trebuchet MS"/>
              </a:rPr>
              <a:t>Quality of care/treatment,</a:t>
            </a:r>
            <a:r>
              <a:rPr sz="1200" spc="-10" dirty="0">
                <a:latin typeface="Trebuchet MS"/>
                <a:cs typeface="Trebuchet MS"/>
              </a:rPr>
              <a:t> </a:t>
            </a:r>
            <a:r>
              <a:rPr sz="1200" dirty="0">
                <a:latin typeface="Trebuchet MS"/>
                <a:cs typeface="Trebuchet MS"/>
              </a:rPr>
              <a:t>for GP </a:t>
            </a:r>
            <a:r>
              <a:rPr sz="1200" spc="-5" dirty="0">
                <a:latin typeface="Trebuchet MS"/>
                <a:cs typeface="Trebuchet MS"/>
              </a:rPr>
              <a:t>surgeries with </a:t>
            </a:r>
            <a:r>
              <a:rPr lang="en-GB" sz="1200" spc="-10" dirty="0">
                <a:latin typeface="Trebuchet MS"/>
                <a:cs typeface="Trebuchet MS"/>
              </a:rPr>
              <a:t>108 </a:t>
            </a:r>
            <a:r>
              <a:rPr sz="1200" spc="-5" dirty="0">
                <a:latin typeface="Trebuchet MS"/>
                <a:cs typeface="Trebuchet MS"/>
              </a:rPr>
              <a:t>counts.</a:t>
            </a:r>
            <a:r>
              <a:rPr sz="1200" dirty="0">
                <a:latin typeface="Trebuchet MS"/>
                <a:cs typeface="Trebuchet MS"/>
              </a:rPr>
              <a:t> </a:t>
            </a:r>
            <a:r>
              <a:rPr sz="1200" spc="-5" dirty="0">
                <a:latin typeface="Trebuchet MS"/>
                <a:cs typeface="Trebuchet MS"/>
              </a:rPr>
              <a:t>Of </a:t>
            </a:r>
            <a:r>
              <a:rPr sz="1200" spc="-10" dirty="0">
                <a:latin typeface="Trebuchet MS"/>
                <a:cs typeface="Trebuchet MS"/>
              </a:rPr>
              <a:t>the</a:t>
            </a:r>
            <a:r>
              <a:rPr sz="1200" spc="-5" dirty="0">
                <a:latin typeface="Trebuchet MS"/>
                <a:cs typeface="Trebuchet MS"/>
              </a:rPr>
              <a:t> comments,</a:t>
            </a:r>
            <a:r>
              <a:rPr sz="1200" dirty="0">
                <a:latin typeface="Trebuchet MS"/>
                <a:cs typeface="Trebuchet MS"/>
              </a:rPr>
              <a:t> </a:t>
            </a:r>
            <a:r>
              <a:rPr lang="en-GB" sz="1200" spc="-10" dirty="0">
                <a:latin typeface="Trebuchet MS"/>
                <a:cs typeface="Trebuchet MS"/>
              </a:rPr>
              <a:t>62</a:t>
            </a:r>
            <a:r>
              <a:rPr sz="1200" spc="-10" dirty="0">
                <a:latin typeface="Trebuchet MS"/>
                <a:cs typeface="Trebuchet MS"/>
              </a:rPr>
              <a:t>% (</a:t>
            </a:r>
            <a:r>
              <a:rPr lang="en-GB" sz="1200" spc="-10" dirty="0">
                <a:latin typeface="Trebuchet MS"/>
                <a:cs typeface="Trebuchet MS"/>
              </a:rPr>
              <a:t>67</a:t>
            </a:r>
            <a:r>
              <a:rPr sz="1200" spc="-10" dirty="0">
                <a:latin typeface="Trebuchet MS"/>
                <a:cs typeface="Trebuchet MS"/>
              </a:rPr>
              <a:t>)</a:t>
            </a:r>
            <a:r>
              <a:rPr sz="1200" spc="-5" dirty="0">
                <a:latin typeface="Trebuchet MS"/>
                <a:cs typeface="Trebuchet MS"/>
              </a:rPr>
              <a:t> </a:t>
            </a:r>
            <a:r>
              <a:rPr sz="1200" spc="-10" dirty="0">
                <a:latin typeface="Trebuchet MS"/>
                <a:cs typeface="Trebuchet MS"/>
              </a:rPr>
              <a:t>were </a:t>
            </a:r>
            <a:r>
              <a:rPr lang="en-GB" sz="1200" spc="-10" dirty="0">
                <a:latin typeface="Trebuchet MS"/>
                <a:cs typeface="Trebuchet MS"/>
              </a:rPr>
              <a:t>positive</a:t>
            </a:r>
            <a:r>
              <a:rPr sz="1200" spc="-10" dirty="0">
                <a:latin typeface="Trebuchet MS"/>
                <a:cs typeface="Trebuchet MS"/>
              </a:rPr>
              <a:t>,</a:t>
            </a:r>
            <a:r>
              <a:rPr sz="1200" spc="-5" dirty="0">
                <a:latin typeface="Trebuchet MS"/>
                <a:cs typeface="Trebuchet MS"/>
              </a:rPr>
              <a:t> </a:t>
            </a:r>
            <a:r>
              <a:rPr lang="en-GB" sz="1200" spc="-10" dirty="0">
                <a:latin typeface="Trebuchet MS"/>
                <a:cs typeface="Trebuchet MS"/>
              </a:rPr>
              <a:t>31</a:t>
            </a:r>
            <a:r>
              <a:rPr sz="1200" spc="-10" dirty="0">
                <a:latin typeface="Trebuchet MS"/>
                <a:cs typeface="Trebuchet MS"/>
              </a:rPr>
              <a:t>% </a:t>
            </a:r>
            <a:r>
              <a:rPr lang="en-GB" sz="1200" spc="-5" dirty="0">
                <a:latin typeface="Trebuchet MS"/>
                <a:cs typeface="Trebuchet MS"/>
              </a:rPr>
              <a:t>negative</a:t>
            </a:r>
            <a:r>
              <a:rPr sz="1200" dirty="0">
                <a:latin typeface="Trebuchet MS"/>
                <a:cs typeface="Trebuchet MS"/>
              </a:rPr>
              <a:t> </a:t>
            </a:r>
            <a:r>
              <a:rPr sz="1200" spc="-10" dirty="0">
                <a:latin typeface="Trebuchet MS"/>
                <a:cs typeface="Trebuchet MS"/>
              </a:rPr>
              <a:t>(</a:t>
            </a:r>
            <a:r>
              <a:rPr lang="en-GB" sz="1200" spc="-10" dirty="0">
                <a:latin typeface="Trebuchet MS"/>
                <a:cs typeface="Trebuchet MS"/>
              </a:rPr>
              <a:t>34</a:t>
            </a:r>
            <a:r>
              <a:rPr sz="1200" spc="-10" dirty="0">
                <a:latin typeface="Trebuchet MS"/>
                <a:cs typeface="Trebuchet MS"/>
              </a:rPr>
              <a:t>)</a:t>
            </a:r>
            <a:r>
              <a:rPr sz="1200" spc="-5" dirty="0">
                <a:latin typeface="Trebuchet MS"/>
                <a:cs typeface="Trebuchet MS"/>
              </a:rPr>
              <a:t> </a:t>
            </a:r>
            <a:r>
              <a:rPr sz="1200" spc="-10" dirty="0">
                <a:latin typeface="Trebuchet MS"/>
                <a:cs typeface="Trebuchet MS"/>
              </a:rPr>
              <a:t>and</a:t>
            </a:r>
            <a:r>
              <a:rPr sz="1200" spc="-5" dirty="0">
                <a:latin typeface="Trebuchet MS"/>
                <a:cs typeface="Trebuchet MS"/>
              </a:rPr>
              <a:t> </a:t>
            </a:r>
            <a:r>
              <a:rPr lang="en-GB" sz="1200" spc="-5" dirty="0">
                <a:latin typeface="Trebuchet MS"/>
                <a:cs typeface="Trebuchet MS"/>
              </a:rPr>
              <a:t>6</a:t>
            </a:r>
            <a:r>
              <a:rPr sz="1200" spc="-5" dirty="0">
                <a:latin typeface="Trebuchet MS"/>
                <a:cs typeface="Trebuchet MS"/>
              </a:rPr>
              <a:t>% (</a:t>
            </a:r>
            <a:r>
              <a:rPr lang="en-GB" sz="1200" spc="-5" dirty="0">
                <a:latin typeface="Trebuchet MS"/>
                <a:cs typeface="Trebuchet MS"/>
              </a:rPr>
              <a:t>7</a:t>
            </a:r>
            <a:r>
              <a:rPr sz="1200" spc="-5" dirty="0">
                <a:latin typeface="Trebuchet MS"/>
                <a:cs typeface="Trebuchet MS"/>
              </a:rPr>
              <a:t>) neutral. </a:t>
            </a:r>
            <a:r>
              <a:rPr sz="1200" spc="-10" dirty="0">
                <a:latin typeface="Trebuchet MS"/>
                <a:cs typeface="Trebuchet MS"/>
              </a:rPr>
              <a:t>The</a:t>
            </a:r>
            <a:r>
              <a:rPr lang="en-GB" sz="1200" spc="340" dirty="0">
                <a:latin typeface="Trebuchet MS"/>
                <a:cs typeface="Trebuchet MS"/>
              </a:rPr>
              <a:t> </a:t>
            </a:r>
            <a:r>
              <a:rPr sz="1200" spc="-5" dirty="0">
                <a:latin typeface="Trebuchet MS"/>
                <a:cs typeface="Trebuchet MS"/>
              </a:rPr>
              <a:t>majority </a:t>
            </a:r>
            <a:r>
              <a:rPr sz="1200" dirty="0">
                <a:latin typeface="Trebuchet MS"/>
                <a:cs typeface="Trebuchet MS"/>
              </a:rPr>
              <a:t>of </a:t>
            </a:r>
            <a:r>
              <a:rPr sz="1200" spc="-5" dirty="0">
                <a:latin typeface="Trebuchet MS"/>
                <a:cs typeface="Trebuchet MS"/>
              </a:rPr>
              <a:t>comments </a:t>
            </a:r>
            <a:r>
              <a:rPr sz="1200" spc="-10" dirty="0">
                <a:latin typeface="Trebuchet MS"/>
                <a:cs typeface="Trebuchet MS"/>
              </a:rPr>
              <a:t>were </a:t>
            </a:r>
            <a:r>
              <a:rPr sz="1200" spc="-5" dirty="0">
                <a:latin typeface="Trebuchet MS"/>
                <a:cs typeface="Trebuchet MS"/>
              </a:rPr>
              <a:t>relating</a:t>
            </a:r>
            <a:r>
              <a:rPr sz="1200" spc="-40" dirty="0">
                <a:latin typeface="Trebuchet MS"/>
                <a:cs typeface="Trebuchet MS"/>
              </a:rPr>
              <a:t> </a:t>
            </a:r>
            <a:r>
              <a:rPr sz="1200" dirty="0">
                <a:latin typeface="Trebuchet MS"/>
                <a:cs typeface="Trebuchet MS"/>
              </a:rPr>
              <a:t>to </a:t>
            </a:r>
            <a:r>
              <a:rPr lang="en-GB" sz="1200" b="1" dirty="0">
                <a:latin typeface="Trebuchet MS"/>
                <a:cs typeface="Trebuchet MS"/>
              </a:rPr>
              <a:t>Attitudes</a:t>
            </a:r>
            <a:r>
              <a:rPr sz="1200" spc="-35" dirty="0">
                <a:latin typeface="Trebuchet MS"/>
                <a:cs typeface="Trebuchet MS"/>
              </a:rPr>
              <a:t> </a:t>
            </a:r>
            <a:r>
              <a:rPr sz="1200" spc="-5" dirty="0">
                <a:latin typeface="Trebuchet MS"/>
                <a:cs typeface="Trebuchet MS"/>
              </a:rPr>
              <a:t>(</a:t>
            </a:r>
            <a:r>
              <a:rPr lang="en-GB" sz="1200" spc="-5" dirty="0">
                <a:latin typeface="Trebuchet MS"/>
                <a:cs typeface="Trebuchet MS"/>
              </a:rPr>
              <a:t>42</a:t>
            </a:r>
            <a:r>
              <a:rPr sz="1200" spc="-5" dirty="0">
                <a:latin typeface="Trebuchet MS"/>
                <a:cs typeface="Trebuchet MS"/>
              </a:rPr>
              <a:t>)</a:t>
            </a:r>
            <a:r>
              <a:rPr lang="en-GB" sz="1200" spc="-5" dirty="0">
                <a:latin typeface="Trebuchet MS"/>
                <a:cs typeface="Trebuchet MS"/>
              </a:rPr>
              <a:t> and </a:t>
            </a:r>
            <a:r>
              <a:rPr lang="en-GB" sz="1200" b="1" spc="-5" dirty="0">
                <a:latin typeface="Trebuchet MS"/>
                <a:cs typeface="Trebuchet MS"/>
              </a:rPr>
              <a:t>Professionalism</a:t>
            </a:r>
            <a:r>
              <a:rPr lang="en-GB" sz="1200" spc="-5" dirty="0">
                <a:latin typeface="Trebuchet MS"/>
                <a:cs typeface="Trebuchet MS"/>
              </a:rPr>
              <a:t> (41)</a:t>
            </a:r>
            <a:r>
              <a:rPr sz="1200" spc="-5" dirty="0">
                <a:latin typeface="Trebuchet MS"/>
                <a:cs typeface="Trebuchet MS"/>
              </a:rPr>
              <a:t>.</a:t>
            </a:r>
            <a:r>
              <a:rPr lang="en-GB" sz="1200" spc="-5" dirty="0">
                <a:latin typeface="Trebuchet MS"/>
                <a:cs typeface="Trebuchet MS"/>
              </a:rPr>
              <a:t> </a:t>
            </a:r>
            <a:r>
              <a:rPr lang="en-GB" sz="1200" dirty="0">
                <a:latin typeface="Trebuchet MS"/>
                <a:cs typeface="Trebuchet MS"/>
              </a:rPr>
              <a:t>The</a:t>
            </a:r>
            <a:r>
              <a:rPr lang="en-GB" sz="1200" spc="-10" dirty="0">
                <a:latin typeface="Trebuchet MS"/>
                <a:cs typeface="Trebuchet MS"/>
              </a:rPr>
              <a:t> </a:t>
            </a:r>
            <a:r>
              <a:rPr lang="en-GB" sz="1200" dirty="0">
                <a:latin typeface="Trebuchet MS"/>
                <a:cs typeface="Trebuchet MS"/>
              </a:rPr>
              <a:t>chart</a:t>
            </a:r>
            <a:r>
              <a:rPr lang="en-GB" sz="1200" spc="-30" dirty="0">
                <a:latin typeface="Trebuchet MS"/>
                <a:cs typeface="Trebuchet MS"/>
              </a:rPr>
              <a:t> </a:t>
            </a:r>
            <a:r>
              <a:rPr lang="en-GB" sz="1200" dirty="0">
                <a:latin typeface="Trebuchet MS"/>
                <a:cs typeface="Trebuchet MS"/>
              </a:rPr>
              <a:t>below</a:t>
            </a:r>
            <a:r>
              <a:rPr lang="en-GB" sz="1200" spc="-20" dirty="0">
                <a:latin typeface="Trebuchet MS"/>
                <a:cs typeface="Trebuchet MS"/>
              </a:rPr>
              <a:t> </a:t>
            </a:r>
            <a:r>
              <a:rPr lang="en-GB" sz="1200" spc="-5" dirty="0">
                <a:latin typeface="Trebuchet MS"/>
                <a:cs typeface="Trebuchet MS"/>
              </a:rPr>
              <a:t>shows</a:t>
            </a:r>
            <a:r>
              <a:rPr lang="en-GB" sz="1200" spc="5" dirty="0">
                <a:latin typeface="Trebuchet MS"/>
                <a:cs typeface="Trebuchet MS"/>
              </a:rPr>
              <a:t> </a:t>
            </a:r>
            <a:r>
              <a:rPr lang="en-GB" sz="1200" dirty="0">
                <a:latin typeface="Trebuchet MS"/>
                <a:cs typeface="Trebuchet MS"/>
              </a:rPr>
              <a:t>a</a:t>
            </a:r>
            <a:r>
              <a:rPr lang="en-GB" sz="1200" spc="-5" dirty="0">
                <a:latin typeface="Trebuchet MS"/>
                <a:cs typeface="Trebuchet MS"/>
              </a:rPr>
              <a:t> breakdown</a:t>
            </a:r>
            <a:r>
              <a:rPr lang="en-GB" sz="1200" spc="-40" dirty="0">
                <a:latin typeface="Trebuchet MS"/>
                <a:cs typeface="Trebuchet MS"/>
              </a:rPr>
              <a:t> </a:t>
            </a:r>
            <a:r>
              <a:rPr lang="en-GB" sz="1200" dirty="0">
                <a:latin typeface="Trebuchet MS"/>
                <a:cs typeface="Trebuchet MS"/>
              </a:rPr>
              <a:t>of the</a:t>
            </a:r>
            <a:r>
              <a:rPr lang="en-GB" sz="1200" spc="-20" dirty="0">
                <a:latin typeface="Trebuchet MS"/>
                <a:cs typeface="Trebuchet MS"/>
              </a:rPr>
              <a:t> </a:t>
            </a:r>
            <a:r>
              <a:rPr lang="en-GB" sz="1200" dirty="0">
                <a:latin typeface="Trebuchet MS"/>
                <a:cs typeface="Trebuchet MS"/>
              </a:rPr>
              <a:t>top</a:t>
            </a:r>
            <a:r>
              <a:rPr lang="en-GB" sz="1200" spc="-5" dirty="0">
                <a:latin typeface="Trebuchet MS"/>
                <a:cs typeface="Trebuchet MS"/>
              </a:rPr>
              <a:t> 2</a:t>
            </a:r>
            <a:r>
              <a:rPr lang="en-GB" sz="1200" spc="5" dirty="0">
                <a:latin typeface="Trebuchet MS"/>
                <a:cs typeface="Trebuchet MS"/>
              </a:rPr>
              <a:t> </a:t>
            </a:r>
            <a:r>
              <a:rPr lang="en-GB" sz="1200" spc="-5" dirty="0">
                <a:latin typeface="Trebuchet MS"/>
                <a:cs typeface="Trebuchet MS"/>
              </a:rPr>
              <a:t>sub-themes</a:t>
            </a:r>
            <a:r>
              <a:rPr lang="en-GB" sz="1200" spc="-30" dirty="0">
                <a:latin typeface="Trebuchet MS"/>
                <a:cs typeface="Trebuchet MS"/>
              </a:rPr>
              <a:t> </a:t>
            </a:r>
            <a:r>
              <a:rPr lang="en-GB" sz="1200" dirty="0">
                <a:latin typeface="Trebuchet MS"/>
                <a:cs typeface="Trebuchet MS"/>
              </a:rPr>
              <a:t>for</a:t>
            </a:r>
            <a:r>
              <a:rPr lang="en-GB" sz="1200" spc="-75" dirty="0">
                <a:latin typeface="Trebuchet MS"/>
                <a:cs typeface="Trebuchet MS"/>
              </a:rPr>
              <a:t> </a:t>
            </a:r>
            <a:r>
              <a:rPr lang="en-GB" sz="1200" b="1" spc="-5" dirty="0">
                <a:latin typeface="Trebuchet MS"/>
                <a:cs typeface="Trebuchet MS"/>
              </a:rPr>
              <a:t>Staff</a:t>
            </a:r>
            <a:r>
              <a:rPr lang="en-GB" sz="1200" spc="-5" dirty="0">
                <a:latin typeface="Trebuchet MS"/>
                <a:cs typeface="Trebuchet MS"/>
              </a:rPr>
              <a:t>.</a:t>
            </a:r>
            <a:endParaRPr sz="1200" dirty="0">
              <a:latin typeface="Trebuchet MS"/>
              <a:cs typeface="Trebuchet MS"/>
            </a:endParaRPr>
          </a:p>
          <a:p>
            <a:pPr>
              <a:spcBef>
                <a:spcPts val="5"/>
              </a:spcBef>
            </a:pPr>
            <a:endParaRPr lang="en-GB" sz="1300" dirty="0">
              <a:latin typeface="Trebuchet MS"/>
              <a:cs typeface="Trebuchet MS"/>
            </a:endParaRPr>
          </a:p>
          <a:p>
            <a:pPr>
              <a:spcBef>
                <a:spcPts val="5"/>
              </a:spcBef>
            </a:pPr>
            <a:r>
              <a:rPr lang="en-GB" sz="1200" b="1" dirty="0">
                <a:latin typeface="Trebuchet MS"/>
                <a:cs typeface="Trebuchet MS"/>
              </a:rPr>
              <a:t>Attitudes </a:t>
            </a:r>
            <a:r>
              <a:rPr lang="en-GB" sz="1200" dirty="0">
                <a:latin typeface="Trebuchet MS"/>
                <a:cs typeface="Trebuchet MS"/>
              </a:rPr>
              <a:t>was the most common sub-theme, of the 42 comments 50% (21) were positive, 33% (14) were negative and 17% (7) were neutral. Patients often described positive encounters with staff, however, there were concerns relating to the attitudes of reception staff.</a:t>
            </a:r>
          </a:p>
          <a:p>
            <a:pPr>
              <a:spcBef>
                <a:spcPts val="5"/>
              </a:spcBef>
            </a:pPr>
            <a:endParaRPr lang="en-GB" sz="1200" dirty="0">
              <a:highlight>
                <a:srgbClr val="00FF00"/>
              </a:highlight>
              <a:latin typeface="Trebuchet MS"/>
              <a:cs typeface="Trebuchet MS"/>
            </a:endParaRPr>
          </a:p>
          <a:p>
            <a:pPr>
              <a:spcBef>
                <a:spcPts val="5"/>
              </a:spcBef>
            </a:pPr>
            <a:r>
              <a:rPr lang="en-GB" sz="1200" b="1" dirty="0">
                <a:latin typeface="Trebuchet MS"/>
                <a:cs typeface="Trebuchet MS"/>
              </a:rPr>
              <a:t>Professionalism </a:t>
            </a:r>
            <a:r>
              <a:rPr lang="en-GB" sz="1200" dirty="0">
                <a:latin typeface="Trebuchet MS"/>
                <a:cs typeface="Trebuchet MS"/>
              </a:rPr>
              <a:t>was the next most common theme with 41 comments, 71% (29) positive and 29% (12) negative. These figures suggest that staff are showing capability and skill within their roles. </a:t>
            </a:r>
          </a:p>
          <a:p>
            <a:pPr>
              <a:spcBef>
                <a:spcPts val="5"/>
              </a:spcBef>
            </a:pPr>
            <a:endParaRPr lang="en-GB" sz="1300" b="1" dirty="0">
              <a:highlight>
                <a:srgbClr val="00FF00"/>
              </a:highlight>
              <a:latin typeface="Trebuchet MS"/>
              <a:cs typeface="Trebuchet MS"/>
            </a:endParaRPr>
          </a:p>
          <a:p>
            <a:pPr>
              <a:spcBef>
                <a:spcPts val="5"/>
              </a:spcBef>
            </a:pPr>
            <a:endParaRPr lang="en-GB" sz="1300" b="1" dirty="0">
              <a:highlight>
                <a:srgbClr val="00FF00"/>
              </a:highlight>
              <a:latin typeface="Trebuchet MS"/>
              <a:cs typeface="Trebuchet MS"/>
            </a:endParaRPr>
          </a:p>
        </p:txBody>
      </p:sp>
      <p:sp>
        <p:nvSpPr>
          <p:cNvPr id="23" name="object 23"/>
          <p:cNvSpPr txBox="1"/>
          <p:nvPr/>
        </p:nvSpPr>
        <p:spPr>
          <a:xfrm>
            <a:off x="5487046" y="3048000"/>
            <a:ext cx="4768483" cy="3541995"/>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endParaRPr lang="en-GB" sz="1200" b="1" i="1" dirty="0">
              <a:highlight>
                <a:srgbClr val="00FF00"/>
              </a:highlight>
              <a:latin typeface="Trebuchet MS"/>
              <a:cs typeface="Trebuchet MS"/>
            </a:endParaRPr>
          </a:p>
          <a:p>
            <a:pPr marL="12700">
              <a:spcBef>
                <a:spcPts val="100"/>
              </a:spcBef>
            </a:pPr>
            <a:r>
              <a:rPr lang="en-GB" sz="1200" dirty="0">
                <a:highlight>
                  <a:srgbClr val="BCE09C"/>
                </a:highlight>
                <a:latin typeface="Trebuchet MS"/>
                <a:cs typeface="Trebuchet MS"/>
              </a:rPr>
              <a:t>“…The receptionist was very kind on the phone, and took my concerns seriously…”</a:t>
            </a:r>
          </a:p>
          <a:p>
            <a:pPr marL="12700">
              <a:spcBef>
                <a:spcPts val="100"/>
              </a:spcBef>
            </a:pPr>
            <a:r>
              <a:rPr lang="en-GB" sz="1200" b="1" i="1" dirty="0">
                <a:latin typeface="Trebuchet MS"/>
                <a:cs typeface="Trebuchet MS"/>
              </a:rPr>
              <a:t>GP surgery</a:t>
            </a:r>
          </a:p>
          <a:p>
            <a:pPr marL="12700">
              <a:spcBef>
                <a:spcPts val="100"/>
              </a:spcBef>
            </a:pPr>
            <a:endParaRPr lang="en-GB" sz="1200" b="1" i="1" dirty="0">
              <a:latin typeface="Trebuchet MS"/>
              <a:cs typeface="Trebuchet MS"/>
            </a:endParaRPr>
          </a:p>
          <a:p>
            <a:pPr marL="12700">
              <a:spcBef>
                <a:spcPts val="100"/>
              </a:spcBef>
            </a:pPr>
            <a:r>
              <a:rPr lang="en-GB" sz="1200" b="1" i="1" dirty="0">
                <a:highlight>
                  <a:srgbClr val="BCE09C"/>
                </a:highlight>
                <a:latin typeface="Trebuchet MS"/>
                <a:cs typeface="Trebuchet MS"/>
              </a:rPr>
              <a:t>“…</a:t>
            </a:r>
            <a:r>
              <a:rPr lang="en-GB" sz="1200" dirty="0">
                <a:highlight>
                  <a:srgbClr val="BCE09C"/>
                </a:highlight>
                <a:latin typeface="Trebuchet MS"/>
                <a:cs typeface="Trebuchet MS"/>
              </a:rPr>
              <a:t>The staff are very professional…”</a:t>
            </a:r>
          </a:p>
          <a:p>
            <a:pPr marL="12700">
              <a:spcBef>
                <a:spcPts val="100"/>
              </a:spcBef>
            </a:pPr>
            <a:r>
              <a:rPr lang="en-GB" sz="1200" b="1" i="1" dirty="0">
                <a:latin typeface="Trebuchet MS"/>
                <a:cs typeface="Trebuchet MS"/>
              </a:rPr>
              <a:t>GP surgery</a:t>
            </a: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endParaRPr lang="en-GB" sz="1200" i="1" dirty="0">
              <a:latin typeface="Trebuchet MS"/>
              <a:cs typeface="Trebuchet MS"/>
            </a:endParaRPr>
          </a:p>
          <a:p>
            <a:pPr marL="12700">
              <a:spcBef>
                <a:spcPts val="100"/>
              </a:spcBef>
            </a:pPr>
            <a:r>
              <a:rPr lang="en-GB" sz="1200" spc="-45" dirty="0">
                <a:highlight>
                  <a:srgbClr val="80B5C6"/>
                </a:highlight>
                <a:latin typeface="Trebuchet MS"/>
                <a:cs typeface="Trebuchet MS"/>
              </a:rPr>
              <a:t>‘‘…Incredibly unhelpful and unprofessional reception staff.”</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endParaRPr lang="en-GB" sz="1200" b="1" dirty="0">
              <a:latin typeface="Trebuchet MS"/>
              <a:cs typeface="Trebuchet MS"/>
            </a:endParaRPr>
          </a:p>
          <a:p>
            <a:pPr marL="12700">
              <a:spcBef>
                <a:spcPts val="100"/>
              </a:spcBef>
            </a:pPr>
            <a:endParaRPr lang="en-GB" sz="1200" b="1" dirty="0">
              <a:latin typeface="Trebuchet MS"/>
              <a:cs typeface="Trebuchet MS"/>
            </a:endParaRPr>
          </a:p>
          <a:p>
            <a:pPr marL="12700">
              <a:spcBef>
                <a:spcPts val="100"/>
              </a:spcBef>
            </a:pPr>
            <a:r>
              <a:rPr lang="en-GB" sz="1200" spc="-15" dirty="0">
                <a:highlight>
                  <a:srgbClr val="80B5C6"/>
                </a:highlight>
                <a:latin typeface="Trebuchet MS"/>
                <a:cs typeface="Trebuchet MS"/>
              </a:rPr>
              <a:t>“…Staff were not great here…”</a:t>
            </a:r>
            <a:endParaRPr lang="en-GB" sz="1200" spc="-10" dirty="0">
              <a:highlight>
                <a:srgbClr val="80B5C6"/>
              </a:highlight>
              <a:latin typeface="Trebuchet MS"/>
              <a:cs typeface="Trebuchet MS"/>
            </a:endParaRPr>
          </a:p>
          <a:p>
            <a:pPr marL="12700">
              <a:spcBef>
                <a:spcPts val="100"/>
              </a:spcBef>
            </a:pPr>
            <a:r>
              <a:rPr lang="en-GB" sz="1200" b="1" i="1" dirty="0">
                <a:latin typeface="Trebuchet MS"/>
                <a:cs typeface="Trebuchet MS"/>
              </a:rPr>
              <a:t>GP</a:t>
            </a:r>
            <a:r>
              <a:rPr lang="en-GB" sz="1200" b="1" i="1" spc="-80" dirty="0">
                <a:latin typeface="Trebuchet MS"/>
                <a:cs typeface="Trebuchet MS"/>
              </a:rPr>
              <a:t> </a:t>
            </a:r>
            <a:r>
              <a:rPr lang="en-GB" sz="1200" b="1" i="1" spc="-5" dirty="0">
                <a:latin typeface="Trebuchet MS"/>
                <a:cs typeface="Trebuchet MS"/>
              </a:rPr>
              <a:t>surgery</a:t>
            </a:r>
          </a:p>
          <a:p>
            <a:pPr marL="12700">
              <a:spcBef>
                <a:spcPts val="100"/>
              </a:spcBef>
            </a:pPr>
            <a:endParaRPr lang="en-GB" sz="1200" b="1" i="1" spc="-5" dirty="0">
              <a:latin typeface="Trebuchet MS"/>
              <a:cs typeface="Trebuchet MS"/>
            </a:endParaRPr>
          </a:p>
          <a:p>
            <a:pPr marL="12700">
              <a:spcBef>
                <a:spcPts val="100"/>
              </a:spcBef>
            </a:pPr>
            <a:r>
              <a:rPr lang="en-GB" sz="1200" b="1" i="1" spc="-5" dirty="0">
                <a:highlight>
                  <a:srgbClr val="80B5C6"/>
                </a:highlight>
                <a:latin typeface="Trebuchet MS"/>
                <a:cs typeface="Trebuchet MS"/>
              </a:rPr>
              <a:t>“</a:t>
            </a:r>
            <a:r>
              <a:rPr lang="en-GB" sz="1200" spc="-5" dirty="0">
                <a:highlight>
                  <a:srgbClr val="80B5C6"/>
                </a:highlight>
                <a:latin typeface="Trebuchet MS"/>
                <a:cs typeface="Trebuchet MS"/>
              </a:rPr>
              <a:t>Reception staff have very bad manners…”</a:t>
            </a:r>
          </a:p>
          <a:p>
            <a:pPr marL="12700">
              <a:spcBef>
                <a:spcPts val="100"/>
              </a:spcBef>
            </a:pPr>
            <a:r>
              <a:rPr lang="en-GB" sz="1200" b="1" i="1" spc="-5" dirty="0">
                <a:latin typeface="Trebuchet MS"/>
                <a:cs typeface="Trebuchet MS"/>
              </a:rPr>
              <a:t>GP surgery</a:t>
            </a:r>
          </a:p>
          <a:p>
            <a:pPr marL="12700">
              <a:spcBef>
                <a:spcPts val="100"/>
              </a:spcBef>
            </a:pPr>
            <a:endParaRPr lang="en-GB" sz="1200" spc="-5" dirty="0">
              <a:latin typeface="Trebuchet MS"/>
              <a:cs typeface="Trebuchet MS"/>
            </a:endParaRPr>
          </a:p>
        </p:txBody>
      </p:sp>
      <p:sp>
        <p:nvSpPr>
          <p:cNvPr id="42" name="object 42"/>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rgbClr val="888888"/>
                </a:solidFill>
                <a:latin typeface="Calibri"/>
                <a:cs typeface="Calibri"/>
              </a:rPr>
              <a:t>13</a:t>
            </a:r>
            <a:endParaRPr sz="1200" dirty="0">
              <a:latin typeface="Calibri"/>
              <a:cs typeface="Calibri"/>
            </a:endParaRPr>
          </a:p>
        </p:txBody>
      </p:sp>
      <p:pic>
        <p:nvPicPr>
          <p:cNvPr id="43" name="object 43"/>
          <p:cNvPicPr/>
          <p:nvPr/>
        </p:nvPicPr>
        <p:blipFill>
          <a:blip r:embed="rId4" cstate="print"/>
          <a:stretch>
            <a:fillRect/>
          </a:stretch>
        </p:blipFill>
        <p:spPr>
          <a:xfrm>
            <a:off x="8802623" y="99060"/>
            <a:ext cx="1487424" cy="185927"/>
          </a:xfrm>
          <a:prstGeom prst="rect">
            <a:avLst/>
          </a:prstGeom>
        </p:spPr>
      </p:pic>
      <p:sp>
        <p:nvSpPr>
          <p:cNvPr id="44" name="object 44"/>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45" name="object 45"/>
          <p:cNvSpPr txBox="1"/>
          <p:nvPr/>
        </p:nvSpPr>
        <p:spPr>
          <a:xfrm>
            <a:off x="1031544" y="360426"/>
            <a:ext cx="578231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latin typeface="Trebuchet MS"/>
                <a:cs typeface="Trebuchet MS"/>
              </a:rPr>
              <a:t>GP</a:t>
            </a:r>
            <a:r>
              <a:rPr sz="3600" spc="-130" dirty="0">
                <a:solidFill>
                  <a:srgbClr val="FFFFFF"/>
                </a:solidFill>
                <a:latin typeface="Trebuchet MS"/>
                <a:cs typeface="Trebuchet MS"/>
              </a:rPr>
              <a:t> </a:t>
            </a:r>
            <a:r>
              <a:rPr sz="3600" dirty="0">
                <a:solidFill>
                  <a:srgbClr val="FFFFFF"/>
                </a:solidFill>
                <a:latin typeface="Trebuchet MS"/>
                <a:cs typeface="Trebuchet MS"/>
              </a:rPr>
              <a:t>Themes</a:t>
            </a:r>
            <a:r>
              <a:rPr sz="3600" spc="-15" dirty="0">
                <a:solidFill>
                  <a:srgbClr val="FFFFFF"/>
                </a:solidFill>
                <a:latin typeface="Trebuchet MS"/>
                <a:cs typeface="Trebuchet MS"/>
              </a:rPr>
              <a:t> </a:t>
            </a:r>
            <a:r>
              <a:rPr sz="3600" spc="-5" dirty="0">
                <a:solidFill>
                  <a:srgbClr val="FFFFFF"/>
                </a:solidFill>
                <a:latin typeface="Trebuchet MS"/>
                <a:cs typeface="Trebuchet MS"/>
              </a:rPr>
              <a:t>and</a:t>
            </a:r>
            <a:r>
              <a:rPr sz="3600" spc="-35" dirty="0">
                <a:solidFill>
                  <a:srgbClr val="FFFFFF"/>
                </a:solidFill>
                <a:latin typeface="Trebuchet MS"/>
                <a:cs typeface="Trebuchet MS"/>
              </a:rPr>
              <a:t> </a:t>
            </a:r>
            <a:r>
              <a:rPr sz="3600" spc="-5" dirty="0">
                <a:solidFill>
                  <a:srgbClr val="FFFFFF"/>
                </a:solidFill>
                <a:latin typeface="Trebuchet MS"/>
                <a:cs typeface="Trebuchet MS"/>
              </a:rPr>
              <a:t>Sub-Themes</a:t>
            </a:r>
            <a:endParaRPr sz="3600">
              <a:latin typeface="Trebuchet MS"/>
              <a:cs typeface="Trebuchet MS"/>
            </a:endParaRPr>
          </a:p>
        </p:txBody>
      </p:sp>
      <p:sp>
        <p:nvSpPr>
          <p:cNvPr id="46" name="Google Shape;441;p10">
            <a:extLst>
              <a:ext uri="{FF2B5EF4-FFF2-40B4-BE49-F238E27FC236}">
                <a16:creationId xmlns:a16="http://schemas.microsoft.com/office/drawing/2014/main" id="{71E3F4E7-54E8-4292-B820-461A67F4B3E2}"/>
              </a:ext>
            </a:extLst>
          </p:cNvPr>
          <p:cNvSpPr/>
          <p:nvPr/>
        </p:nvSpPr>
        <p:spPr>
          <a:xfrm>
            <a:off x="339471" y="3075974"/>
            <a:ext cx="4980305" cy="3541995"/>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47" name="Google Shape;466;p10">
            <a:extLst>
              <a:ext uri="{FF2B5EF4-FFF2-40B4-BE49-F238E27FC236}">
                <a16:creationId xmlns:a16="http://schemas.microsoft.com/office/drawing/2014/main" id="{507FE1D2-82AA-45E9-A766-44145E13ED98}"/>
              </a:ext>
            </a:extLst>
          </p:cNvPr>
          <p:cNvSpPr txBox="1"/>
          <p:nvPr/>
        </p:nvSpPr>
        <p:spPr>
          <a:xfrm rot="-5400000">
            <a:off x="23495" y="4466536"/>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48" name="Google Shape;467;p10">
            <a:extLst>
              <a:ext uri="{FF2B5EF4-FFF2-40B4-BE49-F238E27FC236}">
                <a16:creationId xmlns:a16="http://schemas.microsoft.com/office/drawing/2014/main" id="{03E6948B-A6C9-4C2C-A2DC-0596E1F63A85}"/>
              </a:ext>
            </a:extLst>
          </p:cNvPr>
          <p:cNvSpPr txBox="1"/>
          <p:nvPr/>
        </p:nvSpPr>
        <p:spPr>
          <a:xfrm>
            <a:off x="2639039" y="6026935"/>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49" name="Google Shape;475;p10">
            <a:extLst>
              <a:ext uri="{FF2B5EF4-FFF2-40B4-BE49-F238E27FC236}">
                <a16:creationId xmlns:a16="http://schemas.microsoft.com/office/drawing/2014/main" id="{F54E59BC-D9B6-4514-B0D3-16154EFB6FA0}"/>
              </a:ext>
            </a:extLst>
          </p:cNvPr>
          <p:cNvSpPr txBox="1"/>
          <p:nvPr/>
        </p:nvSpPr>
        <p:spPr>
          <a:xfrm>
            <a:off x="868160" y="2830303"/>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Top Sub-themes for </a:t>
            </a:r>
            <a:r>
              <a:rPr lang="en-US" sz="1400" b="1" dirty="0">
                <a:solidFill>
                  <a:srgbClr val="000000"/>
                </a:solidFill>
                <a:latin typeface="Trebuchet MS"/>
                <a:ea typeface="Trebuchet MS"/>
                <a:cs typeface="Trebuchet MS"/>
                <a:sym typeface="Trebuchet MS"/>
              </a:rPr>
              <a:t>Staff</a:t>
            </a:r>
            <a:endParaRPr sz="1400" b="0" i="0" u="none" strike="noStrike" cap="none" dirty="0">
              <a:solidFill>
                <a:srgbClr val="000000"/>
              </a:solidFill>
              <a:latin typeface="Trebuchet MS"/>
              <a:ea typeface="Trebuchet MS"/>
              <a:cs typeface="Trebuchet MS"/>
              <a:sym typeface="Trebuchet MS"/>
            </a:endParaRPr>
          </a:p>
        </p:txBody>
      </p:sp>
      <p:grpSp>
        <p:nvGrpSpPr>
          <p:cNvPr id="50" name="Google Shape;486;p10">
            <a:extLst>
              <a:ext uri="{FF2B5EF4-FFF2-40B4-BE49-F238E27FC236}">
                <a16:creationId xmlns:a16="http://schemas.microsoft.com/office/drawing/2014/main" id="{468488BE-2E9C-4A1D-A8F5-992185935D7C}"/>
              </a:ext>
            </a:extLst>
          </p:cNvPr>
          <p:cNvGrpSpPr/>
          <p:nvPr/>
        </p:nvGrpSpPr>
        <p:grpSpPr>
          <a:xfrm>
            <a:off x="520745" y="5867271"/>
            <a:ext cx="973766" cy="574850"/>
            <a:chOff x="2692675" y="6800257"/>
            <a:chExt cx="973766" cy="574850"/>
          </a:xfrm>
        </p:grpSpPr>
        <p:sp>
          <p:nvSpPr>
            <p:cNvPr id="51" name="Google Shape;487;p10">
              <a:extLst>
                <a:ext uri="{FF2B5EF4-FFF2-40B4-BE49-F238E27FC236}">
                  <a16:creationId xmlns:a16="http://schemas.microsoft.com/office/drawing/2014/main" id="{40A4D064-45D7-4C1A-B997-A4A474F7EF7A}"/>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2" name="Google Shape;488;p10">
              <a:extLst>
                <a:ext uri="{FF2B5EF4-FFF2-40B4-BE49-F238E27FC236}">
                  <a16:creationId xmlns:a16="http://schemas.microsoft.com/office/drawing/2014/main" id="{E4A4A0AB-C262-4CB2-9345-8A17680873ED}"/>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3" name="Google Shape;489;p10">
              <a:extLst>
                <a:ext uri="{FF2B5EF4-FFF2-40B4-BE49-F238E27FC236}">
                  <a16:creationId xmlns:a16="http://schemas.microsoft.com/office/drawing/2014/main" id="{FAED078F-F9FC-43E6-9CF5-979A19A76A7B}"/>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 name="Google Shape;490;p10">
              <a:extLst>
                <a:ext uri="{FF2B5EF4-FFF2-40B4-BE49-F238E27FC236}">
                  <a16:creationId xmlns:a16="http://schemas.microsoft.com/office/drawing/2014/main" id="{107C6351-6EC9-4855-95C0-A9220BC3B3F5}"/>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 name="Google Shape;491;p10">
              <a:extLst>
                <a:ext uri="{FF2B5EF4-FFF2-40B4-BE49-F238E27FC236}">
                  <a16:creationId xmlns:a16="http://schemas.microsoft.com/office/drawing/2014/main" id="{FBEC9838-6C46-4897-8888-66C1725EEDDA}"/>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6" name="Google Shape;492;p10">
              <a:extLst>
                <a:ext uri="{FF2B5EF4-FFF2-40B4-BE49-F238E27FC236}">
                  <a16:creationId xmlns:a16="http://schemas.microsoft.com/office/drawing/2014/main" id="{783D9B8D-326F-4388-9430-70D174D056B8}"/>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7" name="Google Shape;493;p10">
              <a:extLst>
                <a:ext uri="{FF2B5EF4-FFF2-40B4-BE49-F238E27FC236}">
                  <a16:creationId xmlns:a16="http://schemas.microsoft.com/office/drawing/2014/main" id="{D851D45A-7996-4B87-92E5-49A3C4814742}"/>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58" name="Chart 57">
            <a:extLst>
              <a:ext uri="{FF2B5EF4-FFF2-40B4-BE49-F238E27FC236}">
                <a16:creationId xmlns:a16="http://schemas.microsoft.com/office/drawing/2014/main" id="{F4E5B1F5-4359-4C7C-8243-681CE22CCE97}"/>
              </a:ext>
            </a:extLst>
          </p:cNvPr>
          <p:cNvGraphicFramePr/>
          <p:nvPr>
            <p:extLst>
              <p:ext uri="{D42A27DB-BD31-4B8C-83A1-F6EECF244321}">
                <p14:modId xmlns:p14="http://schemas.microsoft.com/office/powerpoint/2010/main" val="2190389843"/>
              </p:ext>
            </p:extLst>
          </p:nvPr>
        </p:nvGraphicFramePr>
        <p:xfrm>
          <a:off x="623824" y="3160570"/>
          <a:ext cx="4569647" cy="2794932"/>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353695" y="1126387"/>
            <a:ext cx="9704706" cy="1159613"/>
          </a:xfrm>
          <a:prstGeom prst="rect">
            <a:avLst/>
          </a:prstGeom>
        </p:spPr>
        <p:txBody>
          <a:bodyPr vert="horz" wrap="square" lIns="0" tIns="3175" rIns="0" bIns="0" rtlCol="0">
            <a:spAutoFit/>
          </a:bodyPr>
          <a:lstStyle/>
          <a:p>
            <a:pPr marL="12700" marR="5080">
              <a:lnSpc>
                <a:spcPct val="105000"/>
              </a:lnSpc>
              <a:spcBef>
                <a:spcPts val="25"/>
              </a:spcBef>
            </a:pPr>
            <a:r>
              <a:rPr lang="en-GB" sz="1200" b="1" dirty="0">
                <a:latin typeface="Trebuchet MS"/>
                <a:cs typeface="Trebuchet MS"/>
              </a:rPr>
              <a:t>Staff attitudes </a:t>
            </a:r>
            <a:r>
              <a:rPr lang="en-GB" sz="1200" dirty="0">
                <a:latin typeface="Trebuchet MS"/>
                <a:cs typeface="Trebuchet MS"/>
              </a:rPr>
              <a:t>was </a:t>
            </a:r>
            <a:r>
              <a:rPr lang="en-GB" sz="1200" spc="-5" dirty="0">
                <a:latin typeface="Trebuchet MS"/>
                <a:cs typeface="Trebuchet MS"/>
              </a:rPr>
              <a:t>the third most mentioned theme </a:t>
            </a:r>
            <a:r>
              <a:rPr lang="en-GB" sz="1200" dirty="0">
                <a:latin typeface="Trebuchet MS"/>
                <a:cs typeface="Trebuchet MS"/>
              </a:rPr>
              <a:t>for </a:t>
            </a:r>
            <a:r>
              <a:rPr lang="en-GB" sz="1200" spc="-5" dirty="0">
                <a:latin typeface="Trebuchet MS"/>
                <a:cs typeface="Trebuchet MS"/>
              </a:rPr>
              <a:t>this quarter </a:t>
            </a:r>
            <a:r>
              <a:rPr lang="en-GB" sz="1200" spc="-10" dirty="0">
                <a:latin typeface="Trebuchet MS"/>
                <a:cs typeface="Trebuchet MS"/>
              </a:rPr>
              <a:t>and</a:t>
            </a:r>
            <a:r>
              <a:rPr lang="en-GB" sz="1200" spc="-5" dirty="0">
                <a:latin typeface="Trebuchet MS"/>
                <a:cs typeface="Trebuchet MS"/>
              </a:rPr>
              <a:t> was </a:t>
            </a:r>
            <a:r>
              <a:rPr lang="en-GB" sz="1200" spc="-10" dirty="0">
                <a:latin typeface="Trebuchet MS"/>
                <a:cs typeface="Trebuchet MS"/>
              </a:rPr>
              <a:t>applied</a:t>
            </a:r>
            <a:r>
              <a:rPr lang="en-GB" sz="1200" spc="-5" dirty="0">
                <a:latin typeface="Trebuchet MS"/>
                <a:cs typeface="Trebuchet MS"/>
              </a:rPr>
              <a:t> </a:t>
            </a:r>
            <a:r>
              <a:rPr lang="en-GB" sz="1200" spc="-10" dirty="0">
                <a:latin typeface="Trebuchet MS"/>
                <a:cs typeface="Trebuchet MS"/>
              </a:rPr>
              <a:t>84 </a:t>
            </a:r>
            <a:r>
              <a:rPr lang="en-GB" sz="1200" spc="-5" dirty="0">
                <a:latin typeface="Trebuchet MS"/>
                <a:cs typeface="Trebuchet MS"/>
              </a:rPr>
              <a:t>times. </a:t>
            </a:r>
            <a:r>
              <a:rPr lang="en-GB" sz="1200" dirty="0">
                <a:latin typeface="Trebuchet MS"/>
                <a:cs typeface="Trebuchet MS"/>
              </a:rPr>
              <a:t>Of these comments, 65% (55) were positive and 35% (29) were negative. The</a:t>
            </a:r>
            <a:r>
              <a:rPr lang="en-GB" sz="1200" spc="-10" dirty="0">
                <a:latin typeface="Trebuchet MS"/>
                <a:cs typeface="Trebuchet MS"/>
              </a:rPr>
              <a:t> </a:t>
            </a:r>
            <a:r>
              <a:rPr lang="en-GB" sz="1200" dirty="0">
                <a:latin typeface="Trebuchet MS"/>
                <a:cs typeface="Trebuchet MS"/>
              </a:rPr>
              <a:t>chart</a:t>
            </a:r>
            <a:r>
              <a:rPr lang="en-GB" sz="1200" spc="-30" dirty="0">
                <a:latin typeface="Trebuchet MS"/>
                <a:cs typeface="Trebuchet MS"/>
              </a:rPr>
              <a:t> </a:t>
            </a:r>
            <a:r>
              <a:rPr lang="en-GB" sz="1200" dirty="0">
                <a:latin typeface="Trebuchet MS"/>
                <a:cs typeface="Trebuchet MS"/>
              </a:rPr>
              <a:t>below</a:t>
            </a:r>
            <a:r>
              <a:rPr lang="en-GB" sz="1200" spc="-20" dirty="0">
                <a:latin typeface="Trebuchet MS"/>
                <a:cs typeface="Trebuchet MS"/>
              </a:rPr>
              <a:t> </a:t>
            </a:r>
            <a:r>
              <a:rPr lang="en-GB" sz="1200" spc="-5" dirty="0">
                <a:latin typeface="Trebuchet MS"/>
                <a:cs typeface="Trebuchet MS"/>
              </a:rPr>
              <a:t>shows</a:t>
            </a:r>
            <a:r>
              <a:rPr lang="en-GB" sz="1200" spc="5" dirty="0">
                <a:latin typeface="Trebuchet MS"/>
                <a:cs typeface="Trebuchet MS"/>
              </a:rPr>
              <a:t> </a:t>
            </a:r>
            <a:r>
              <a:rPr lang="en-GB" sz="1200" dirty="0">
                <a:latin typeface="Trebuchet MS"/>
                <a:cs typeface="Trebuchet MS"/>
              </a:rPr>
              <a:t>a</a:t>
            </a:r>
            <a:r>
              <a:rPr lang="en-GB" sz="1200" spc="-5" dirty="0">
                <a:latin typeface="Trebuchet MS"/>
                <a:cs typeface="Trebuchet MS"/>
              </a:rPr>
              <a:t> breakdown</a:t>
            </a:r>
            <a:r>
              <a:rPr lang="en-GB" sz="1200" spc="-40" dirty="0">
                <a:latin typeface="Trebuchet MS"/>
                <a:cs typeface="Trebuchet MS"/>
              </a:rPr>
              <a:t> </a:t>
            </a:r>
            <a:r>
              <a:rPr lang="en-GB" sz="1200" dirty="0">
                <a:latin typeface="Trebuchet MS"/>
                <a:cs typeface="Trebuchet MS"/>
              </a:rPr>
              <a:t>of the</a:t>
            </a:r>
            <a:r>
              <a:rPr lang="en-GB" sz="1200" spc="-20" dirty="0">
                <a:latin typeface="Trebuchet MS"/>
                <a:cs typeface="Trebuchet MS"/>
              </a:rPr>
              <a:t> </a:t>
            </a:r>
            <a:r>
              <a:rPr lang="en-GB" sz="1200" spc="-5" dirty="0">
                <a:latin typeface="Trebuchet MS"/>
                <a:cs typeface="Trebuchet MS"/>
              </a:rPr>
              <a:t>theme</a:t>
            </a:r>
            <a:r>
              <a:rPr lang="en-GB" sz="1200" spc="-30" dirty="0">
                <a:latin typeface="Trebuchet MS"/>
                <a:cs typeface="Trebuchet MS"/>
              </a:rPr>
              <a:t> </a:t>
            </a:r>
            <a:r>
              <a:rPr lang="en-GB" sz="1200" dirty="0">
                <a:latin typeface="Trebuchet MS"/>
                <a:cs typeface="Trebuchet MS"/>
              </a:rPr>
              <a:t>for</a:t>
            </a:r>
            <a:r>
              <a:rPr lang="en-GB" sz="1200" spc="-75" dirty="0">
                <a:latin typeface="Trebuchet MS"/>
                <a:cs typeface="Trebuchet MS"/>
              </a:rPr>
              <a:t> </a:t>
            </a:r>
            <a:r>
              <a:rPr lang="en-GB" sz="1200" b="1" dirty="0">
                <a:latin typeface="Trebuchet MS"/>
                <a:cs typeface="Trebuchet MS"/>
              </a:rPr>
              <a:t>Staff attitudes</a:t>
            </a:r>
            <a:r>
              <a:rPr lang="en-GB" sz="1200" spc="-5" dirty="0">
                <a:latin typeface="Trebuchet MS"/>
                <a:cs typeface="Trebuchet MS"/>
              </a:rPr>
              <a:t>.</a:t>
            </a:r>
            <a:endParaRPr lang="en-GB" sz="1200" dirty="0">
              <a:latin typeface="Trebuchet MS"/>
              <a:cs typeface="Trebuchet MS"/>
            </a:endParaRPr>
          </a:p>
          <a:p>
            <a:pPr>
              <a:lnSpc>
                <a:spcPct val="100000"/>
              </a:lnSpc>
              <a:spcBef>
                <a:spcPts val="5"/>
              </a:spcBef>
            </a:pPr>
            <a:endParaRPr lang="en-GB" sz="1300" dirty="0">
              <a:latin typeface="Trebuchet MS"/>
              <a:cs typeface="Trebuchet MS"/>
            </a:endParaRPr>
          </a:p>
          <a:p>
            <a:pPr marL="12700" marR="5715">
              <a:lnSpc>
                <a:spcPct val="105000"/>
              </a:lnSpc>
            </a:pPr>
            <a:r>
              <a:rPr lang="en-GB" sz="1200" dirty="0">
                <a:latin typeface="Trebuchet MS"/>
                <a:cs typeface="Trebuchet MS"/>
              </a:rPr>
              <a:t>There are no</a:t>
            </a:r>
            <a:r>
              <a:rPr lang="en-GB" sz="1200" spc="-10" dirty="0">
                <a:latin typeface="Trebuchet MS"/>
                <a:cs typeface="Trebuchet MS"/>
              </a:rPr>
              <a:t> sub-themes for </a:t>
            </a:r>
            <a:r>
              <a:rPr lang="en-GB" sz="1200" b="1" dirty="0">
                <a:latin typeface="Trebuchet MS"/>
                <a:cs typeface="Trebuchet MS"/>
              </a:rPr>
              <a:t>Staff attitudes</a:t>
            </a:r>
            <a:r>
              <a:rPr lang="en-GB" sz="1200" b="1" spc="-5" dirty="0">
                <a:latin typeface="Trebuchet MS"/>
                <a:cs typeface="Trebuchet MS"/>
              </a:rPr>
              <a:t>.</a:t>
            </a:r>
            <a:r>
              <a:rPr lang="en-GB" sz="1200" spc="-5" dirty="0">
                <a:latin typeface="Trebuchet MS"/>
                <a:cs typeface="Trebuchet MS"/>
              </a:rPr>
              <a:t> </a:t>
            </a:r>
            <a:r>
              <a:rPr lang="en-GB" sz="1200" dirty="0">
                <a:latin typeface="Trebuchet MS"/>
                <a:cs typeface="Trebuchet MS"/>
              </a:rPr>
              <a:t>It </a:t>
            </a:r>
            <a:r>
              <a:rPr lang="en-GB" sz="1200" spc="-5" dirty="0">
                <a:latin typeface="Trebuchet MS"/>
                <a:cs typeface="Trebuchet MS"/>
              </a:rPr>
              <a:t>was </a:t>
            </a:r>
            <a:r>
              <a:rPr lang="en-GB" sz="1200" spc="-10" dirty="0">
                <a:latin typeface="Trebuchet MS"/>
                <a:cs typeface="Trebuchet MS"/>
              </a:rPr>
              <a:t>split between </a:t>
            </a:r>
            <a:r>
              <a:rPr lang="en-GB" sz="1200" spc="-5" dirty="0">
                <a:latin typeface="Trebuchet MS"/>
                <a:cs typeface="Trebuchet MS"/>
              </a:rPr>
              <a:t>patients who</a:t>
            </a:r>
            <a:r>
              <a:rPr lang="en-GB" sz="1200" dirty="0">
                <a:latin typeface="Trebuchet MS"/>
                <a:cs typeface="Trebuchet MS"/>
              </a:rPr>
              <a:t> </a:t>
            </a:r>
            <a:r>
              <a:rPr lang="en-GB" sz="1200" spc="-10" dirty="0">
                <a:latin typeface="Trebuchet MS"/>
                <a:cs typeface="Trebuchet MS"/>
              </a:rPr>
              <a:t>had</a:t>
            </a:r>
            <a:r>
              <a:rPr lang="en-GB" sz="1200" spc="-5" dirty="0">
                <a:latin typeface="Trebuchet MS"/>
                <a:cs typeface="Trebuchet MS"/>
              </a:rPr>
              <a:t> </a:t>
            </a:r>
            <a:r>
              <a:rPr lang="en-GB" sz="1200" spc="-10" dirty="0">
                <a:latin typeface="Trebuchet MS"/>
                <a:cs typeface="Trebuchet MS"/>
              </a:rPr>
              <a:t>positive</a:t>
            </a:r>
            <a:r>
              <a:rPr lang="en-GB" sz="1200" spc="-5" dirty="0">
                <a:latin typeface="Trebuchet MS"/>
                <a:cs typeface="Trebuchet MS"/>
              </a:rPr>
              <a:t> and negative experiences with staff. This indicates that the patients generally experienced positive staff behaviours. There were some concerns with staff attitudes, however, feedback has suggested these negative attitudes are related to the reception staff, rather than the GPs.</a:t>
            </a:r>
            <a:endParaRPr sz="1200" dirty="0">
              <a:latin typeface="Trebuchet MS"/>
              <a:cs typeface="Trebuchet MS"/>
            </a:endParaRPr>
          </a:p>
        </p:txBody>
      </p:sp>
      <p:sp>
        <p:nvSpPr>
          <p:cNvPr id="44" name="object 44"/>
          <p:cNvSpPr txBox="1"/>
          <p:nvPr/>
        </p:nvSpPr>
        <p:spPr>
          <a:xfrm>
            <a:off x="9528809"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14</a:t>
            </a:r>
            <a:endParaRPr sz="1200">
              <a:latin typeface="Calibri"/>
              <a:cs typeface="Calibri"/>
            </a:endParaRPr>
          </a:p>
        </p:txBody>
      </p:sp>
      <p:pic>
        <p:nvPicPr>
          <p:cNvPr id="45" name="object 45"/>
          <p:cNvPicPr/>
          <p:nvPr/>
        </p:nvPicPr>
        <p:blipFill>
          <a:blip r:embed="rId3" cstate="print"/>
          <a:stretch>
            <a:fillRect/>
          </a:stretch>
        </p:blipFill>
        <p:spPr>
          <a:xfrm>
            <a:off x="8802623" y="99060"/>
            <a:ext cx="1487424" cy="185927"/>
          </a:xfrm>
          <a:prstGeom prst="rect">
            <a:avLst/>
          </a:prstGeom>
        </p:spPr>
      </p:pic>
      <p:sp>
        <p:nvSpPr>
          <p:cNvPr id="46" name="object 46"/>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7" name="object 47"/>
          <p:cNvSpPr txBox="1">
            <a:spLocks noGrp="1"/>
          </p:cNvSpPr>
          <p:nvPr>
            <p:ph type="title"/>
          </p:nvPr>
        </p:nvSpPr>
        <p:spPr>
          <a:xfrm>
            <a:off x="1031544" y="360426"/>
            <a:ext cx="5782310" cy="574040"/>
          </a:xfrm>
          <a:prstGeom prst="rect">
            <a:avLst/>
          </a:prstGeom>
        </p:spPr>
        <p:txBody>
          <a:bodyPr vert="horz" wrap="square" lIns="0" tIns="12700" rIns="0" bIns="0" rtlCol="0">
            <a:spAutoFit/>
          </a:bodyPr>
          <a:lstStyle/>
          <a:p>
            <a:pPr marL="12700">
              <a:lnSpc>
                <a:spcPct val="100000"/>
              </a:lnSpc>
              <a:spcBef>
                <a:spcPts val="100"/>
              </a:spcBef>
            </a:pPr>
            <a:r>
              <a:rPr sz="3600" spc="-5" dirty="0"/>
              <a:t>GP</a:t>
            </a:r>
            <a:r>
              <a:rPr sz="3600" spc="-130" dirty="0"/>
              <a:t> </a:t>
            </a:r>
            <a:r>
              <a:rPr sz="3600" dirty="0"/>
              <a:t>Themes</a:t>
            </a:r>
            <a:r>
              <a:rPr sz="3600" spc="-15" dirty="0"/>
              <a:t> </a:t>
            </a:r>
            <a:r>
              <a:rPr sz="3600" spc="-5" dirty="0"/>
              <a:t>and</a:t>
            </a:r>
            <a:r>
              <a:rPr sz="3600" spc="-35" dirty="0"/>
              <a:t> </a:t>
            </a:r>
            <a:r>
              <a:rPr sz="3600" spc="-5" dirty="0"/>
              <a:t>Sub-Themes</a:t>
            </a:r>
            <a:endParaRPr sz="3600"/>
          </a:p>
        </p:txBody>
      </p:sp>
      <p:pic>
        <p:nvPicPr>
          <p:cNvPr id="48" name="object 3">
            <a:extLst>
              <a:ext uri="{FF2B5EF4-FFF2-40B4-BE49-F238E27FC236}">
                <a16:creationId xmlns:a16="http://schemas.microsoft.com/office/drawing/2014/main" id="{AC441237-61FF-433E-8492-1B52FDA183FD}"/>
              </a:ext>
            </a:extLst>
          </p:cNvPr>
          <p:cNvPicPr/>
          <p:nvPr/>
        </p:nvPicPr>
        <p:blipFill>
          <a:blip r:embed="rId4" cstate="print"/>
          <a:stretch>
            <a:fillRect/>
          </a:stretch>
        </p:blipFill>
        <p:spPr>
          <a:xfrm>
            <a:off x="0" y="4495800"/>
            <a:ext cx="2778742" cy="2349203"/>
          </a:xfrm>
          <a:prstGeom prst="rect">
            <a:avLst/>
          </a:prstGeom>
        </p:spPr>
      </p:pic>
      <p:sp>
        <p:nvSpPr>
          <p:cNvPr id="49" name="object 23">
            <a:extLst>
              <a:ext uri="{FF2B5EF4-FFF2-40B4-BE49-F238E27FC236}">
                <a16:creationId xmlns:a16="http://schemas.microsoft.com/office/drawing/2014/main" id="{293B4553-17F3-44B4-904F-7772FEA693C3}"/>
              </a:ext>
            </a:extLst>
          </p:cNvPr>
          <p:cNvSpPr txBox="1"/>
          <p:nvPr/>
        </p:nvSpPr>
        <p:spPr>
          <a:xfrm>
            <a:off x="5512774" y="2930061"/>
            <a:ext cx="4768483" cy="3554819"/>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‘‘My GP is great, friendly and caring…</a:t>
            </a:r>
            <a:r>
              <a:rPr lang="en-GB" sz="1200" spc="-30" dirty="0">
                <a:highlight>
                  <a:srgbClr val="BCE09C"/>
                </a:highlight>
                <a:latin typeface="Trebuchet MS"/>
                <a:cs typeface="Trebuchet MS"/>
              </a:rPr>
              <a:t>”</a:t>
            </a: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‘‘The staff and receptionists are friendly and very good with babies...</a:t>
            </a:r>
            <a:r>
              <a:rPr lang="en-GB" sz="1200" spc="-30" dirty="0">
                <a:highlight>
                  <a:srgbClr val="BCE09C"/>
                </a:highlight>
                <a:latin typeface="Trebuchet MS"/>
                <a:cs typeface="Trebuchet MS"/>
              </a:rPr>
              <a:t>”</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p>
          <a:p>
            <a:pPr marL="12700">
              <a:spcBef>
                <a:spcPts val="100"/>
              </a:spcBef>
            </a:pPr>
            <a:endParaRPr lang="en-GB" sz="1200" b="1" i="1" dirty="0">
              <a:latin typeface="Trebuchet MS"/>
              <a:cs typeface="Trebuchet MS"/>
            </a:endParaRPr>
          </a:p>
          <a:p>
            <a:pPr marL="12700">
              <a:spcBef>
                <a:spcPts val="100"/>
              </a:spcBef>
            </a:pPr>
            <a:r>
              <a:rPr lang="en-GB" sz="1200" spc="-45" dirty="0">
                <a:highlight>
                  <a:srgbClr val="BCE09C"/>
                </a:highlight>
                <a:latin typeface="Trebuchet MS"/>
                <a:cs typeface="Trebuchet MS"/>
              </a:rPr>
              <a:t>‘‘…The staff were always friendly and helpful.”</a:t>
            </a:r>
            <a:endParaRPr lang="en-GB" sz="1200" spc="-30" dirty="0">
              <a:highlight>
                <a:srgbClr val="BCE09C"/>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p>
          <a:p>
            <a:pPr marL="12700">
              <a:spcBef>
                <a:spcPts val="100"/>
              </a:spcBef>
            </a:pPr>
            <a:endParaRPr lang="en-GB" sz="1200" b="1"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endParaRPr lang="en-GB" sz="1200" i="1" dirty="0">
              <a:latin typeface="Trebuchet MS"/>
              <a:cs typeface="Trebuchet MS"/>
            </a:endParaRPr>
          </a:p>
          <a:p>
            <a:pPr marL="12700">
              <a:spcBef>
                <a:spcPts val="100"/>
              </a:spcBef>
            </a:pPr>
            <a:r>
              <a:rPr lang="en-GB" sz="1200" spc="-45" dirty="0">
                <a:highlight>
                  <a:srgbClr val="80B5C6"/>
                </a:highlight>
                <a:latin typeface="Trebuchet MS"/>
                <a:cs typeface="Trebuchet MS"/>
              </a:rPr>
              <a:t>‘‘…Receptionists are very rude. Although Doctors are excellent…</a:t>
            </a:r>
            <a:r>
              <a:rPr lang="en-GB" sz="1200" spc="-30" dirty="0">
                <a:highlight>
                  <a:srgbClr val="80B5C6"/>
                </a:highlight>
                <a:latin typeface="Trebuchet MS"/>
                <a:cs typeface="Trebuchet MS"/>
              </a:rPr>
              <a:t>”</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endParaRPr lang="en-GB" sz="1200" b="1" dirty="0">
              <a:latin typeface="Trebuchet MS"/>
              <a:cs typeface="Trebuchet MS"/>
            </a:endParaRPr>
          </a:p>
          <a:p>
            <a:pPr marL="12700">
              <a:spcBef>
                <a:spcPts val="100"/>
              </a:spcBef>
            </a:pPr>
            <a:endParaRPr lang="en-GB" sz="1200" spc="-15" dirty="0">
              <a:latin typeface="Trebuchet MS"/>
              <a:cs typeface="Trebuchet MS"/>
            </a:endParaRPr>
          </a:p>
          <a:p>
            <a:pPr marL="12700">
              <a:spcBef>
                <a:spcPts val="100"/>
              </a:spcBef>
            </a:pPr>
            <a:r>
              <a:rPr lang="en-GB" sz="1200" spc="-15" dirty="0">
                <a:highlight>
                  <a:srgbClr val="80B5C6"/>
                </a:highlight>
                <a:latin typeface="Trebuchet MS"/>
                <a:cs typeface="Trebuchet MS"/>
              </a:rPr>
              <a:t>“Receptionists are super rude and have no empathy whatsoever…”</a:t>
            </a:r>
            <a:endParaRPr lang="en-GB" sz="1200" spc="-10" dirty="0">
              <a:highlight>
                <a:srgbClr val="80B5C6"/>
              </a:highlight>
              <a:latin typeface="Trebuchet MS"/>
              <a:cs typeface="Trebuchet MS"/>
            </a:endParaRPr>
          </a:p>
          <a:p>
            <a:pPr marL="12700">
              <a:spcBef>
                <a:spcPts val="100"/>
              </a:spcBef>
            </a:pPr>
            <a:r>
              <a:rPr lang="en-GB" sz="1200" b="1" i="1" dirty="0">
                <a:latin typeface="Trebuchet MS"/>
                <a:cs typeface="Trebuchet MS"/>
              </a:rPr>
              <a:t>GP</a:t>
            </a:r>
            <a:r>
              <a:rPr lang="en-GB" sz="1200" b="1" i="1" spc="-80" dirty="0">
                <a:latin typeface="Trebuchet MS"/>
                <a:cs typeface="Trebuchet MS"/>
              </a:rPr>
              <a:t> </a:t>
            </a:r>
            <a:r>
              <a:rPr lang="en-GB" sz="1200" b="1" i="1" spc="-5" dirty="0">
                <a:latin typeface="Trebuchet MS"/>
                <a:cs typeface="Trebuchet MS"/>
              </a:rPr>
              <a:t>surgery</a:t>
            </a:r>
          </a:p>
          <a:p>
            <a:pPr marL="12700">
              <a:spcBef>
                <a:spcPts val="100"/>
              </a:spcBef>
            </a:pPr>
            <a:endParaRPr lang="en-GB" sz="1200" spc="-5" dirty="0">
              <a:latin typeface="Trebuchet MS"/>
              <a:cs typeface="Trebuchet MS"/>
            </a:endParaRPr>
          </a:p>
          <a:p>
            <a:pPr marL="12700">
              <a:spcBef>
                <a:spcPts val="100"/>
              </a:spcBef>
            </a:pPr>
            <a:endParaRPr lang="en-GB" sz="1200" b="1" dirty="0">
              <a:latin typeface="Trebuchet MS"/>
              <a:cs typeface="Trebuchet MS"/>
            </a:endParaRPr>
          </a:p>
        </p:txBody>
      </p:sp>
      <p:sp>
        <p:nvSpPr>
          <p:cNvPr id="50" name="Google Shape;441;p10">
            <a:extLst>
              <a:ext uri="{FF2B5EF4-FFF2-40B4-BE49-F238E27FC236}">
                <a16:creationId xmlns:a16="http://schemas.microsoft.com/office/drawing/2014/main" id="{A5504DDB-182A-4F0C-8284-4A4E75ACC577}"/>
              </a:ext>
            </a:extLst>
          </p:cNvPr>
          <p:cNvSpPr/>
          <p:nvPr/>
        </p:nvSpPr>
        <p:spPr>
          <a:xfrm>
            <a:off x="353695" y="2930061"/>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1" name="Google Shape;466;p10">
            <a:extLst>
              <a:ext uri="{FF2B5EF4-FFF2-40B4-BE49-F238E27FC236}">
                <a16:creationId xmlns:a16="http://schemas.microsoft.com/office/drawing/2014/main" id="{8CBF6820-807E-42AB-B59C-736DE4A12CB7}"/>
              </a:ext>
            </a:extLst>
          </p:cNvPr>
          <p:cNvSpPr txBox="1"/>
          <p:nvPr/>
        </p:nvSpPr>
        <p:spPr>
          <a:xfrm rot="-5400000">
            <a:off x="59405" y="4466536"/>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2" name="Google Shape;467;p10">
            <a:extLst>
              <a:ext uri="{FF2B5EF4-FFF2-40B4-BE49-F238E27FC236}">
                <a16:creationId xmlns:a16="http://schemas.microsoft.com/office/drawing/2014/main" id="{A4F1B3E4-2C87-4CCC-BA91-DDF1F05BFA86}"/>
              </a:ext>
            </a:extLst>
          </p:cNvPr>
          <p:cNvSpPr txBox="1"/>
          <p:nvPr/>
        </p:nvSpPr>
        <p:spPr>
          <a:xfrm>
            <a:off x="2639039" y="6026935"/>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53" name="Google Shape;475;p10">
            <a:extLst>
              <a:ext uri="{FF2B5EF4-FFF2-40B4-BE49-F238E27FC236}">
                <a16:creationId xmlns:a16="http://schemas.microsoft.com/office/drawing/2014/main" id="{2B9A1678-C58D-47E0-8AB7-F91BE8D67A75}"/>
              </a:ext>
            </a:extLst>
          </p:cNvPr>
          <p:cNvSpPr txBox="1"/>
          <p:nvPr/>
        </p:nvSpPr>
        <p:spPr>
          <a:xfrm>
            <a:off x="877570" y="2667000"/>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Themes for Staff attitudes</a:t>
            </a:r>
            <a:endParaRPr sz="1400" b="0" i="0" u="none" strike="noStrike" cap="none" dirty="0">
              <a:solidFill>
                <a:srgbClr val="000000"/>
              </a:solidFill>
              <a:latin typeface="Trebuchet MS"/>
              <a:ea typeface="Trebuchet MS"/>
              <a:cs typeface="Trebuchet MS"/>
              <a:sym typeface="Trebuchet MS"/>
            </a:endParaRPr>
          </a:p>
        </p:txBody>
      </p:sp>
      <p:grpSp>
        <p:nvGrpSpPr>
          <p:cNvPr id="54" name="Google Shape;486;p10">
            <a:extLst>
              <a:ext uri="{FF2B5EF4-FFF2-40B4-BE49-F238E27FC236}">
                <a16:creationId xmlns:a16="http://schemas.microsoft.com/office/drawing/2014/main" id="{2E09415E-655F-45C9-85C4-C31AB4B4E037}"/>
              </a:ext>
            </a:extLst>
          </p:cNvPr>
          <p:cNvGrpSpPr/>
          <p:nvPr/>
        </p:nvGrpSpPr>
        <p:grpSpPr>
          <a:xfrm>
            <a:off x="520745" y="5867271"/>
            <a:ext cx="973766" cy="574850"/>
            <a:chOff x="2692675" y="6800257"/>
            <a:chExt cx="973766" cy="574850"/>
          </a:xfrm>
        </p:grpSpPr>
        <p:sp>
          <p:nvSpPr>
            <p:cNvPr id="55" name="Google Shape;487;p10">
              <a:extLst>
                <a:ext uri="{FF2B5EF4-FFF2-40B4-BE49-F238E27FC236}">
                  <a16:creationId xmlns:a16="http://schemas.microsoft.com/office/drawing/2014/main" id="{589D593D-D0A8-43A7-A320-499451F7FC1F}"/>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6" name="Google Shape;488;p10">
              <a:extLst>
                <a:ext uri="{FF2B5EF4-FFF2-40B4-BE49-F238E27FC236}">
                  <a16:creationId xmlns:a16="http://schemas.microsoft.com/office/drawing/2014/main" id="{04387640-0FFE-4DB4-9BD6-D6BB5C5C4768}"/>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7" name="Google Shape;489;p10">
              <a:extLst>
                <a:ext uri="{FF2B5EF4-FFF2-40B4-BE49-F238E27FC236}">
                  <a16:creationId xmlns:a16="http://schemas.microsoft.com/office/drawing/2014/main" id="{025BACB0-E237-49D4-BC58-F611AEC863CB}"/>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8" name="Google Shape;490;p10">
              <a:extLst>
                <a:ext uri="{FF2B5EF4-FFF2-40B4-BE49-F238E27FC236}">
                  <a16:creationId xmlns:a16="http://schemas.microsoft.com/office/drawing/2014/main" id="{B8F8281C-4DD4-41AB-B6EE-4BB2BE95E7DB}"/>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9" name="Google Shape;491;p10">
              <a:extLst>
                <a:ext uri="{FF2B5EF4-FFF2-40B4-BE49-F238E27FC236}">
                  <a16:creationId xmlns:a16="http://schemas.microsoft.com/office/drawing/2014/main" id="{9E13B001-5D1D-4498-8C95-E04B65ED9D08}"/>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0" name="Google Shape;492;p10">
              <a:extLst>
                <a:ext uri="{FF2B5EF4-FFF2-40B4-BE49-F238E27FC236}">
                  <a16:creationId xmlns:a16="http://schemas.microsoft.com/office/drawing/2014/main" id="{C3694AD0-D1E4-4C75-A9D7-77F5A200913F}"/>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1" name="Google Shape;493;p10">
              <a:extLst>
                <a:ext uri="{FF2B5EF4-FFF2-40B4-BE49-F238E27FC236}">
                  <a16:creationId xmlns:a16="http://schemas.microsoft.com/office/drawing/2014/main" id="{AB1E2A70-884A-4F59-A3B5-0B99A5E8942A}"/>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62" name="Chart 61">
            <a:extLst>
              <a:ext uri="{FF2B5EF4-FFF2-40B4-BE49-F238E27FC236}">
                <a16:creationId xmlns:a16="http://schemas.microsoft.com/office/drawing/2014/main" id="{157D1237-4EEC-4C13-9902-D5135B449494}"/>
              </a:ext>
            </a:extLst>
          </p:cNvPr>
          <p:cNvGraphicFramePr/>
          <p:nvPr>
            <p:extLst>
              <p:ext uri="{D42A27DB-BD31-4B8C-83A1-F6EECF244321}">
                <p14:modId xmlns:p14="http://schemas.microsoft.com/office/powerpoint/2010/main" val="1340088265"/>
              </p:ext>
            </p:extLst>
          </p:nvPr>
        </p:nvGraphicFramePr>
        <p:xfrm>
          <a:off x="629513" y="3019988"/>
          <a:ext cx="4569647" cy="2794931"/>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23">
            <a:extLst>
              <a:ext uri="{FF2B5EF4-FFF2-40B4-BE49-F238E27FC236}">
                <a16:creationId xmlns:a16="http://schemas.microsoft.com/office/drawing/2014/main" id="{DB2206ED-3EFE-40A2-A97E-C61615B5D3E2}"/>
              </a:ext>
            </a:extLst>
          </p:cNvPr>
          <p:cNvSpPr txBox="1"/>
          <p:nvPr/>
        </p:nvSpPr>
        <p:spPr>
          <a:xfrm>
            <a:off x="5507551" y="2958566"/>
            <a:ext cx="4768483" cy="3159839"/>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‘‘…X has been excellent in the way she has treated me.</a:t>
            </a:r>
            <a:r>
              <a:rPr lang="en-GB" sz="1200" spc="-30" dirty="0">
                <a:highlight>
                  <a:srgbClr val="BCE09C"/>
                </a:highlight>
                <a:latin typeface="Trebuchet MS"/>
                <a:cs typeface="Trebuchet MS"/>
              </a:rPr>
              <a:t>”</a:t>
            </a:r>
          </a:p>
          <a:p>
            <a:pPr marL="12700">
              <a:spcBef>
                <a:spcPts val="100"/>
              </a:spcBef>
            </a:pPr>
            <a:r>
              <a:rPr lang="en-GB" sz="1200" b="1" i="1" spc="5" dirty="0">
                <a:latin typeface="Trebuchet MS"/>
                <a:cs typeface="Trebuchet MS"/>
              </a:rPr>
              <a:t>Dentist</a:t>
            </a:r>
            <a:endParaRPr lang="en-GB" sz="1200" b="1" i="1"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‘‘A quick, efficient and thorough examination…”</a:t>
            </a:r>
          </a:p>
          <a:p>
            <a:pPr marL="12700">
              <a:spcBef>
                <a:spcPts val="100"/>
              </a:spcBef>
            </a:pPr>
            <a:r>
              <a:rPr lang="en-GB" sz="1200" b="1" i="1" spc="5" dirty="0">
                <a:latin typeface="Trebuchet MS"/>
                <a:cs typeface="Trebuchet MS"/>
              </a:rPr>
              <a:t>Dentist</a:t>
            </a:r>
            <a:endParaRPr lang="en-GB" sz="1200" b="1"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spc="-5" dirty="0">
                <a:highlight>
                  <a:srgbClr val="BCE09C"/>
                </a:highlight>
                <a:latin typeface="Trebuchet MS"/>
                <a:cs typeface="Trebuchet MS"/>
              </a:rPr>
              <a:t>“The treatment that I have received so far is of high quality”</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“…The lack of care is shocking…</a:t>
            </a:r>
            <a:r>
              <a:rPr lang="en-GB" sz="1200" spc="-10" dirty="0">
                <a:highlight>
                  <a:srgbClr val="80B5C6"/>
                </a:highlight>
                <a:latin typeface="Trebuchet MS"/>
                <a:cs typeface="Trebuchet MS"/>
              </a:rPr>
              <a:t>’</a:t>
            </a:r>
          </a:p>
          <a:p>
            <a:pPr marL="12700">
              <a:spcBef>
                <a:spcPts val="100"/>
              </a:spcBef>
            </a:pPr>
            <a:r>
              <a:rPr lang="en-GB" sz="1200" b="1" i="1" spc="5" dirty="0">
                <a:latin typeface="Trebuchet MS"/>
                <a:cs typeface="Trebuchet MS"/>
              </a:rPr>
              <a:t>Dentist</a:t>
            </a:r>
            <a:endParaRPr lang="en-GB" sz="1200" b="1" spc="-5" dirty="0">
              <a:latin typeface="Trebuchet MS"/>
              <a:cs typeface="Trebuchet MS"/>
            </a:endParaRP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“…I’m having doubts about the Dentist’s professional skills…”</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spc="-5" dirty="0">
              <a:latin typeface="Trebuchet MS"/>
              <a:cs typeface="Trebuchet MS"/>
            </a:endParaRPr>
          </a:p>
        </p:txBody>
      </p:sp>
      <p:sp>
        <p:nvSpPr>
          <p:cNvPr id="9" name="object 9"/>
          <p:cNvSpPr txBox="1"/>
          <p:nvPr/>
        </p:nvSpPr>
        <p:spPr>
          <a:xfrm>
            <a:off x="353695" y="1150678"/>
            <a:ext cx="9932162" cy="1295868"/>
          </a:xfrm>
          <a:prstGeom prst="rect">
            <a:avLst/>
          </a:prstGeom>
        </p:spPr>
        <p:txBody>
          <a:bodyPr vert="horz" wrap="square" lIns="0" tIns="3175" rIns="0" bIns="0" rtlCol="0">
            <a:spAutoFit/>
          </a:bodyPr>
          <a:lstStyle/>
          <a:p>
            <a:pPr marL="12700" marR="5080">
              <a:spcBef>
                <a:spcPts val="25"/>
              </a:spcBef>
            </a:pPr>
            <a:r>
              <a:rPr lang="en-GB" sz="1200" spc="-5" dirty="0">
                <a:latin typeface="Trebuchet MS"/>
                <a:cs typeface="Trebuchet MS"/>
              </a:rPr>
              <a:t>Dental services received 235 reviews in Q4. </a:t>
            </a:r>
            <a:r>
              <a:rPr lang="en-GB" sz="1200" b="1" spc="-20" dirty="0">
                <a:latin typeface="Trebuchet MS"/>
                <a:cs typeface="Trebuchet MS"/>
              </a:rPr>
              <a:t>Quality of care/treatment</a:t>
            </a:r>
            <a:r>
              <a:rPr sz="1200" b="1" spc="-5" dirty="0">
                <a:latin typeface="Trebuchet MS"/>
                <a:cs typeface="Trebuchet MS"/>
              </a:rPr>
              <a:t> </a:t>
            </a:r>
            <a:r>
              <a:rPr sz="1200" spc="-5" dirty="0">
                <a:latin typeface="Trebuchet MS"/>
                <a:cs typeface="Trebuchet MS"/>
              </a:rPr>
              <a:t>was </a:t>
            </a:r>
            <a:r>
              <a:rPr sz="1200" spc="-10" dirty="0">
                <a:latin typeface="Trebuchet MS"/>
                <a:cs typeface="Trebuchet MS"/>
              </a:rPr>
              <a:t>the leading </a:t>
            </a:r>
            <a:r>
              <a:rPr sz="1200" spc="-5" dirty="0">
                <a:latin typeface="Trebuchet MS"/>
                <a:cs typeface="Trebuchet MS"/>
              </a:rPr>
              <a:t>theme </a:t>
            </a:r>
            <a:r>
              <a:rPr sz="1200" dirty="0">
                <a:latin typeface="Trebuchet MS"/>
                <a:cs typeface="Trebuchet MS"/>
              </a:rPr>
              <a:t>for </a:t>
            </a:r>
            <a:r>
              <a:rPr sz="1200" spc="-5" dirty="0">
                <a:latin typeface="Trebuchet MS"/>
                <a:cs typeface="Trebuchet MS"/>
              </a:rPr>
              <a:t>dental services, </a:t>
            </a:r>
            <a:r>
              <a:rPr sz="1200" spc="-10" dirty="0">
                <a:latin typeface="Trebuchet MS"/>
                <a:cs typeface="Trebuchet MS"/>
              </a:rPr>
              <a:t>with </a:t>
            </a:r>
            <a:r>
              <a:rPr lang="en-GB" sz="1200" spc="-10" dirty="0">
                <a:latin typeface="Trebuchet MS"/>
                <a:cs typeface="Trebuchet MS"/>
              </a:rPr>
              <a:t>174</a:t>
            </a:r>
            <a:r>
              <a:rPr sz="1200" spc="-5" dirty="0">
                <a:latin typeface="Trebuchet MS"/>
                <a:cs typeface="Trebuchet MS"/>
              </a:rPr>
              <a:t> </a:t>
            </a:r>
            <a:r>
              <a:rPr lang="en-GB" sz="1200" spc="-5" dirty="0">
                <a:latin typeface="Trebuchet MS"/>
                <a:cs typeface="Trebuchet MS"/>
              </a:rPr>
              <a:t>mentions</a:t>
            </a:r>
            <a:r>
              <a:rPr sz="1200" spc="-5" dirty="0">
                <a:latin typeface="Trebuchet MS"/>
                <a:cs typeface="Trebuchet MS"/>
              </a:rPr>
              <a:t>. This theme was experienced</a:t>
            </a:r>
            <a:r>
              <a:rPr sz="1200" spc="-45" dirty="0">
                <a:latin typeface="Trebuchet MS"/>
                <a:cs typeface="Trebuchet MS"/>
              </a:rPr>
              <a:t> </a:t>
            </a:r>
            <a:r>
              <a:rPr sz="1200" spc="-5" dirty="0">
                <a:latin typeface="Trebuchet MS"/>
                <a:cs typeface="Trebuchet MS"/>
              </a:rPr>
              <a:t>positively</a:t>
            </a:r>
            <a:r>
              <a:rPr sz="1200" spc="-35" dirty="0">
                <a:latin typeface="Trebuchet MS"/>
                <a:cs typeface="Trebuchet MS"/>
              </a:rPr>
              <a:t> </a:t>
            </a:r>
            <a:r>
              <a:rPr sz="1200" dirty="0">
                <a:latin typeface="Trebuchet MS"/>
                <a:cs typeface="Trebuchet MS"/>
              </a:rPr>
              <a:t>by</a:t>
            </a:r>
            <a:r>
              <a:rPr sz="1200" spc="-10" dirty="0">
                <a:latin typeface="Trebuchet MS"/>
                <a:cs typeface="Trebuchet MS"/>
              </a:rPr>
              <a:t> </a:t>
            </a:r>
            <a:r>
              <a:rPr sz="1200" spc="-5" dirty="0">
                <a:latin typeface="Trebuchet MS"/>
                <a:cs typeface="Trebuchet MS"/>
              </a:rPr>
              <a:t>patients</a:t>
            </a:r>
            <a:r>
              <a:rPr sz="1200" spc="-25" dirty="0">
                <a:latin typeface="Trebuchet MS"/>
                <a:cs typeface="Trebuchet MS"/>
              </a:rPr>
              <a:t> </a:t>
            </a:r>
            <a:r>
              <a:rPr sz="1200" dirty="0">
                <a:latin typeface="Trebuchet MS"/>
                <a:cs typeface="Trebuchet MS"/>
              </a:rPr>
              <a:t>and</a:t>
            </a:r>
            <a:r>
              <a:rPr sz="1200" spc="-35" dirty="0">
                <a:latin typeface="Trebuchet MS"/>
                <a:cs typeface="Trebuchet MS"/>
              </a:rPr>
              <a:t> </a:t>
            </a:r>
            <a:r>
              <a:rPr lang="en-GB" sz="1200" spc="-5" dirty="0">
                <a:latin typeface="Trebuchet MS"/>
                <a:cs typeface="Trebuchet MS"/>
              </a:rPr>
              <a:t>breaks down</a:t>
            </a:r>
            <a:r>
              <a:rPr sz="1200" spc="-20" dirty="0">
                <a:latin typeface="Trebuchet MS"/>
                <a:cs typeface="Trebuchet MS"/>
              </a:rPr>
              <a:t> </a:t>
            </a:r>
            <a:r>
              <a:rPr sz="1200" dirty="0">
                <a:latin typeface="Trebuchet MS"/>
                <a:cs typeface="Trebuchet MS"/>
              </a:rPr>
              <a:t>into</a:t>
            </a:r>
            <a:r>
              <a:rPr sz="1200" spc="-5" dirty="0">
                <a:latin typeface="Trebuchet MS"/>
                <a:cs typeface="Trebuchet MS"/>
              </a:rPr>
              <a:t> </a:t>
            </a:r>
            <a:r>
              <a:rPr lang="en-GB" sz="1200" spc="-10" dirty="0">
                <a:latin typeface="Trebuchet MS"/>
                <a:cs typeface="Trebuchet MS"/>
              </a:rPr>
              <a:t>84</a:t>
            </a:r>
            <a:r>
              <a:rPr sz="1200" spc="-10" dirty="0">
                <a:latin typeface="Trebuchet MS"/>
                <a:cs typeface="Trebuchet MS"/>
              </a:rPr>
              <a:t>%</a:t>
            </a:r>
            <a:r>
              <a:rPr sz="1200" spc="-5" dirty="0">
                <a:latin typeface="Trebuchet MS"/>
                <a:cs typeface="Trebuchet MS"/>
              </a:rPr>
              <a:t> (</a:t>
            </a:r>
            <a:r>
              <a:rPr lang="en-GB" sz="1200" spc="-5" dirty="0">
                <a:latin typeface="Trebuchet MS"/>
                <a:cs typeface="Trebuchet MS"/>
              </a:rPr>
              <a:t>146</a:t>
            </a:r>
            <a:r>
              <a:rPr sz="1200" spc="-5" dirty="0">
                <a:latin typeface="Trebuchet MS"/>
                <a:cs typeface="Trebuchet MS"/>
              </a:rPr>
              <a:t>)</a:t>
            </a:r>
            <a:r>
              <a:rPr sz="1200" dirty="0">
                <a:latin typeface="Trebuchet MS"/>
                <a:cs typeface="Trebuchet MS"/>
              </a:rPr>
              <a:t> </a:t>
            </a:r>
            <a:r>
              <a:rPr sz="1200" spc="-5" dirty="0">
                <a:latin typeface="Trebuchet MS"/>
                <a:cs typeface="Trebuchet MS"/>
              </a:rPr>
              <a:t>positive</a:t>
            </a:r>
            <a:r>
              <a:rPr lang="en-GB" sz="1200" spc="-5" dirty="0">
                <a:latin typeface="Trebuchet MS"/>
                <a:cs typeface="Trebuchet MS"/>
              </a:rPr>
              <a:t> and</a:t>
            </a:r>
            <a:r>
              <a:rPr sz="1200" spc="-25" dirty="0">
                <a:latin typeface="Trebuchet MS"/>
                <a:cs typeface="Trebuchet MS"/>
              </a:rPr>
              <a:t> </a:t>
            </a:r>
            <a:r>
              <a:rPr sz="1200" spc="-5" dirty="0">
                <a:latin typeface="Trebuchet MS"/>
                <a:cs typeface="Trebuchet MS"/>
              </a:rPr>
              <a:t>1</a:t>
            </a:r>
            <a:r>
              <a:rPr lang="en-GB" sz="1200" spc="-5" dirty="0">
                <a:latin typeface="Trebuchet MS"/>
                <a:cs typeface="Trebuchet MS"/>
              </a:rPr>
              <a:t>6</a:t>
            </a:r>
            <a:r>
              <a:rPr sz="1200" spc="-5" dirty="0">
                <a:latin typeface="Trebuchet MS"/>
                <a:cs typeface="Trebuchet MS"/>
              </a:rPr>
              <a:t>% (</a:t>
            </a:r>
            <a:r>
              <a:rPr lang="en-GB" sz="1200" spc="-5" dirty="0">
                <a:latin typeface="Trebuchet MS"/>
                <a:cs typeface="Trebuchet MS"/>
              </a:rPr>
              <a:t>28</a:t>
            </a:r>
            <a:r>
              <a:rPr sz="1200" spc="-5" dirty="0">
                <a:latin typeface="Trebuchet MS"/>
                <a:cs typeface="Trebuchet MS"/>
              </a:rPr>
              <a:t>)</a:t>
            </a:r>
            <a:r>
              <a:rPr sz="1200" spc="5" dirty="0">
                <a:latin typeface="Trebuchet MS"/>
                <a:cs typeface="Trebuchet MS"/>
              </a:rPr>
              <a:t> </a:t>
            </a:r>
            <a:r>
              <a:rPr sz="1200" spc="-5" dirty="0">
                <a:latin typeface="Trebuchet MS"/>
                <a:cs typeface="Trebuchet MS"/>
              </a:rPr>
              <a:t>negative.</a:t>
            </a:r>
            <a:r>
              <a:rPr lang="en-GB" sz="1200" spc="-5" dirty="0">
                <a:latin typeface="Trebuchet MS"/>
                <a:cs typeface="Trebuchet MS"/>
              </a:rPr>
              <a:t> </a:t>
            </a:r>
            <a:r>
              <a:rPr sz="1200" dirty="0">
                <a:latin typeface="Trebuchet MS"/>
                <a:cs typeface="Trebuchet MS"/>
              </a:rPr>
              <a:t>The </a:t>
            </a:r>
            <a:r>
              <a:rPr sz="1200" spc="-5" dirty="0">
                <a:latin typeface="Trebuchet MS"/>
                <a:cs typeface="Trebuchet MS"/>
              </a:rPr>
              <a:t>chart below shows </a:t>
            </a:r>
            <a:r>
              <a:rPr lang="en-GB" sz="1200" spc="-5" dirty="0">
                <a:latin typeface="Trebuchet MS"/>
                <a:cs typeface="Trebuchet MS"/>
              </a:rPr>
              <a:t>a breakdown for the theme of</a:t>
            </a:r>
            <a:r>
              <a:rPr sz="1200" spc="-5" dirty="0">
                <a:latin typeface="Trebuchet MS"/>
                <a:cs typeface="Trebuchet MS"/>
              </a:rPr>
              <a:t> </a:t>
            </a:r>
            <a:r>
              <a:rPr lang="en-GB" sz="1200" b="1" spc="-20" dirty="0">
                <a:latin typeface="Trebuchet MS"/>
                <a:cs typeface="Trebuchet MS"/>
              </a:rPr>
              <a:t>Quality of care/treatment</a:t>
            </a:r>
            <a:r>
              <a:rPr lang="en-GB" sz="1200" b="1" spc="-5" dirty="0">
                <a:latin typeface="Trebuchet MS"/>
                <a:cs typeface="Trebuchet MS"/>
              </a:rPr>
              <a:t> </a:t>
            </a:r>
            <a:r>
              <a:rPr sz="1200" dirty="0">
                <a:latin typeface="Trebuchet MS"/>
                <a:cs typeface="Trebuchet MS"/>
              </a:rPr>
              <a:t>this </a:t>
            </a:r>
            <a:r>
              <a:rPr sz="1200" spc="-10" dirty="0">
                <a:latin typeface="Trebuchet MS"/>
                <a:cs typeface="Trebuchet MS"/>
              </a:rPr>
              <a:t>quarter </a:t>
            </a:r>
            <a:r>
              <a:rPr sz="1200" dirty="0">
                <a:latin typeface="Trebuchet MS"/>
                <a:cs typeface="Trebuchet MS"/>
              </a:rPr>
              <a:t>for </a:t>
            </a:r>
            <a:r>
              <a:rPr sz="1200" spc="-5" dirty="0">
                <a:latin typeface="Trebuchet MS"/>
                <a:cs typeface="Trebuchet MS"/>
              </a:rPr>
              <a:t>dentists. </a:t>
            </a:r>
            <a:endParaRPr lang="en-GB" sz="1200" spc="-5" dirty="0">
              <a:latin typeface="Trebuchet MS"/>
              <a:cs typeface="Trebuchet MS"/>
            </a:endParaRPr>
          </a:p>
          <a:p>
            <a:pPr marL="12700" marR="5080">
              <a:spcBef>
                <a:spcPts val="25"/>
              </a:spcBef>
            </a:pPr>
            <a:endParaRPr lang="en-GB" sz="1200" spc="-5" dirty="0">
              <a:highlight>
                <a:srgbClr val="00FF00"/>
              </a:highlight>
              <a:latin typeface="Trebuchet MS"/>
              <a:cs typeface="Trebuchet MS"/>
            </a:endParaRPr>
          </a:p>
          <a:p>
            <a:pPr marL="12700" marR="5080">
              <a:spcBef>
                <a:spcPts val="25"/>
              </a:spcBef>
            </a:pPr>
            <a:r>
              <a:rPr lang="en-GB" sz="1200" dirty="0">
                <a:latin typeface="Trebuchet MS"/>
                <a:cs typeface="Trebuchet MS"/>
              </a:rPr>
              <a:t>There are no</a:t>
            </a:r>
            <a:r>
              <a:rPr lang="en-GB" sz="1200" spc="-10" dirty="0">
                <a:latin typeface="Trebuchet MS"/>
                <a:cs typeface="Trebuchet MS"/>
              </a:rPr>
              <a:t> sub-themes for </a:t>
            </a:r>
            <a:r>
              <a:rPr lang="en-GB" sz="1200" b="1" spc="-10" dirty="0">
                <a:latin typeface="Trebuchet MS"/>
                <a:cs typeface="Trebuchet MS"/>
              </a:rPr>
              <a:t>Quality of care/treatment</a:t>
            </a:r>
            <a:r>
              <a:rPr lang="en-GB" sz="1200" b="1" spc="-5" dirty="0">
                <a:latin typeface="Trebuchet MS"/>
                <a:cs typeface="Trebuchet MS"/>
              </a:rPr>
              <a:t>.</a:t>
            </a:r>
            <a:r>
              <a:rPr lang="en-GB" sz="1200" spc="-5" dirty="0">
                <a:latin typeface="Trebuchet MS"/>
                <a:cs typeface="Trebuchet MS"/>
              </a:rPr>
              <a:t> </a:t>
            </a:r>
            <a:r>
              <a:rPr lang="en-GB" sz="1200" dirty="0">
                <a:latin typeface="Trebuchet MS"/>
                <a:cs typeface="Trebuchet MS"/>
              </a:rPr>
              <a:t>It </a:t>
            </a:r>
            <a:r>
              <a:rPr lang="en-GB" sz="1200" spc="-5" dirty="0">
                <a:latin typeface="Trebuchet MS"/>
                <a:cs typeface="Trebuchet MS"/>
              </a:rPr>
              <a:t>was </a:t>
            </a:r>
            <a:r>
              <a:rPr lang="en-GB" sz="1200" spc="-10" dirty="0">
                <a:latin typeface="Trebuchet MS"/>
                <a:cs typeface="Trebuchet MS"/>
              </a:rPr>
              <a:t>split between </a:t>
            </a:r>
            <a:r>
              <a:rPr lang="en-GB" sz="1200" spc="-5" dirty="0">
                <a:latin typeface="Trebuchet MS"/>
                <a:cs typeface="Trebuchet MS"/>
              </a:rPr>
              <a:t>patients who</a:t>
            </a:r>
            <a:r>
              <a:rPr lang="en-GB" sz="1200" dirty="0">
                <a:latin typeface="Trebuchet MS"/>
                <a:cs typeface="Trebuchet MS"/>
              </a:rPr>
              <a:t> </a:t>
            </a:r>
            <a:r>
              <a:rPr lang="en-GB" sz="1200" spc="-10" dirty="0">
                <a:latin typeface="Trebuchet MS"/>
                <a:cs typeface="Trebuchet MS"/>
              </a:rPr>
              <a:t>experienced their care and treatment</a:t>
            </a:r>
            <a:r>
              <a:rPr lang="en-GB" sz="1200" spc="-5" dirty="0">
                <a:latin typeface="Trebuchet MS"/>
                <a:cs typeface="Trebuchet MS"/>
              </a:rPr>
              <a:t> </a:t>
            </a:r>
            <a:r>
              <a:rPr lang="en-GB" sz="1200" spc="-10" dirty="0">
                <a:latin typeface="Trebuchet MS"/>
                <a:cs typeface="Trebuchet MS"/>
              </a:rPr>
              <a:t>positively and</a:t>
            </a:r>
            <a:r>
              <a:rPr lang="en-GB" sz="1200" spc="-5" dirty="0">
                <a:latin typeface="Trebuchet MS"/>
                <a:cs typeface="Trebuchet MS"/>
              </a:rPr>
              <a:t> negatively. The significant number of positive reviews shows that patients have received great care from Dentists and are generally happy with the results of their treatment.</a:t>
            </a:r>
          </a:p>
        </p:txBody>
      </p:sp>
      <p:pic>
        <p:nvPicPr>
          <p:cNvPr id="52" name="object 52"/>
          <p:cNvPicPr/>
          <p:nvPr/>
        </p:nvPicPr>
        <p:blipFill>
          <a:blip r:embed="rId3" cstate="print"/>
          <a:stretch>
            <a:fillRect/>
          </a:stretch>
        </p:blipFill>
        <p:spPr>
          <a:xfrm>
            <a:off x="8802623" y="99060"/>
            <a:ext cx="1487424" cy="185927"/>
          </a:xfrm>
          <a:prstGeom prst="rect">
            <a:avLst/>
          </a:prstGeom>
        </p:spPr>
      </p:pic>
      <p:sp>
        <p:nvSpPr>
          <p:cNvPr id="53" name="object 53"/>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58" name="object 58"/>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15</a:t>
            </a:r>
            <a:endParaRPr dirty="0"/>
          </a:p>
        </p:txBody>
      </p:sp>
      <p:sp>
        <p:nvSpPr>
          <p:cNvPr id="54" name="object 54"/>
          <p:cNvSpPr txBox="1">
            <a:spLocks noGrp="1"/>
          </p:cNvSpPr>
          <p:nvPr>
            <p:ph type="title"/>
          </p:nvPr>
        </p:nvSpPr>
        <p:spPr>
          <a:xfrm>
            <a:off x="1031544" y="360426"/>
            <a:ext cx="6683375" cy="574040"/>
          </a:xfrm>
          <a:prstGeom prst="rect">
            <a:avLst/>
          </a:prstGeom>
        </p:spPr>
        <p:txBody>
          <a:bodyPr vert="horz" wrap="square" lIns="0" tIns="12700" rIns="0" bIns="0" rtlCol="0">
            <a:spAutoFit/>
          </a:bodyPr>
          <a:lstStyle/>
          <a:p>
            <a:pPr marL="12700">
              <a:lnSpc>
                <a:spcPct val="100000"/>
              </a:lnSpc>
              <a:spcBef>
                <a:spcPts val="100"/>
              </a:spcBef>
            </a:pPr>
            <a:r>
              <a:rPr sz="3600" spc="-5" dirty="0"/>
              <a:t>Dentist</a:t>
            </a:r>
            <a:r>
              <a:rPr sz="3600" spc="-100" dirty="0"/>
              <a:t> </a:t>
            </a:r>
            <a:r>
              <a:rPr sz="3600" dirty="0"/>
              <a:t>Themes</a:t>
            </a:r>
            <a:r>
              <a:rPr sz="3600" spc="-25" dirty="0"/>
              <a:t> </a:t>
            </a:r>
            <a:r>
              <a:rPr sz="3600" dirty="0"/>
              <a:t>and</a:t>
            </a:r>
            <a:r>
              <a:rPr sz="3600" spc="-45" dirty="0"/>
              <a:t> </a:t>
            </a:r>
            <a:r>
              <a:rPr sz="3600" dirty="0"/>
              <a:t>Sub-Themes</a:t>
            </a:r>
            <a:endParaRPr sz="3600"/>
          </a:p>
        </p:txBody>
      </p:sp>
      <p:pic>
        <p:nvPicPr>
          <p:cNvPr id="60" name="object 3">
            <a:extLst>
              <a:ext uri="{FF2B5EF4-FFF2-40B4-BE49-F238E27FC236}">
                <a16:creationId xmlns:a16="http://schemas.microsoft.com/office/drawing/2014/main" id="{B1616AB6-DC52-42A1-A958-4D0125BE0CC9}"/>
              </a:ext>
            </a:extLst>
          </p:cNvPr>
          <p:cNvPicPr/>
          <p:nvPr/>
        </p:nvPicPr>
        <p:blipFill>
          <a:blip r:embed="rId4" cstate="print"/>
          <a:stretch>
            <a:fillRect/>
          </a:stretch>
        </p:blipFill>
        <p:spPr>
          <a:xfrm>
            <a:off x="0" y="4508797"/>
            <a:ext cx="2778742" cy="2349203"/>
          </a:xfrm>
          <a:prstGeom prst="rect">
            <a:avLst/>
          </a:prstGeom>
        </p:spPr>
      </p:pic>
      <p:sp>
        <p:nvSpPr>
          <p:cNvPr id="22" name="Google Shape;441;p10">
            <a:extLst>
              <a:ext uri="{FF2B5EF4-FFF2-40B4-BE49-F238E27FC236}">
                <a16:creationId xmlns:a16="http://schemas.microsoft.com/office/drawing/2014/main" id="{03D32D33-188B-A20F-260F-0C7857FD7049}"/>
              </a:ext>
            </a:extLst>
          </p:cNvPr>
          <p:cNvSpPr/>
          <p:nvPr/>
        </p:nvSpPr>
        <p:spPr>
          <a:xfrm>
            <a:off x="361646" y="2958566"/>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23" name="Google Shape;466;p10">
            <a:extLst>
              <a:ext uri="{FF2B5EF4-FFF2-40B4-BE49-F238E27FC236}">
                <a16:creationId xmlns:a16="http://schemas.microsoft.com/office/drawing/2014/main" id="{81CC4BFF-C757-F5B0-FBFD-D7FC3A98E262}"/>
              </a:ext>
            </a:extLst>
          </p:cNvPr>
          <p:cNvSpPr txBox="1"/>
          <p:nvPr/>
        </p:nvSpPr>
        <p:spPr>
          <a:xfrm rot="-5400000">
            <a:off x="-2539" y="4709737"/>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24" name="Google Shape;467;p10">
            <a:extLst>
              <a:ext uri="{FF2B5EF4-FFF2-40B4-BE49-F238E27FC236}">
                <a16:creationId xmlns:a16="http://schemas.microsoft.com/office/drawing/2014/main" id="{D158319B-7F9F-54D4-401C-ED1BC131E842}"/>
              </a:ext>
            </a:extLst>
          </p:cNvPr>
          <p:cNvSpPr txBox="1"/>
          <p:nvPr/>
        </p:nvSpPr>
        <p:spPr>
          <a:xfrm>
            <a:off x="2563651" y="5913585"/>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25" name="Google Shape;475;p10">
            <a:extLst>
              <a:ext uri="{FF2B5EF4-FFF2-40B4-BE49-F238E27FC236}">
                <a16:creationId xmlns:a16="http://schemas.microsoft.com/office/drawing/2014/main" id="{EFA7BF8E-3BCA-4E77-C4FE-FBAF717923E8}"/>
              </a:ext>
            </a:extLst>
          </p:cNvPr>
          <p:cNvSpPr txBox="1"/>
          <p:nvPr/>
        </p:nvSpPr>
        <p:spPr>
          <a:xfrm>
            <a:off x="885522" y="2707320"/>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Themes for </a:t>
            </a:r>
            <a:r>
              <a:rPr lang="en-US" sz="1400" b="1" dirty="0">
                <a:solidFill>
                  <a:srgbClr val="000000"/>
                </a:solidFill>
                <a:latin typeface="Trebuchet MS"/>
                <a:ea typeface="Trebuchet MS"/>
                <a:cs typeface="Trebuchet MS"/>
                <a:sym typeface="Trebuchet MS"/>
              </a:rPr>
              <a:t>Quality of care/treatment</a:t>
            </a:r>
            <a:endParaRPr sz="1400" b="0" i="0" u="none" strike="noStrike" cap="none" dirty="0">
              <a:solidFill>
                <a:srgbClr val="000000"/>
              </a:solidFill>
              <a:latin typeface="Trebuchet MS"/>
              <a:ea typeface="Trebuchet MS"/>
              <a:cs typeface="Trebuchet MS"/>
              <a:sym typeface="Trebuchet MS"/>
            </a:endParaRPr>
          </a:p>
        </p:txBody>
      </p:sp>
      <p:grpSp>
        <p:nvGrpSpPr>
          <p:cNvPr id="26" name="Google Shape;486;p10">
            <a:extLst>
              <a:ext uri="{FF2B5EF4-FFF2-40B4-BE49-F238E27FC236}">
                <a16:creationId xmlns:a16="http://schemas.microsoft.com/office/drawing/2014/main" id="{02881D3A-C79D-90F0-9B5B-8AA981B349D2}"/>
              </a:ext>
            </a:extLst>
          </p:cNvPr>
          <p:cNvGrpSpPr/>
          <p:nvPr/>
        </p:nvGrpSpPr>
        <p:grpSpPr>
          <a:xfrm>
            <a:off x="482283" y="5850276"/>
            <a:ext cx="973766" cy="574850"/>
            <a:chOff x="2692675" y="6800257"/>
            <a:chExt cx="973766" cy="574850"/>
          </a:xfrm>
        </p:grpSpPr>
        <p:sp>
          <p:nvSpPr>
            <p:cNvPr id="27" name="Google Shape;487;p10">
              <a:extLst>
                <a:ext uri="{FF2B5EF4-FFF2-40B4-BE49-F238E27FC236}">
                  <a16:creationId xmlns:a16="http://schemas.microsoft.com/office/drawing/2014/main" id="{58526993-B35E-FCB7-A5F2-FE3188F1D2EB}"/>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28" name="Google Shape;488;p10">
              <a:extLst>
                <a:ext uri="{FF2B5EF4-FFF2-40B4-BE49-F238E27FC236}">
                  <a16:creationId xmlns:a16="http://schemas.microsoft.com/office/drawing/2014/main" id="{005DC6E3-4E97-1A25-107D-A2F337132BA6}"/>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29" name="Google Shape;489;p10">
              <a:extLst>
                <a:ext uri="{FF2B5EF4-FFF2-40B4-BE49-F238E27FC236}">
                  <a16:creationId xmlns:a16="http://schemas.microsoft.com/office/drawing/2014/main" id="{4A5E8129-3A1C-E489-CE23-0EA3375A6E2F}"/>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0" name="Google Shape;490;p10">
              <a:extLst>
                <a:ext uri="{FF2B5EF4-FFF2-40B4-BE49-F238E27FC236}">
                  <a16:creationId xmlns:a16="http://schemas.microsoft.com/office/drawing/2014/main" id="{3379EB9F-D446-AFB2-C1CD-34FF7E2CB64E}"/>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1" name="Google Shape;491;p10">
              <a:extLst>
                <a:ext uri="{FF2B5EF4-FFF2-40B4-BE49-F238E27FC236}">
                  <a16:creationId xmlns:a16="http://schemas.microsoft.com/office/drawing/2014/main" id="{B9DDEB34-F554-28E0-8827-DE95B27801F8}"/>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2" name="Google Shape;492;p10">
              <a:extLst>
                <a:ext uri="{FF2B5EF4-FFF2-40B4-BE49-F238E27FC236}">
                  <a16:creationId xmlns:a16="http://schemas.microsoft.com/office/drawing/2014/main" id="{1E9AAFA5-4655-FD71-B3B7-3C5F52C96A3B}"/>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3" name="Google Shape;493;p10">
              <a:extLst>
                <a:ext uri="{FF2B5EF4-FFF2-40B4-BE49-F238E27FC236}">
                  <a16:creationId xmlns:a16="http://schemas.microsoft.com/office/drawing/2014/main" id="{FD709166-6A5F-E4C7-2CB3-AF47D8E897AD}"/>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34" name="Chart 33">
            <a:extLst>
              <a:ext uri="{FF2B5EF4-FFF2-40B4-BE49-F238E27FC236}">
                <a16:creationId xmlns:a16="http://schemas.microsoft.com/office/drawing/2014/main" id="{DE50A397-5F12-857E-72A6-F87A0B786DF5}"/>
              </a:ext>
            </a:extLst>
          </p:cNvPr>
          <p:cNvGraphicFramePr/>
          <p:nvPr>
            <p:extLst>
              <p:ext uri="{D42A27DB-BD31-4B8C-83A1-F6EECF244321}">
                <p14:modId xmlns:p14="http://schemas.microsoft.com/office/powerpoint/2010/main" val="1152208355"/>
              </p:ext>
            </p:extLst>
          </p:nvPr>
        </p:nvGraphicFramePr>
        <p:xfrm>
          <a:off x="527246" y="3037532"/>
          <a:ext cx="4678415" cy="2794931"/>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bject 23">
            <a:extLst>
              <a:ext uri="{FF2B5EF4-FFF2-40B4-BE49-F238E27FC236}">
                <a16:creationId xmlns:a16="http://schemas.microsoft.com/office/drawing/2014/main" id="{73057FA0-90D7-4C9F-A1DD-2E341C037DAD}"/>
              </a:ext>
            </a:extLst>
          </p:cNvPr>
          <p:cNvSpPr txBox="1"/>
          <p:nvPr/>
        </p:nvSpPr>
        <p:spPr>
          <a:xfrm>
            <a:off x="5491644" y="3010255"/>
            <a:ext cx="4768483" cy="3739485"/>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“Always treated with respect…”</a:t>
            </a:r>
            <a:endParaRPr lang="en-GB" sz="1200" spc="-30" dirty="0">
              <a:highlight>
                <a:srgbClr val="BCE09C"/>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i="1"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‘‘Excellent practice with a lovely polite and helpful team…</a:t>
            </a:r>
            <a:r>
              <a:rPr lang="en-GB" sz="1200" spc="-30" dirty="0">
                <a:highlight>
                  <a:srgbClr val="BCE09C"/>
                </a:highlight>
                <a:latin typeface="Trebuchet MS"/>
                <a:cs typeface="Trebuchet MS"/>
              </a:rPr>
              <a:t>”</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‘‘Very professional and friendly. Great service.</a:t>
            </a:r>
            <a:r>
              <a:rPr lang="en-GB" sz="1200" spc="-30" dirty="0">
                <a:highlight>
                  <a:srgbClr val="BCE09C"/>
                </a:highlight>
                <a:latin typeface="Trebuchet MS"/>
                <a:cs typeface="Trebuchet MS"/>
              </a:rPr>
              <a:t>”</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dirty="0">
              <a:latin typeface="Trebuchet MS"/>
              <a:cs typeface="Trebuchet MS"/>
            </a:endParaRPr>
          </a:p>
          <a:p>
            <a:pPr marL="12700">
              <a:spcBef>
                <a:spcPts val="100"/>
              </a:spcBef>
            </a:pPr>
            <a:endParaRPr lang="en-GB" sz="1200" spc="-5"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“…Rude and disrespectful staff…</a:t>
            </a:r>
            <a:r>
              <a:rPr lang="en-GB" sz="1200" spc="-10" dirty="0">
                <a:highlight>
                  <a:srgbClr val="80B5C6"/>
                </a:highlight>
                <a:latin typeface="Trebuchet MS"/>
                <a:cs typeface="Trebuchet MS"/>
              </a:rPr>
              <a:t>’</a:t>
            </a:r>
          </a:p>
          <a:p>
            <a:pPr marL="12700">
              <a:spcBef>
                <a:spcPts val="100"/>
              </a:spcBef>
            </a:pPr>
            <a:r>
              <a:rPr lang="en-GB" sz="1200" b="1" i="1" spc="5" dirty="0">
                <a:latin typeface="Trebuchet MS"/>
                <a:cs typeface="Trebuchet MS"/>
              </a:rPr>
              <a:t>Dentist</a:t>
            </a:r>
            <a:endParaRPr lang="en-GB" sz="1200" b="1" spc="-5" dirty="0">
              <a:latin typeface="Trebuchet MS"/>
              <a:cs typeface="Trebuchet MS"/>
            </a:endParaRP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“They’re very unfriendly, and somewhat disinterested and dismissive…” </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dirty="0">
              <a:latin typeface="Trebuchet MS"/>
              <a:cs typeface="Trebuchet MS"/>
            </a:endParaRPr>
          </a:p>
          <a:p>
            <a:pPr marL="12700">
              <a:spcBef>
                <a:spcPts val="100"/>
              </a:spcBef>
            </a:pPr>
            <a:endParaRPr lang="en-GB" sz="1200" b="1" spc="-5" dirty="0">
              <a:latin typeface="Trebuchet MS"/>
              <a:cs typeface="Trebuchet MS"/>
            </a:endParaRPr>
          </a:p>
        </p:txBody>
      </p:sp>
      <p:sp>
        <p:nvSpPr>
          <p:cNvPr id="9" name="object 9"/>
          <p:cNvSpPr txBox="1"/>
          <p:nvPr/>
        </p:nvSpPr>
        <p:spPr>
          <a:xfrm>
            <a:off x="353695" y="1126248"/>
            <a:ext cx="9704705" cy="1849865"/>
          </a:xfrm>
          <a:prstGeom prst="rect">
            <a:avLst/>
          </a:prstGeom>
        </p:spPr>
        <p:txBody>
          <a:bodyPr vert="horz" wrap="square" lIns="0" tIns="3175" rIns="0" bIns="0" rtlCol="0">
            <a:spAutoFit/>
          </a:bodyPr>
          <a:lstStyle/>
          <a:p>
            <a:pPr marL="12700" marR="5715">
              <a:spcBef>
                <a:spcPts val="25"/>
              </a:spcBef>
            </a:pPr>
            <a:r>
              <a:rPr lang="en-GB" sz="1200" spc="-5" dirty="0">
                <a:latin typeface="Trebuchet MS"/>
                <a:cs typeface="Trebuchet MS"/>
              </a:rPr>
              <a:t>Analysis of the reviews shows that </a:t>
            </a:r>
            <a:r>
              <a:rPr lang="en-GB" sz="1200" b="1" spc="-5" dirty="0">
                <a:latin typeface="Trebuchet MS"/>
                <a:cs typeface="Trebuchet MS"/>
              </a:rPr>
              <a:t>S</a:t>
            </a:r>
            <a:r>
              <a:rPr sz="1200" b="1" spc="-5" dirty="0" err="1">
                <a:latin typeface="Trebuchet MS"/>
                <a:cs typeface="Trebuchet MS"/>
              </a:rPr>
              <a:t>taff</a:t>
            </a:r>
            <a:r>
              <a:rPr sz="1200" b="1" spc="-5" dirty="0">
                <a:latin typeface="Trebuchet MS"/>
                <a:cs typeface="Trebuchet MS"/>
              </a:rPr>
              <a:t> </a:t>
            </a:r>
            <a:r>
              <a:rPr sz="1200" spc="-10" dirty="0">
                <a:latin typeface="Trebuchet MS"/>
                <a:cs typeface="Trebuchet MS"/>
              </a:rPr>
              <a:t>was </a:t>
            </a:r>
            <a:r>
              <a:rPr sz="1200" spc="-5" dirty="0">
                <a:latin typeface="Trebuchet MS"/>
                <a:cs typeface="Trebuchet MS"/>
              </a:rPr>
              <a:t>the </a:t>
            </a:r>
            <a:r>
              <a:rPr lang="en-GB" sz="1200" spc="-5" dirty="0">
                <a:latin typeface="Trebuchet MS"/>
                <a:cs typeface="Trebuchet MS"/>
              </a:rPr>
              <a:t>second </a:t>
            </a:r>
            <a:r>
              <a:rPr sz="1200" spc="-5" dirty="0">
                <a:latin typeface="Trebuchet MS"/>
                <a:cs typeface="Trebuchet MS"/>
              </a:rPr>
              <a:t>most commented </a:t>
            </a:r>
            <a:r>
              <a:rPr sz="1200" dirty="0">
                <a:latin typeface="Trebuchet MS"/>
                <a:cs typeface="Trebuchet MS"/>
              </a:rPr>
              <a:t>on </a:t>
            </a:r>
            <a:r>
              <a:rPr sz="1200" spc="-10" dirty="0">
                <a:latin typeface="Trebuchet MS"/>
                <a:cs typeface="Trebuchet MS"/>
              </a:rPr>
              <a:t>theme, with </a:t>
            </a:r>
            <a:r>
              <a:rPr lang="en-GB" sz="1200" spc="-10" dirty="0">
                <a:latin typeface="Trebuchet MS"/>
                <a:cs typeface="Trebuchet MS"/>
              </a:rPr>
              <a:t>120</a:t>
            </a:r>
            <a:r>
              <a:rPr sz="1200" spc="-5" dirty="0">
                <a:latin typeface="Trebuchet MS"/>
                <a:cs typeface="Trebuchet MS"/>
              </a:rPr>
              <a:t> </a:t>
            </a:r>
            <a:r>
              <a:rPr sz="1200" spc="-10" dirty="0">
                <a:latin typeface="Trebuchet MS"/>
                <a:cs typeface="Trebuchet MS"/>
              </a:rPr>
              <a:t>patient</a:t>
            </a:r>
            <a:r>
              <a:rPr sz="1200" spc="-5" dirty="0">
                <a:latin typeface="Trebuchet MS"/>
                <a:cs typeface="Trebuchet MS"/>
              </a:rPr>
              <a:t> reviews,</a:t>
            </a:r>
            <a:r>
              <a:rPr sz="1200" spc="-35" dirty="0">
                <a:latin typeface="Trebuchet MS"/>
                <a:cs typeface="Trebuchet MS"/>
              </a:rPr>
              <a:t> </a:t>
            </a:r>
            <a:r>
              <a:rPr sz="1200" spc="-10" dirty="0">
                <a:latin typeface="Trebuchet MS"/>
                <a:cs typeface="Trebuchet MS"/>
              </a:rPr>
              <a:t>8</a:t>
            </a:r>
            <a:r>
              <a:rPr lang="en-GB" sz="1200" spc="-10" dirty="0">
                <a:latin typeface="Trebuchet MS"/>
                <a:cs typeface="Trebuchet MS"/>
              </a:rPr>
              <a:t>3</a:t>
            </a:r>
            <a:r>
              <a:rPr sz="1200" spc="-10" dirty="0">
                <a:latin typeface="Trebuchet MS"/>
                <a:cs typeface="Trebuchet MS"/>
              </a:rPr>
              <a:t>%</a:t>
            </a:r>
            <a:r>
              <a:rPr sz="1200" spc="10" dirty="0">
                <a:latin typeface="Trebuchet MS"/>
                <a:cs typeface="Trebuchet MS"/>
              </a:rPr>
              <a:t> </a:t>
            </a:r>
            <a:r>
              <a:rPr sz="1200" spc="-5" dirty="0">
                <a:latin typeface="Trebuchet MS"/>
                <a:cs typeface="Trebuchet MS"/>
              </a:rPr>
              <a:t>(</a:t>
            </a:r>
            <a:r>
              <a:rPr lang="en-GB" sz="1200" spc="-5" dirty="0">
                <a:latin typeface="Trebuchet MS"/>
                <a:cs typeface="Trebuchet MS"/>
              </a:rPr>
              <a:t>99</a:t>
            </a:r>
            <a:r>
              <a:rPr sz="1200" spc="-5" dirty="0">
                <a:latin typeface="Trebuchet MS"/>
                <a:cs typeface="Trebuchet MS"/>
              </a:rPr>
              <a:t>)</a:t>
            </a:r>
            <a:r>
              <a:rPr sz="1200" spc="-15" dirty="0">
                <a:latin typeface="Trebuchet MS"/>
                <a:cs typeface="Trebuchet MS"/>
              </a:rPr>
              <a:t> </a:t>
            </a:r>
            <a:r>
              <a:rPr sz="1200" spc="-5" dirty="0">
                <a:latin typeface="Trebuchet MS"/>
                <a:cs typeface="Trebuchet MS"/>
              </a:rPr>
              <a:t>were</a:t>
            </a:r>
            <a:r>
              <a:rPr sz="1200" spc="-20" dirty="0">
                <a:latin typeface="Trebuchet MS"/>
                <a:cs typeface="Trebuchet MS"/>
              </a:rPr>
              <a:t> </a:t>
            </a:r>
            <a:r>
              <a:rPr sz="1200" dirty="0">
                <a:latin typeface="Trebuchet MS"/>
                <a:cs typeface="Trebuchet MS"/>
              </a:rPr>
              <a:t>positive,</a:t>
            </a:r>
            <a:r>
              <a:rPr sz="1200" spc="-40" dirty="0">
                <a:latin typeface="Trebuchet MS"/>
                <a:cs typeface="Trebuchet MS"/>
              </a:rPr>
              <a:t> </a:t>
            </a:r>
            <a:r>
              <a:rPr sz="1200" spc="-10" dirty="0">
                <a:latin typeface="Trebuchet MS"/>
                <a:cs typeface="Trebuchet MS"/>
              </a:rPr>
              <a:t>1</a:t>
            </a:r>
            <a:r>
              <a:rPr lang="en-GB" sz="1200" spc="-10" dirty="0">
                <a:latin typeface="Trebuchet MS"/>
                <a:cs typeface="Trebuchet MS"/>
              </a:rPr>
              <a:t>7</a:t>
            </a:r>
            <a:r>
              <a:rPr sz="1200" spc="-10" dirty="0">
                <a:latin typeface="Trebuchet MS"/>
                <a:cs typeface="Trebuchet MS"/>
              </a:rPr>
              <a:t>%</a:t>
            </a:r>
            <a:r>
              <a:rPr sz="1200" spc="-5" dirty="0">
                <a:latin typeface="Trebuchet MS"/>
                <a:cs typeface="Trebuchet MS"/>
              </a:rPr>
              <a:t> (</a:t>
            </a:r>
            <a:r>
              <a:rPr lang="en-GB" sz="1200" spc="-5" dirty="0">
                <a:latin typeface="Trebuchet MS"/>
                <a:cs typeface="Trebuchet MS"/>
              </a:rPr>
              <a:t>20</a:t>
            </a:r>
            <a:r>
              <a:rPr sz="1200" spc="-5" dirty="0">
                <a:latin typeface="Trebuchet MS"/>
                <a:cs typeface="Trebuchet MS"/>
              </a:rPr>
              <a:t>)</a:t>
            </a:r>
            <a:r>
              <a:rPr sz="1200" dirty="0">
                <a:latin typeface="Trebuchet MS"/>
                <a:cs typeface="Trebuchet MS"/>
              </a:rPr>
              <a:t> </a:t>
            </a:r>
            <a:r>
              <a:rPr sz="1200" spc="-5" dirty="0">
                <a:latin typeface="Trebuchet MS"/>
                <a:cs typeface="Trebuchet MS"/>
              </a:rPr>
              <a:t>were</a:t>
            </a:r>
            <a:r>
              <a:rPr sz="1200" spc="-20" dirty="0">
                <a:latin typeface="Trebuchet MS"/>
                <a:cs typeface="Trebuchet MS"/>
              </a:rPr>
              <a:t> </a:t>
            </a:r>
            <a:r>
              <a:rPr sz="1200" spc="-5" dirty="0">
                <a:latin typeface="Trebuchet MS"/>
                <a:cs typeface="Trebuchet MS"/>
              </a:rPr>
              <a:t>negative</a:t>
            </a:r>
            <a:r>
              <a:rPr sz="1200" spc="-40" dirty="0">
                <a:latin typeface="Trebuchet MS"/>
                <a:cs typeface="Trebuchet MS"/>
              </a:rPr>
              <a:t> </a:t>
            </a:r>
            <a:r>
              <a:rPr sz="1200" dirty="0">
                <a:latin typeface="Trebuchet MS"/>
                <a:cs typeface="Trebuchet MS"/>
              </a:rPr>
              <a:t>and</a:t>
            </a:r>
            <a:r>
              <a:rPr sz="1200" spc="-20" dirty="0">
                <a:latin typeface="Trebuchet MS"/>
                <a:cs typeface="Trebuchet MS"/>
              </a:rPr>
              <a:t> </a:t>
            </a:r>
            <a:r>
              <a:rPr sz="1200" spc="-5" dirty="0">
                <a:latin typeface="Trebuchet MS"/>
                <a:cs typeface="Trebuchet MS"/>
              </a:rPr>
              <a:t>1%</a:t>
            </a:r>
            <a:r>
              <a:rPr sz="1200" spc="15" dirty="0">
                <a:latin typeface="Trebuchet MS"/>
                <a:cs typeface="Trebuchet MS"/>
              </a:rPr>
              <a:t> </a:t>
            </a:r>
            <a:r>
              <a:rPr sz="1200" spc="-5" dirty="0">
                <a:latin typeface="Trebuchet MS"/>
                <a:cs typeface="Trebuchet MS"/>
              </a:rPr>
              <a:t>(</a:t>
            </a:r>
            <a:r>
              <a:rPr lang="en-GB" sz="1200" spc="-5" dirty="0">
                <a:latin typeface="Trebuchet MS"/>
                <a:cs typeface="Trebuchet MS"/>
              </a:rPr>
              <a:t>1</a:t>
            </a:r>
            <a:r>
              <a:rPr sz="1200" spc="-5" dirty="0">
                <a:latin typeface="Trebuchet MS"/>
                <a:cs typeface="Trebuchet MS"/>
              </a:rPr>
              <a:t>)</a:t>
            </a:r>
            <a:r>
              <a:rPr sz="1200" spc="-15" dirty="0">
                <a:latin typeface="Trebuchet MS"/>
                <a:cs typeface="Trebuchet MS"/>
              </a:rPr>
              <a:t> </a:t>
            </a:r>
            <a:r>
              <a:rPr sz="1200" spc="-5" dirty="0">
                <a:latin typeface="Trebuchet MS"/>
                <a:cs typeface="Trebuchet MS"/>
              </a:rPr>
              <a:t>neutral.</a:t>
            </a:r>
            <a:r>
              <a:rPr lang="en-GB" sz="1200" dirty="0">
                <a:latin typeface="Trebuchet MS"/>
                <a:cs typeface="Trebuchet MS"/>
              </a:rPr>
              <a:t>The </a:t>
            </a:r>
            <a:r>
              <a:rPr lang="en-GB" sz="1200" spc="-5" dirty="0">
                <a:latin typeface="Trebuchet MS"/>
                <a:cs typeface="Trebuchet MS"/>
              </a:rPr>
              <a:t>chart below </a:t>
            </a:r>
            <a:r>
              <a:rPr lang="en-GB" sz="1200" spc="-10" dirty="0">
                <a:latin typeface="Trebuchet MS"/>
                <a:cs typeface="Trebuchet MS"/>
              </a:rPr>
              <a:t>presents </a:t>
            </a:r>
            <a:r>
              <a:rPr lang="en-GB" sz="1200" dirty="0">
                <a:latin typeface="Trebuchet MS"/>
                <a:cs typeface="Trebuchet MS"/>
              </a:rPr>
              <a:t>a </a:t>
            </a:r>
            <a:r>
              <a:rPr lang="en-GB" sz="1200" spc="-10" dirty="0">
                <a:latin typeface="Trebuchet MS"/>
                <a:cs typeface="Trebuchet MS"/>
              </a:rPr>
              <a:t>breakdown </a:t>
            </a:r>
            <a:r>
              <a:rPr lang="en-GB" sz="1200" dirty="0">
                <a:latin typeface="Trebuchet MS"/>
                <a:cs typeface="Trebuchet MS"/>
              </a:rPr>
              <a:t>of </a:t>
            </a:r>
            <a:r>
              <a:rPr lang="en-GB" sz="1200" spc="-5" dirty="0">
                <a:latin typeface="Trebuchet MS"/>
                <a:cs typeface="Trebuchet MS"/>
              </a:rPr>
              <a:t>the </a:t>
            </a:r>
            <a:r>
              <a:rPr lang="en-GB" sz="1200" spc="-10" dirty="0">
                <a:latin typeface="Trebuchet MS"/>
                <a:cs typeface="Trebuchet MS"/>
              </a:rPr>
              <a:t>sub-themes </a:t>
            </a:r>
            <a:r>
              <a:rPr lang="en-GB" sz="1200" dirty="0">
                <a:latin typeface="Trebuchet MS"/>
                <a:cs typeface="Trebuchet MS"/>
              </a:rPr>
              <a:t>for </a:t>
            </a:r>
            <a:r>
              <a:rPr lang="en-GB" sz="1200" b="1" spc="-5" dirty="0">
                <a:latin typeface="Trebuchet MS"/>
                <a:cs typeface="Trebuchet MS"/>
              </a:rPr>
              <a:t>Staff</a:t>
            </a:r>
            <a:r>
              <a:rPr sz="1200" spc="-5" dirty="0">
                <a:latin typeface="Trebuchet MS"/>
                <a:cs typeface="Trebuchet MS"/>
              </a:rPr>
              <a:t>.</a:t>
            </a:r>
            <a:endParaRPr lang="en-GB" sz="1200" spc="-5" dirty="0">
              <a:latin typeface="Trebuchet MS"/>
              <a:cs typeface="Trebuchet MS"/>
            </a:endParaRPr>
          </a:p>
          <a:p>
            <a:pPr marL="12700" marR="5715">
              <a:spcBef>
                <a:spcPts val="25"/>
              </a:spcBef>
            </a:pPr>
            <a:endParaRPr lang="en-GB" sz="1200" spc="-5" dirty="0">
              <a:latin typeface="Trebuchet MS"/>
              <a:cs typeface="Trebuchet MS"/>
            </a:endParaRPr>
          </a:p>
          <a:p>
            <a:pPr marL="12700" marR="5715">
              <a:spcBef>
                <a:spcPts val="25"/>
              </a:spcBef>
            </a:pPr>
            <a:r>
              <a:rPr sz="1200" dirty="0">
                <a:latin typeface="Trebuchet MS"/>
                <a:cs typeface="Trebuchet MS"/>
              </a:rPr>
              <a:t>The </a:t>
            </a:r>
            <a:r>
              <a:rPr sz="1200" spc="-10" dirty="0">
                <a:latin typeface="Trebuchet MS"/>
                <a:cs typeface="Trebuchet MS"/>
              </a:rPr>
              <a:t>sub-theme </a:t>
            </a:r>
            <a:r>
              <a:rPr sz="1200" b="1" spc="-5" dirty="0">
                <a:latin typeface="Trebuchet MS"/>
                <a:cs typeface="Trebuchet MS"/>
              </a:rPr>
              <a:t>Attitude</a:t>
            </a:r>
            <a:r>
              <a:rPr lang="en-GB" sz="1200" b="1" spc="-5" dirty="0">
                <a:latin typeface="Trebuchet MS"/>
                <a:cs typeface="Trebuchet MS"/>
              </a:rPr>
              <a:t>s</a:t>
            </a:r>
            <a:r>
              <a:rPr sz="1200" b="1" spc="-5" dirty="0">
                <a:latin typeface="Trebuchet MS"/>
                <a:cs typeface="Trebuchet MS"/>
              </a:rPr>
              <a:t> </a:t>
            </a:r>
            <a:r>
              <a:rPr sz="1200" spc="-5" dirty="0">
                <a:latin typeface="Trebuchet MS"/>
                <a:cs typeface="Trebuchet MS"/>
              </a:rPr>
              <a:t>received the </a:t>
            </a:r>
            <a:r>
              <a:rPr lang="en-GB" sz="1200" spc="-10" dirty="0">
                <a:latin typeface="Trebuchet MS"/>
                <a:cs typeface="Trebuchet MS"/>
              </a:rPr>
              <a:t>most</a:t>
            </a:r>
            <a:r>
              <a:rPr sz="1200" dirty="0">
                <a:latin typeface="Trebuchet MS"/>
                <a:cs typeface="Trebuchet MS"/>
              </a:rPr>
              <a:t> </a:t>
            </a:r>
            <a:r>
              <a:rPr lang="en-GB" sz="1200" spc="-5" dirty="0">
                <a:latin typeface="Trebuchet MS"/>
                <a:cs typeface="Trebuchet MS"/>
              </a:rPr>
              <a:t>comments, with</a:t>
            </a:r>
            <a:r>
              <a:rPr sz="1200" spc="70" dirty="0">
                <a:latin typeface="Trebuchet MS"/>
                <a:cs typeface="Trebuchet MS"/>
              </a:rPr>
              <a:t> </a:t>
            </a:r>
            <a:r>
              <a:rPr lang="en-GB" sz="1200" spc="70" dirty="0">
                <a:latin typeface="Trebuchet MS"/>
                <a:cs typeface="Trebuchet MS"/>
              </a:rPr>
              <a:t>57 counts. Of these counts,</a:t>
            </a:r>
            <a:r>
              <a:rPr sz="1200" spc="80" dirty="0">
                <a:latin typeface="Trebuchet MS"/>
                <a:cs typeface="Trebuchet MS"/>
              </a:rPr>
              <a:t> </a:t>
            </a:r>
            <a:r>
              <a:rPr lang="en-GB" sz="1200" spc="-10" dirty="0">
                <a:latin typeface="Trebuchet MS"/>
                <a:cs typeface="Trebuchet MS"/>
              </a:rPr>
              <a:t>82</a:t>
            </a:r>
            <a:r>
              <a:rPr sz="1200" spc="-10" dirty="0">
                <a:latin typeface="Trebuchet MS"/>
                <a:cs typeface="Trebuchet MS"/>
              </a:rPr>
              <a:t>%</a:t>
            </a:r>
            <a:r>
              <a:rPr sz="1200" spc="75" dirty="0">
                <a:latin typeface="Trebuchet MS"/>
                <a:cs typeface="Trebuchet MS"/>
              </a:rPr>
              <a:t> </a:t>
            </a:r>
            <a:r>
              <a:rPr sz="1200" spc="-5" dirty="0">
                <a:latin typeface="Trebuchet MS"/>
                <a:cs typeface="Trebuchet MS"/>
              </a:rPr>
              <a:t>(</a:t>
            </a:r>
            <a:r>
              <a:rPr lang="en-GB" sz="1200" spc="-5" dirty="0">
                <a:latin typeface="Trebuchet MS"/>
                <a:cs typeface="Trebuchet MS"/>
              </a:rPr>
              <a:t>47</a:t>
            </a:r>
            <a:r>
              <a:rPr sz="1200" spc="-5" dirty="0">
                <a:latin typeface="Trebuchet MS"/>
                <a:cs typeface="Trebuchet MS"/>
              </a:rPr>
              <a:t>)</a:t>
            </a:r>
            <a:r>
              <a:rPr lang="en-GB" sz="1200" spc="-5" dirty="0">
                <a:latin typeface="Trebuchet MS"/>
                <a:cs typeface="Trebuchet MS"/>
              </a:rPr>
              <a:t> were positive</a:t>
            </a:r>
            <a:r>
              <a:rPr lang="en-GB" sz="1200" spc="80" dirty="0">
                <a:latin typeface="Trebuchet MS"/>
                <a:cs typeface="Trebuchet MS"/>
              </a:rPr>
              <a:t> and </a:t>
            </a:r>
            <a:r>
              <a:rPr lang="en-GB" sz="1200" spc="-5" dirty="0">
                <a:latin typeface="Trebuchet MS"/>
                <a:cs typeface="Trebuchet MS"/>
              </a:rPr>
              <a:t>18</a:t>
            </a:r>
            <a:r>
              <a:rPr sz="1200" spc="-5" dirty="0">
                <a:latin typeface="Trebuchet MS"/>
                <a:cs typeface="Trebuchet MS"/>
              </a:rPr>
              <a:t>%</a:t>
            </a:r>
            <a:r>
              <a:rPr sz="1200" spc="75" dirty="0">
                <a:latin typeface="Trebuchet MS"/>
                <a:cs typeface="Trebuchet MS"/>
              </a:rPr>
              <a:t> </a:t>
            </a:r>
            <a:r>
              <a:rPr sz="1200" spc="-5" dirty="0">
                <a:latin typeface="Trebuchet MS"/>
                <a:cs typeface="Trebuchet MS"/>
              </a:rPr>
              <a:t>(</a:t>
            </a:r>
            <a:r>
              <a:rPr lang="en-GB" sz="1200" spc="-5" dirty="0">
                <a:latin typeface="Trebuchet MS"/>
                <a:cs typeface="Trebuchet MS"/>
              </a:rPr>
              <a:t>10)</a:t>
            </a:r>
            <a:r>
              <a:rPr sz="1200" spc="80" dirty="0">
                <a:latin typeface="Trebuchet MS"/>
                <a:cs typeface="Trebuchet MS"/>
              </a:rPr>
              <a:t> </a:t>
            </a:r>
            <a:r>
              <a:rPr lang="en-GB" sz="1200" spc="80" dirty="0">
                <a:latin typeface="Trebuchet MS"/>
                <a:cs typeface="Trebuchet MS"/>
              </a:rPr>
              <a:t>were </a:t>
            </a:r>
            <a:r>
              <a:rPr sz="1200" spc="-10" dirty="0">
                <a:latin typeface="Trebuchet MS"/>
                <a:cs typeface="Trebuchet MS"/>
              </a:rPr>
              <a:t>negative</a:t>
            </a:r>
            <a:r>
              <a:rPr lang="en-GB" sz="1200" spc="-10" dirty="0">
                <a:latin typeface="Trebuchet MS"/>
                <a:cs typeface="Trebuchet MS"/>
              </a:rPr>
              <a:t>. This was closely followed by </a:t>
            </a:r>
            <a:r>
              <a:rPr lang="en-GB" sz="1200" b="1" spc="-10" dirty="0">
                <a:latin typeface="Trebuchet MS"/>
                <a:cs typeface="Trebuchet MS"/>
              </a:rPr>
              <a:t>Professionalism, </a:t>
            </a:r>
            <a:r>
              <a:rPr lang="en-GB" sz="1200" spc="-10" dirty="0">
                <a:latin typeface="Trebuchet MS"/>
                <a:cs typeface="Trebuchet MS"/>
              </a:rPr>
              <a:t>which was the second most common sub-theme with 52 counts, 83% (43) positive, 15% (8) negative and 2% (1) neutral.</a:t>
            </a:r>
          </a:p>
          <a:p>
            <a:pPr marL="12700" marR="5715">
              <a:spcBef>
                <a:spcPts val="25"/>
              </a:spcBef>
            </a:pPr>
            <a:endParaRPr lang="en-GB" sz="1200" spc="-10" dirty="0">
              <a:latin typeface="Trebuchet MS"/>
              <a:cs typeface="Trebuchet MS"/>
            </a:endParaRPr>
          </a:p>
          <a:p>
            <a:pPr marL="12700" marR="5715">
              <a:spcBef>
                <a:spcPts val="25"/>
              </a:spcBef>
            </a:pPr>
            <a:r>
              <a:rPr lang="en-GB" sz="1200" spc="-10" dirty="0">
                <a:latin typeface="Trebuchet MS"/>
                <a:cs typeface="Trebuchet MS"/>
              </a:rPr>
              <a:t>These figures indicate</a:t>
            </a:r>
            <a:r>
              <a:rPr sz="1200" spc="80" dirty="0">
                <a:latin typeface="Trebuchet MS"/>
                <a:cs typeface="Trebuchet MS"/>
              </a:rPr>
              <a:t> </a:t>
            </a:r>
            <a:r>
              <a:rPr sz="1200" spc="-5" dirty="0">
                <a:latin typeface="Trebuchet MS"/>
                <a:cs typeface="Trebuchet MS"/>
              </a:rPr>
              <a:t>that</a:t>
            </a:r>
            <a:r>
              <a:rPr sz="1200" spc="80" dirty="0">
                <a:latin typeface="Trebuchet MS"/>
                <a:cs typeface="Trebuchet MS"/>
              </a:rPr>
              <a:t> </a:t>
            </a:r>
            <a:r>
              <a:rPr sz="1200" spc="-10" dirty="0">
                <a:latin typeface="Trebuchet MS"/>
                <a:cs typeface="Trebuchet MS"/>
              </a:rPr>
              <a:t>patients</a:t>
            </a:r>
            <a:r>
              <a:rPr sz="1200" spc="75" dirty="0">
                <a:latin typeface="Trebuchet MS"/>
                <a:cs typeface="Trebuchet MS"/>
              </a:rPr>
              <a:t> </a:t>
            </a:r>
            <a:r>
              <a:rPr sz="1200" spc="-5" dirty="0">
                <a:latin typeface="Trebuchet MS"/>
                <a:cs typeface="Trebuchet MS"/>
              </a:rPr>
              <a:t>were</a:t>
            </a:r>
            <a:r>
              <a:rPr sz="1200" spc="80" dirty="0">
                <a:latin typeface="Trebuchet MS"/>
                <a:cs typeface="Trebuchet MS"/>
              </a:rPr>
              <a:t> </a:t>
            </a:r>
            <a:r>
              <a:rPr sz="1200" spc="-10" dirty="0">
                <a:latin typeface="Trebuchet MS"/>
                <a:cs typeface="Trebuchet MS"/>
              </a:rPr>
              <a:t>satisfied</a:t>
            </a:r>
            <a:r>
              <a:rPr sz="1200" spc="85" dirty="0">
                <a:latin typeface="Trebuchet MS"/>
                <a:cs typeface="Trebuchet MS"/>
              </a:rPr>
              <a:t> </a:t>
            </a:r>
            <a:r>
              <a:rPr sz="1200" spc="-5" dirty="0">
                <a:latin typeface="Trebuchet MS"/>
                <a:cs typeface="Trebuchet MS"/>
              </a:rPr>
              <a:t>with</a:t>
            </a:r>
            <a:r>
              <a:rPr sz="1200" spc="85" dirty="0">
                <a:latin typeface="Trebuchet MS"/>
                <a:cs typeface="Trebuchet MS"/>
              </a:rPr>
              <a:t> </a:t>
            </a:r>
            <a:r>
              <a:rPr sz="1200" spc="-10" dirty="0">
                <a:latin typeface="Trebuchet MS"/>
                <a:cs typeface="Trebuchet MS"/>
              </a:rPr>
              <a:t>the</a:t>
            </a:r>
            <a:r>
              <a:rPr sz="1200" spc="80" dirty="0">
                <a:latin typeface="Trebuchet MS"/>
                <a:cs typeface="Trebuchet MS"/>
              </a:rPr>
              <a:t> </a:t>
            </a:r>
            <a:r>
              <a:rPr lang="en-GB" sz="1200" spc="-10" dirty="0">
                <a:latin typeface="Trebuchet MS"/>
                <a:cs typeface="Trebuchet MS"/>
              </a:rPr>
              <a:t>behaviour</a:t>
            </a:r>
            <a:r>
              <a:rPr sz="1200" spc="-10" dirty="0">
                <a:latin typeface="Trebuchet MS"/>
                <a:cs typeface="Trebuchet MS"/>
              </a:rPr>
              <a:t> </a:t>
            </a:r>
            <a:r>
              <a:rPr lang="en-GB" sz="1200" spc="-10" dirty="0">
                <a:latin typeface="Trebuchet MS"/>
                <a:cs typeface="Trebuchet MS"/>
              </a:rPr>
              <a:t>of</a:t>
            </a:r>
            <a:r>
              <a:rPr sz="1200" spc="-15" dirty="0">
                <a:latin typeface="Trebuchet MS"/>
                <a:cs typeface="Trebuchet MS"/>
              </a:rPr>
              <a:t> </a:t>
            </a:r>
            <a:r>
              <a:rPr sz="1200" dirty="0">
                <a:latin typeface="Trebuchet MS"/>
                <a:cs typeface="Trebuchet MS"/>
              </a:rPr>
              <a:t>dental</a:t>
            </a:r>
            <a:r>
              <a:rPr sz="1200" spc="-40" dirty="0">
                <a:latin typeface="Trebuchet MS"/>
                <a:cs typeface="Trebuchet MS"/>
              </a:rPr>
              <a:t> </a:t>
            </a:r>
            <a:r>
              <a:rPr sz="1200" spc="-5" dirty="0">
                <a:latin typeface="Trebuchet MS"/>
                <a:cs typeface="Trebuchet MS"/>
              </a:rPr>
              <a:t>staff</a:t>
            </a:r>
            <a:r>
              <a:rPr lang="en-GB" sz="1200" spc="-5" dirty="0">
                <a:latin typeface="Trebuchet MS"/>
                <a:cs typeface="Trebuchet MS"/>
              </a:rPr>
              <a:t>, as well as their ability to deal with situations in a professional manner, commonly describing the staff as ‘friendly’ and ‘polite’.</a:t>
            </a:r>
          </a:p>
          <a:p>
            <a:pPr marL="12700" marR="5715">
              <a:spcBef>
                <a:spcPts val="25"/>
              </a:spcBef>
            </a:pPr>
            <a:endParaRPr lang="en-GB" sz="1200" spc="-5" dirty="0">
              <a:latin typeface="Trebuchet MS"/>
              <a:cs typeface="Trebuchet MS"/>
            </a:endParaRPr>
          </a:p>
        </p:txBody>
      </p:sp>
      <p:pic>
        <p:nvPicPr>
          <p:cNvPr id="43" name="object 43"/>
          <p:cNvPicPr/>
          <p:nvPr/>
        </p:nvPicPr>
        <p:blipFill>
          <a:blip r:embed="rId3" cstate="print"/>
          <a:stretch>
            <a:fillRect/>
          </a:stretch>
        </p:blipFill>
        <p:spPr>
          <a:xfrm>
            <a:off x="8802623" y="99060"/>
            <a:ext cx="1487424" cy="185927"/>
          </a:xfrm>
          <a:prstGeom prst="rect">
            <a:avLst/>
          </a:prstGeom>
        </p:spPr>
      </p:pic>
      <p:sp>
        <p:nvSpPr>
          <p:cNvPr id="44" name="object 44"/>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9" name="object 49"/>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dirty="0"/>
              <a:t>1</a:t>
            </a:r>
            <a:r>
              <a:rPr lang="en-GB" dirty="0"/>
              <a:t>6</a:t>
            </a:r>
            <a:endParaRPr dirty="0"/>
          </a:p>
        </p:txBody>
      </p:sp>
      <p:sp>
        <p:nvSpPr>
          <p:cNvPr id="45" name="object 45"/>
          <p:cNvSpPr txBox="1">
            <a:spLocks noGrp="1"/>
          </p:cNvSpPr>
          <p:nvPr>
            <p:ph type="title"/>
          </p:nvPr>
        </p:nvSpPr>
        <p:spPr>
          <a:xfrm>
            <a:off x="1031544" y="360426"/>
            <a:ext cx="6683375" cy="574040"/>
          </a:xfrm>
          <a:prstGeom prst="rect">
            <a:avLst/>
          </a:prstGeom>
        </p:spPr>
        <p:txBody>
          <a:bodyPr vert="horz" wrap="square" lIns="0" tIns="12700" rIns="0" bIns="0" rtlCol="0">
            <a:spAutoFit/>
          </a:bodyPr>
          <a:lstStyle/>
          <a:p>
            <a:pPr marL="12700">
              <a:lnSpc>
                <a:spcPct val="100000"/>
              </a:lnSpc>
              <a:spcBef>
                <a:spcPts val="100"/>
              </a:spcBef>
            </a:pPr>
            <a:r>
              <a:rPr sz="3600" spc="-5" dirty="0"/>
              <a:t>Dentist</a:t>
            </a:r>
            <a:r>
              <a:rPr sz="3600" spc="-100" dirty="0"/>
              <a:t> </a:t>
            </a:r>
            <a:r>
              <a:rPr sz="3600" dirty="0"/>
              <a:t>Themes</a:t>
            </a:r>
            <a:r>
              <a:rPr sz="3600" spc="-25" dirty="0"/>
              <a:t> </a:t>
            </a:r>
            <a:r>
              <a:rPr sz="3600" dirty="0"/>
              <a:t>and</a:t>
            </a:r>
            <a:r>
              <a:rPr sz="3600" spc="-45" dirty="0"/>
              <a:t> </a:t>
            </a:r>
            <a:r>
              <a:rPr sz="3600" dirty="0"/>
              <a:t>Sub-Themes</a:t>
            </a:r>
            <a:endParaRPr sz="3600"/>
          </a:p>
        </p:txBody>
      </p:sp>
      <p:pic>
        <p:nvPicPr>
          <p:cNvPr id="51" name="object 3">
            <a:extLst>
              <a:ext uri="{FF2B5EF4-FFF2-40B4-BE49-F238E27FC236}">
                <a16:creationId xmlns:a16="http://schemas.microsoft.com/office/drawing/2014/main" id="{B84B15EF-9515-4AF9-B552-64124206AAC9}"/>
              </a:ext>
            </a:extLst>
          </p:cNvPr>
          <p:cNvPicPr/>
          <p:nvPr/>
        </p:nvPicPr>
        <p:blipFill>
          <a:blip r:embed="rId4" cstate="print"/>
          <a:stretch>
            <a:fillRect/>
          </a:stretch>
        </p:blipFill>
        <p:spPr>
          <a:xfrm>
            <a:off x="0" y="4508797"/>
            <a:ext cx="2778742" cy="2349203"/>
          </a:xfrm>
          <a:prstGeom prst="rect">
            <a:avLst/>
          </a:prstGeom>
        </p:spPr>
      </p:pic>
      <p:sp>
        <p:nvSpPr>
          <p:cNvPr id="53" name="Google Shape;441;p10">
            <a:extLst>
              <a:ext uri="{FF2B5EF4-FFF2-40B4-BE49-F238E27FC236}">
                <a16:creationId xmlns:a16="http://schemas.microsoft.com/office/drawing/2014/main" id="{B52DD656-3797-4804-B9FC-1CDFA78269A4}"/>
              </a:ext>
            </a:extLst>
          </p:cNvPr>
          <p:cNvSpPr/>
          <p:nvPr/>
        </p:nvSpPr>
        <p:spPr>
          <a:xfrm>
            <a:off x="353695" y="3048000"/>
            <a:ext cx="4980305" cy="3490599"/>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 name="Google Shape;466;p10">
            <a:extLst>
              <a:ext uri="{FF2B5EF4-FFF2-40B4-BE49-F238E27FC236}">
                <a16:creationId xmlns:a16="http://schemas.microsoft.com/office/drawing/2014/main" id="{DA054C65-CCBA-4A0C-AAB2-D665A8EC2ECE}"/>
              </a:ext>
            </a:extLst>
          </p:cNvPr>
          <p:cNvSpPr txBox="1"/>
          <p:nvPr/>
        </p:nvSpPr>
        <p:spPr>
          <a:xfrm rot="-5400000">
            <a:off x="59405" y="4466536"/>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5" name="Google Shape;467;p10">
            <a:extLst>
              <a:ext uri="{FF2B5EF4-FFF2-40B4-BE49-F238E27FC236}">
                <a16:creationId xmlns:a16="http://schemas.microsoft.com/office/drawing/2014/main" id="{463CDF6C-8DDC-43F7-939F-FDF04FAF2BFA}"/>
              </a:ext>
            </a:extLst>
          </p:cNvPr>
          <p:cNvSpPr txBox="1"/>
          <p:nvPr/>
        </p:nvSpPr>
        <p:spPr>
          <a:xfrm>
            <a:off x="2639039" y="6026935"/>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56" name="Google Shape;475;p10">
            <a:extLst>
              <a:ext uri="{FF2B5EF4-FFF2-40B4-BE49-F238E27FC236}">
                <a16:creationId xmlns:a16="http://schemas.microsoft.com/office/drawing/2014/main" id="{A18C4813-E01D-4B35-910F-BD5E238FC726}"/>
              </a:ext>
            </a:extLst>
          </p:cNvPr>
          <p:cNvSpPr txBox="1"/>
          <p:nvPr/>
        </p:nvSpPr>
        <p:spPr>
          <a:xfrm>
            <a:off x="877570" y="2805252"/>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Top Sub-themes for Staff</a:t>
            </a:r>
            <a:endParaRPr sz="1400" b="0" i="0" u="none" strike="noStrike" cap="none" dirty="0">
              <a:solidFill>
                <a:srgbClr val="000000"/>
              </a:solidFill>
              <a:latin typeface="Trebuchet MS"/>
              <a:ea typeface="Trebuchet MS"/>
              <a:cs typeface="Trebuchet MS"/>
              <a:sym typeface="Trebuchet MS"/>
            </a:endParaRPr>
          </a:p>
        </p:txBody>
      </p:sp>
      <p:grpSp>
        <p:nvGrpSpPr>
          <p:cNvPr id="57" name="Google Shape;486;p10">
            <a:extLst>
              <a:ext uri="{FF2B5EF4-FFF2-40B4-BE49-F238E27FC236}">
                <a16:creationId xmlns:a16="http://schemas.microsoft.com/office/drawing/2014/main" id="{B88D5F63-C14F-4E38-AB88-7AAE0E71367B}"/>
              </a:ext>
            </a:extLst>
          </p:cNvPr>
          <p:cNvGrpSpPr/>
          <p:nvPr/>
        </p:nvGrpSpPr>
        <p:grpSpPr>
          <a:xfrm>
            <a:off x="520745" y="5867271"/>
            <a:ext cx="973766" cy="574850"/>
            <a:chOff x="2692675" y="6800257"/>
            <a:chExt cx="973766" cy="574850"/>
          </a:xfrm>
        </p:grpSpPr>
        <p:sp>
          <p:nvSpPr>
            <p:cNvPr id="58" name="Google Shape;487;p10">
              <a:extLst>
                <a:ext uri="{FF2B5EF4-FFF2-40B4-BE49-F238E27FC236}">
                  <a16:creationId xmlns:a16="http://schemas.microsoft.com/office/drawing/2014/main" id="{DE77C245-1A61-4F3A-8F54-B66FE14F49EC}"/>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9" name="Google Shape;488;p10">
              <a:extLst>
                <a:ext uri="{FF2B5EF4-FFF2-40B4-BE49-F238E27FC236}">
                  <a16:creationId xmlns:a16="http://schemas.microsoft.com/office/drawing/2014/main" id="{24B5EEF4-E0A5-4A21-9575-86AEBB5634A2}"/>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0" name="Google Shape;489;p10">
              <a:extLst>
                <a:ext uri="{FF2B5EF4-FFF2-40B4-BE49-F238E27FC236}">
                  <a16:creationId xmlns:a16="http://schemas.microsoft.com/office/drawing/2014/main" id="{8816190F-91B1-4EBA-AE22-39DFD1EF4AF6}"/>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1" name="Google Shape;490;p10">
              <a:extLst>
                <a:ext uri="{FF2B5EF4-FFF2-40B4-BE49-F238E27FC236}">
                  <a16:creationId xmlns:a16="http://schemas.microsoft.com/office/drawing/2014/main" id="{C1C11ADA-8900-4503-AB6F-17ECBEEDEE1B}"/>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2" name="Google Shape;491;p10">
              <a:extLst>
                <a:ext uri="{FF2B5EF4-FFF2-40B4-BE49-F238E27FC236}">
                  <a16:creationId xmlns:a16="http://schemas.microsoft.com/office/drawing/2014/main" id="{DE8A48E3-2387-4F48-B93B-4FA9F60657EC}"/>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3" name="Google Shape;492;p10">
              <a:extLst>
                <a:ext uri="{FF2B5EF4-FFF2-40B4-BE49-F238E27FC236}">
                  <a16:creationId xmlns:a16="http://schemas.microsoft.com/office/drawing/2014/main" id="{23B3ACC6-4F8E-417F-BE51-7AC280BF5A48}"/>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4" name="Google Shape;493;p10">
              <a:extLst>
                <a:ext uri="{FF2B5EF4-FFF2-40B4-BE49-F238E27FC236}">
                  <a16:creationId xmlns:a16="http://schemas.microsoft.com/office/drawing/2014/main" id="{B043E888-BCE8-4524-9ADE-B3C110404927}"/>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65" name="Chart 64">
            <a:extLst>
              <a:ext uri="{FF2B5EF4-FFF2-40B4-BE49-F238E27FC236}">
                <a16:creationId xmlns:a16="http://schemas.microsoft.com/office/drawing/2014/main" id="{6FDC77E0-7E7C-421A-9191-2A049C73D170}"/>
              </a:ext>
            </a:extLst>
          </p:cNvPr>
          <p:cNvGraphicFramePr/>
          <p:nvPr>
            <p:extLst>
              <p:ext uri="{D42A27DB-BD31-4B8C-83A1-F6EECF244321}">
                <p14:modId xmlns:p14="http://schemas.microsoft.com/office/powerpoint/2010/main" val="2055611727"/>
              </p:ext>
            </p:extLst>
          </p:nvPr>
        </p:nvGraphicFramePr>
        <p:xfrm>
          <a:off x="636400" y="3205112"/>
          <a:ext cx="4569647" cy="2794931"/>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23">
            <a:extLst>
              <a:ext uri="{FF2B5EF4-FFF2-40B4-BE49-F238E27FC236}">
                <a16:creationId xmlns:a16="http://schemas.microsoft.com/office/drawing/2014/main" id="{C2AF8A96-F6C8-47C8-8DAC-66146DF0523D}"/>
              </a:ext>
            </a:extLst>
          </p:cNvPr>
          <p:cNvSpPr txBox="1"/>
          <p:nvPr/>
        </p:nvSpPr>
        <p:spPr>
          <a:xfrm>
            <a:off x="5517374" y="3033556"/>
            <a:ext cx="4768483" cy="3529171"/>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‘‘I have broken a tooth twice and X has performed a miracle to try to save it whilst being honest about the prospects of long-term success…”</a:t>
            </a:r>
            <a:endParaRPr lang="en-GB" sz="1200" spc="-30" dirty="0">
              <a:highlight>
                <a:srgbClr val="BCE09C"/>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spc="-5"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‘‘…Took great care and provided a great service.”</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spc="-5"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‘‘The hygienist service at this practice is consistently excellent…’</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spc="-5"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“…They will deny you treatments for every available reason…”</a:t>
            </a:r>
            <a:endParaRPr lang="en-GB" sz="1200" spc="-10" dirty="0">
              <a:highlight>
                <a:srgbClr val="80B5C6"/>
              </a:highlight>
              <a:latin typeface="Trebuchet MS"/>
              <a:cs typeface="Trebuchet MS"/>
            </a:endParaRPr>
          </a:p>
          <a:p>
            <a:pPr marL="12700">
              <a:spcBef>
                <a:spcPts val="100"/>
              </a:spcBef>
            </a:pPr>
            <a:r>
              <a:rPr lang="en-GB" sz="1200" b="1" i="1" spc="5" dirty="0">
                <a:latin typeface="Trebuchet MS"/>
                <a:cs typeface="Trebuchet MS"/>
              </a:rPr>
              <a:t>Dentist</a:t>
            </a:r>
          </a:p>
          <a:p>
            <a:pPr marL="12700">
              <a:spcBef>
                <a:spcPts val="100"/>
              </a:spcBef>
            </a:pPr>
            <a:endParaRPr lang="en-GB" sz="1200" b="1" i="1" spc="5" dirty="0">
              <a:latin typeface="Trebuchet MS"/>
              <a:cs typeface="Trebuchet MS"/>
            </a:endParaRPr>
          </a:p>
          <a:p>
            <a:pPr marL="12700">
              <a:spcBef>
                <a:spcPts val="100"/>
              </a:spcBef>
            </a:pPr>
            <a:r>
              <a:rPr lang="en-GB" sz="1200" spc="5" dirty="0">
                <a:highlight>
                  <a:srgbClr val="80B5C6"/>
                </a:highlight>
                <a:latin typeface="Trebuchet MS"/>
                <a:cs typeface="Trebuchet MS"/>
              </a:rPr>
              <a:t>”…Nothing gets explained. Worst experience I’ve ever had with dentists.”</a:t>
            </a:r>
          </a:p>
          <a:p>
            <a:pPr marL="12700">
              <a:spcBef>
                <a:spcPts val="100"/>
              </a:spcBef>
            </a:pPr>
            <a:r>
              <a:rPr lang="en-GB" sz="1200" b="1" i="1" spc="5" dirty="0">
                <a:latin typeface="Trebuchet MS"/>
                <a:cs typeface="Trebuchet MS"/>
              </a:rPr>
              <a:t>Dentist</a:t>
            </a:r>
            <a:endParaRPr lang="en-GB" sz="1200" b="1" i="1" spc="-5" dirty="0">
              <a:latin typeface="Trebuchet MS"/>
              <a:cs typeface="Trebuchet MS"/>
            </a:endParaRPr>
          </a:p>
        </p:txBody>
      </p:sp>
      <p:sp>
        <p:nvSpPr>
          <p:cNvPr id="6" name="object 6"/>
          <p:cNvSpPr txBox="1"/>
          <p:nvPr/>
        </p:nvSpPr>
        <p:spPr>
          <a:xfrm>
            <a:off x="353695" y="1154399"/>
            <a:ext cx="9932162" cy="1480534"/>
          </a:xfrm>
          <a:prstGeom prst="rect">
            <a:avLst/>
          </a:prstGeom>
        </p:spPr>
        <p:txBody>
          <a:bodyPr vert="horz" wrap="square" lIns="0" tIns="3175" rIns="0" bIns="0" rtlCol="0">
            <a:spAutoFit/>
          </a:bodyPr>
          <a:lstStyle/>
          <a:p>
            <a:pPr marL="12700" marR="5080">
              <a:spcBef>
                <a:spcPts val="25"/>
              </a:spcBef>
            </a:pPr>
            <a:r>
              <a:rPr lang="en-GB" sz="1200" dirty="0">
                <a:latin typeface="Trebuchet MS"/>
                <a:cs typeface="Trebuchet MS"/>
              </a:rPr>
              <a:t>From</a:t>
            </a:r>
            <a:r>
              <a:rPr sz="1200" dirty="0">
                <a:latin typeface="Trebuchet MS"/>
                <a:cs typeface="Trebuchet MS"/>
              </a:rPr>
              <a:t> the reviews relating to dental services, </a:t>
            </a:r>
            <a:r>
              <a:rPr lang="en-GB" sz="1200" dirty="0">
                <a:latin typeface="Trebuchet MS"/>
                <a:cs typeface="Trebuchet MS"/>
              </a:rPr>
              <a:t>102</a:t>
            </a:r>
            <a:r>
              <a:rPr sz="1200" dirty="0">
                <a:latin typeface="Trebuchet MS"/>
                <a:cs typeface="Trebuchet MS"/>
              </a:rPr>
              <a:t> </a:t>
            </a:r>
            <a:r>
              <a:rPr lang="en-GB" sz="1200" dirty="0">
                <a:latin typeface="Trebuchet MS"/>
                <a:cs typeface="Trebuchet MS"/>
              </a:rPr>
              <a:t>were r</a:t>
            </a:r>
            <a:r>
              <a:rPr sz="1200" dirty="0">
                <a:latin typeface="Trebuchet MS"/>
                <a:cs typeface="Trebuchet MS"/>
              </a:rPr>
              <a:t>elated to </a:t>
            </a:r>
            <a:r>
              <a:rPr lang="en-GB" sz="1200" b="1" dirty="0">
                <a:latin typeface="Trebuchet MS"/>
                <a:cs typeface="Trebuchet MS"/>
              </a:rPr>
              <a:t>Treatment and care.</a:t>
            </a:r>
            <a:r>
              <a:rPr sz="1200" dirty="0">
                <a:latin typeface="Trebuchet MS"/>
                <a:cs typeface="Trebuchet MS"/>
              </a:rPr>
              <a:t> </a:t>
            </a:r>
            <a:r>
              <a:rPr lang="en-GB" sz="1200" dirty="0">
                <a:latin typeface="Trebuchet MS"/>
                <a:cs typeface="Trebuchet MS"/>
              </a:rPr>
              <a:t>79</a:t>
            </a:r>
            <a:r>
              <a:rPr sz="1200" dirty="0">
                <a:latin typeface="Trebuchet MS"/>
                <a:cs typeface="Trebuchet MS"/>
              </a:rPr>
              <a:t>% (</a:t>
            </a:r>
            <a:r>
              <a:rPr lang="en-GB" sz="1200" dirty="0">
                <a:latin typeface="Trebuchet MS"/>
                <a:cs typeface="Trebuchet MS"/>
              </a:rPr>
              <a:t>81</a:t>
            </a:r>
            <a:r>
              <a:rPr sz="1200" dirty="0">
                <a:latin typeface="Trebuchet MS"/>
                <a:cs typeface="Trebuchet MS"/>
              </a:rPr>
              <a:t>) of these comments were positive and </a:t>
            </a:r>
            <a:r>
              <a:rPr lang="en-GB" sz="1200" dirty="0">
                <a:latin typeface="Trebuchet MS"/>
                <a:cs typeface="Trebuchet MS"/>
              </a:rPr>
              <a:t>21</a:t>
            </a:r>
            <a:r>
              <a:rPr sz="1200" dirty="0">
                <a:latin typeface="Trebuchet MS"/>
                <a:cs typeface="Trebuchet MS"/>
              </a:rPr>
              <a:t>% (</a:t>
            </a:r>
            <a:r>
              <a:rPr lang="en-GB" sz="1200" dirty="0">
                <a:latin typeface="Trebuchet MS"/>
                <a:cs typeface="Trebuchet MS"/>
              </a:rPr>
              <a:t>21</a:t>
            </a:r>
            <a:r>
              <a:rPr sz="1200" dirty="0">
                <a:latin typeface="Trebuchet MS"/>
                <a:cs typeface="Trebuchet MS"/>
              </a:rPr>
              <a:t>)  negative.</a:t>
            </a:r>
            <a:r>
              <a:rPr lang="en-GB" sz="1200" dirty="0">
                <a:latin typeface="Trebuchet MS"/>
                <a:cs typeface="Trebuchet MS"/>
              </a:rPr>
              <a:t> </a:t>
            </a:r>
            <a:r>
              <a:rPr sz="1200" dirty="0">
                <a:latin typeface="Trebuchet MS"/>
                <a:cs typeface="Trebuchet MS"/>
              </a:rPr>
              <a:t>The graph below shows a breakdown of the top sub-themes for </a:t>
            </a:r>
            <a:r>
              <a:rPr lang="en-GB" sz="1200" b="1" dirty="0">
                <a:latin typeface="Trebuchet MS"/>
                <a:cs typeface="Trebuchet MS"/>
              </a:rPr>
              <a:t>Treatment and care</a:t>
            </a:r>
            <a:r>
              <a:rPr lang="en-GB" sz="1200" dirty="0">
                <a:latin typeface="Trebuchet MS"/>
                <a:cs typeface="Trebuchet MS"/>
              </a:rPr>
              <a:t>.</a:t>
            </a:r>
          </a:p>
          <a:p>
            <a:pPr marL="12700" marR="5080">
              <a:spcBef>
                <a:spcPts val="25"/>
              </a:spcBef>
            </a:pPr>
            <a:endParaRPr lang="en-GB" sz="1200" b="1" dirty="0">
              <a:latin typeface="Trebuchet MS"/>
              <a:cs typeface="Trebuchet MS"/>
            </a:endParaRPr>
          </a:p>
          <a:p>
            <a:pPr marL="12700" marR="5080">
              <a:spcBef>
                <a:spcPts val="25"/>
              </a:spcBef>
            </a:pPr>
            <a:r>
              <a:rPr lang="en-GB" sz="1200" dirty="0">
                <a:latin typeface="Trebuchet MS"/>
                <a:cs typeface="Trebuchet MS"/>
              </a:rPr>
              <a:t>79</a:t>
            </a:r>
            <a:r>
              <a:rPr sz="1200" dirty="0">
                <a:latin typeface="Trebuchet MS"/>
                <a:cs typeface="Trebuchet MS"/>
              </a:rPr>
              <a:t> </a:t>
            </a:r>
            <a:r>
              <a:rPr lang="en-GB" sz="1200" dirty="0">
                <a:latin typeface="Trebuchet MS"/>
                <a:cs typeface="Trebuchet MS"/>
              </a:rPr>
              <a:t>of these comments were </a:t>
            </a:r>
            <a:r>
              <a:rPr sz="1200" dirty="0">
                <a:latin typeface="Trebuchet MS"/>
                <a:cs typeface="Trebuchet MS"/>
              </a:rPr>
              <a:t>related to </a:t>
            </a:r>
            <a:r>
              <a:rPr lang="en-GB" sz="1200" dirty="0">
                <a:latin typeface="Trebuchet MS"/>
                <a:cs typeface="Trebuchet MS"/>
              </a:rPr>
              <a:t>the </a:t>
            </a:r>
            <a:r>
              <a:rPr lang="en-GB" sz="1200" b="1" dirty="0">
                <a:latin typeface="Trebuchet MS"/>
                <a:cs typeface="Trebuchet MS"/>
              </a:rPr>
              <a:t>Experience </a:t>
            </a:r>
            <a:r>
              <a:rPr sz="1200" dirty="0">
                <a:latin typeface="Trebuchet MS"/>
                <a:cs typeface="Trebuchet MS"/>
              </a:rPr>
              <a:t>sub-theme</a:t>
            </a:r>
            <a:r>
              <a:rPr lang="en-GB" sz="1200" dirty="0">
                <a:latin typeface="Trebuchet MS"/>
                <a:cs typeface="Trebuchet MS"/>
              </a:rPr>
              <a:t> where 75% (59) were positive and 25% (20) were negative</a:t>
            </a:r>
            <a:r>
              <a:rPr sz="1200" dirty="0">
                <a:latin typeface="Trebuchet MS"/>
                <a:cs typeface="Trebuchet MS"/>
              </a:rPr>
              <a:t>. </a:t>
            </a:r>
            <a:r>
              <a:rPr lang="en-GB" sz="1200" dirty="0">
                <a:latin typeface="Trebuchet MS"/>
                <a:cs typeface="Trebuchet MS"/>
              </a:rPr>
              <a:t>These figures show patient satisfaction with the care they received from Dental services.</a:t>
            </a:r>
          </a:p>
          <a:p>
            <a:pPr marL="12700" marR="5080">
              <a:spcBef>
                <a:spcPts val="25"/>
              </a:spcBef>
            </a:pPr>
            <a:endParaRPr lang="en-GB" sz="1200" b="1" dirty="0">
              <a:latin typeface="Trebuchet MS"/>
              <a:cs typeface="Trebuchet MS"/>
            </a:endParaRPr>
          </a:p>
          <a:p>
            <a:pPr marL="12700" marR="5080">
              <a:spcBef>
                <a:spcPts val="25"/>
              </a:spcBef>
            </a:pPr>
            <a:r>
              <a:rPr lang="en-GB" sz="1200" b="1" dirty="0">
                <a:latin typeface="Trebuchet MS"/>
                <a:cs typeface="Trebuchet MS"/>
              </a:rPr>
              <a:t>Effectiveness </a:t>
            </a:r>
            <a:r>
              <a:rPr lang="en-GB" sz="1200" dirty="0">
                <a:latin typeface="Trebuchet MS"/>
                <a:cs typeface="Trebuchet MS"/>
              </a:rPr>
              <a:t>was the next most mentioned sub-theme where 95% of the comments were positive</a:t>
            </a:r>
            <a:r>
              <a:rPr lang="en-GB" sz="1200" b="1" dirty="0">
                <a:latin typeface="Trebuchet MS"/>
                <a:cs typeface="Trebuchet MS"/>
              </a:rPr>
              <a:t>. </a:t>
            </a:r>
            <a:r>
              <a:rPr lang="en-GB" sz="1200" dirty="0">
                <a:latin typeface="Trebuchet MS"/>
                <a:cs typeface="Trebuchet MS"/>
              </a:rPr>
              <a:t>The breakdown of this sub-theme illustrates that Dentists have been successful with their treatments; producing desired results for patients.</a:t>
            </a:r>
            <a:endParaRPr sz="1200" dirty="0">
              <a:latin typeface="Trebuchet MS"/>
              <a:cs typeface="Trebuchet MS"/>
            </a:endParaRPr>
          </a:p>
        </p:txBody>
      </p:sp>
      <p:pic>
        <p:nvPicPr>
          <p:cNvPr id="42" name="object 42"/>
          <p:cNvPicPr/>
          <p:nvPr/>
        </p:nvPicPr>
        <p:blipFill>
          <a:blip r:embed="rId3" cstate="print"/>
          <a:stretch>
            <a:fillRect/>
          </a:stretch>
        </p:blipFill>
        <p:spPr>
          <a:xfrm>
            <a:off x="8802623" y="99060"/>
            <a:ext cx="1487424" cy="185927"/>
          </a:xfrm>
          <a:prstGeom prst="rect">
            <a:avLst/>
          </a:prstGeom>
        </p:spPr>
      </p:pic>
      <p:sp>
        <p:nvSpPr>
          <p:cNvPr id="43" name="object 43"/>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5" name="object 45"/>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17</a:t>
            </a:r>
            <a:endParaRPr dirty="0"/>
          </a:p>
        </p:txBody>
      </p:sp>
      <p:sp>
        <p:nvSpPr>
          <p:cNvPr id="44" name="object 44"/>
          <p:cNvSpPr txBox="1">
            <a:spLocks noGrp="1"/>
          </p:cNvSpPr>
          <p:nvPr>
            <p:ph type="title"/>
          </p:nvPr>
        </p:nvSpPr>
        <p:spPr>
          <a:xfrm>
            <a:off x="1031544" y="360426"/>
            <a:ext cx="6683375" cy="574040"/>
          </a:xfrm>
          <a:prstGeom prst="rect">
            <a:avLst/>
          </a:prstGeom>
        </p:spPr>
        <p:txBody>
          <a:bodyPr vert="horz" wrap="square" lIns="0" tIns="12700" rIns="0" bIns="0" rtlCol="0">
            <a:spAutoFit/>
          </a:bodyPr>
          <a:lstStyle/>
          <a:p>
            <a:pPr marL="12700">
              <a:lnSpc>
                <a:spcPct val="100000"/>
              </a:lnSpc>
              <a:spcBef>
                <a:spcPts val="100"/>
              </a:spcBef>
            </a:pPr>
            <a:r>
              <a:rPr sz="3600" spc="-5" dirty="0"/>
              <a:t>Dentist</a:t>
            </a:r>
            <a:r>
              <a:rPr sz="3600" spc="-100" dirty="0"/>
              <a:t> </a:t>
            </a:r>
            <a:r>
              <a:rPr sz="3600" dirty="0"/>
              <a:t>Themes</a:t>
            </a:r>
            <a:r>
              <a:rPr sz="3600" spc="-25" dirty="0"/>
              <a:t> </a:t>
            </a:r>
            <a:r>
              <a:rPr sz="3600" dirty="0"/>
              <a:t>and</a:t>
            </a:r>
            <a:r>
              <a:rPr sz="3600" spc="-45" dirty="0"/>
              <a:t> </a:t>
            </a:r>
            <a:r>
              <a:rPr sz="3600" dirty="0"/>
              <a:t>Sub-Themes</a:t>
            </a:r>
            <a:endParaRPr sz="3600"/>
          </a:p>
        </p:txBody>
      </p:sp>
      <p:pic>
        <p:nvPicPr>
          <p:cNvPr id="47" name="object 3">
            <a:extLst>
              <a:ext uri="{FF2B5EF4-FFF2-40B4-BE49-F238E27FC236}">
                <a16:creationId xmlns:a16="http://schemas.microsoft.com/office/drawing/2014/main" id="{5A15FB6D-DC48-4BAE-8C3E-DB543E9C3633}"/>
              </a:ext>
            </a:extLst>
          </p:cNvPr>
          <p:cNvPicPr/>
          <p:nvPr/>
        </p:nvPicPr>
        <p:blipFill>
          <a:blip r:embed="rId4" cstate="print"/>
          <a:stretch>
            <a:fillRect/>
          </a:stretch>
        </p:blipFill>
        <p:spPr>
          <a:xfrm>
            <a:off x="0" y="4508795"/>
            <a:ext cx="2778742" cy="2349203"/>
          </a:xfrm>
          <a:prstGeom prst="rect">
            <a:avLst/>
          </a:prstGeom>
        </p:spPr>
      </p:pic>
      <p:sp>
        <p:nvSpPr>
          <p:cNvPr id="49" name="Google Shape;441;p10">
            <a:extLst>
              <a:ext uri="{FF2B5EF4-FFF2-40B4-BE49-F238E27FC236}">
                <a16:creationId xmlns:a16="http://schemas.microsoft.com/office/drawing/2014/main" id="{39717773-D9FA-4082-B5F9-D1AF919C4F95}"/>
              </a:ext>
            </a:extLst>
          </p:cNvPr>
          <p:cNvSpPr/>
          <p:nvPr/>
        </p:nvSpPr>
        <p:spPr>
          <a:xfrm>
            <a:off x="353695" y="3082461"/>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0" name="Google Shape;466;p10">
            <a:extLst>
              <a:ext uri="{FF2B5EF4-FFF2-40B4-BE49-F238E27FC236}">
                <a16:creationId xmlns:a16="http://schemas.microsoft.com/office/drawing/2014/main" id="{137995BD-59E6-4112-AB0B-94050751240E}"/>
              </a:ext>
            </a:extLst>
          </p:cNvPr>
          <p:cNvSpPr txBox="1"/>
          <p:nvPr/>
        </p:nvSpPr>
        <p:spPr>
          <a:xfrm rot="-5400000">
            <a:off x="59405" y="4618936"/>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1" name="Google Shape;467;p10">
            <a:extLst>
              <a:ext uri="{FF2B5EF4-FFF2-40B4-BE49-F238E27FC236}">
                <a16:creationId xmlns:a16="http://schemas.microsoft.com/office/drawing/2014/main" id="{19777078-62F3-45FC-ADA3-AF643F28EFDF}"/>
              </a:ext>
            </a:extLst>
          </p:cNvPr>
          <p:cNvSpPr txBox="1"/>
          <p:nvPr/>
        </p:nvSpPr>
        <p:spPr>
          <a:xfrm>
            <a:off x="2639039" y="6179335"/>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52" name="Google Shape;475;p10">
            <a:extLst>
              <a:ext uri="{FF2B5EF4-FFF2-40B4-BE49-F238E27FC236}">
                <a16:creationId xmlns:a16="http://schemas.microsoft.com/office/drawing/2014/main" id="{FB900AA8-3B41-4657-9BBD-DF32662FB853}"/>
              </a:ext>
            </a:extLst>
          </p:cNvPr>
          <p:cNvSpPr txBox="1"/>
          <p:nvPr/>
        </p:nvSpPr>
        <p:spPr>
          <a:xfrm>
            <a:off x="877570" y="2819400"/>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Top Sub-themes for </a:t>
            </a:r>
            <a:r>
              <a:rPr lang="en-US" sz="1400" b="1" dirty="0">
                <a:solidFill>
                  <a:srgbClr val="000000"/>
                </a:solidFill>
                <a:latin typeface="Trebuchet MS"/>
                <a:ea typeface="Trebuchet MS"/>
                <a:cs typeface="Trebuchet MS"/>
                <a:sym typeface="Trebuchet MS"/>
              </a:rPr>
              <a:t>Treatment and care</a:t>
            </a:r>
            <a:endParaRPr sz="1400" b="0" i="0" u="none" strike="noStrike" cap="none" dirty="0">
              <a:solidFill>
                <a:srgbClr val="000000"/>
              </a:solidFill>
              <a:latin typeface="Trebuchet MS"/>
              <a:ea typeface="Trebuchet MS"/>
              <a:cs typeface="Trebuchet MS"/>
              <a:sym typeface="Trebuchet MS"/>
            </a:endParaRPr>
          </a:p>
        </p:txBody>
      </p:sp>
      <p:grpSp>
        <p:nvGrpSpPr>
          <p:cNvPr id="53" name="Google Shape;486;p10">
            <a:extLst>
              <a:ext uri="{FF2B5EF4-FFF2-40B4-BE49-F238E27FC236}">
                <a16:creationId xmlns:a16="http://schemas.microsoft.com/office/drawing/2014/main" id="{B9D6D721-809B-4F1D-BBD6-01A1634CF684}"/>
              </a:ext>
            </a:extLst>
          </p:cNvPr>
          <p:cNvGrpSpPr/>
          <p:nvPr/>
        </p:nvGrpSpPr>
        <p:grpSpPr>
          <a:xfrm>
            <a:off x="520745" y="6019671"/>
            <a:ext cx="973766" cy="574850"/>
            <a:chOff x="2692675" y="6800257"/>
            <a:chExt cx="973766" cy="574850"/>
          </a:xfrm>
        </p:grpSpPr>
        <p:sp>
          <p:nvSpPr>
            <p:cNvPr id="54" name="Google Shape;487;p10">
              <a:extLst>
                <a:ext uri="{FF2B5EF4-FFF2-40B4-BE49-F238E27FC236}">
                  <a16:creationId xmlns:a16="http://schemas.microsoft.com/office/drawing/2014/main" id="{20FCAA10-F462-4B04-B533-61C685BFB07C}"/>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 name="Google Shape;488;p10">
              <a:extLst>
                <a:ext uri="{FF2B5EF4-FFF2-40B4-BE49-F238E27FC236}">
                  <a16:creationId xmlns:a16="http://schemas.microsoft.com/office/drawing/2014/main" id="{656C41E2-41BB-432D-81F4-64D81414FE5D}"/>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6" name="Google Shape;489;p10">
              <a:extLst>
                <a:ext uri="{FF2B5EF4-FFF2-40B4-BE49-F238E27FC236}">
                  <a16:creationId xmlns:a16="http://schemas.microsoft.com/office/drawing/2014/main" id="{B5C86DAF-5003-439B-AC91-4B22357D7E3E}"/>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7" name="Google Shape;490;p10">
              <a:extLst>
                <a:ext uri="{FF2B5EF4-FFF2-40B4-BE49-F238E27FC236}">
                  <a16:creationId xmlns:a16="http://schemas.microsoft.com/office/drawing/2014/main" id="{82C07470-E007-41F4-8226-B9377EFDD02F}"/>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8" name="Google Shape;491;p10">
              <a:extLst>
                <a:ext uri="{FF2B5EF4-FFF2-40B4-BE49-F238E27FC236}">
                  <a16:creationId xmlns:a16="http://schemas.microsoft.com/office/drawing/2014/main" id="{FAB982F7-0DAB-4343-9650-EAC2A8ADC4B9}"/>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9" name="Google Shape;492;p10">
              <a:extLst>
                <a:ext uri="{FF2B5EF4-FFF2-40B4-BE49-F238E27FC236}">
                  <a16:creationId xmlns:a16="http://schemas.microsoft.com/office/drawing/2014/main" id="{4C662860-07E0-49C2-9CE0-459C679A9F6A}"/>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0" name="Google Shape;493;p10">
              <a:extLst>
                <a:ext uri="{FF2B5EF4-FFF2-40B4-BE49-F238E27FC236}">
                  <a16:creationId xmlns:a16="http://schemas.microsoft.com/office/drawing/2014/main" id="{04035F1A-44E6-48EC-9803-9DE29378F3AC}"/>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61" name="Chart 60">
            <a:extLst>
              <a:ext uri="{FF2B5EF4-FFF2-40B4-BE49-F238E27FC236}">
                <a16:creationId xmlns:a16="http://schemas.microsoft.com/office/drawing/2014/main" id="{D1747FCB-DC3F-4A18-85ED-75A479F695D4}"/>
              </a:ext>
            </a:extLst>
          </p:cNvPr>
          <p:cNvGraphicFramePr/>
          <p:nvPr>
            <p:extLst>
              <p:ext uri="{D42A27DB-BD31-4B8C-83A1-F6EECF244321}">
                <p14:modId xmlns:p14="http://schemas.microsoft.com/office/powerpoint/2010/main" val="1478702143"/>
              </p:ext>
            </p:extLst>
          </p:nvPr>
        </p:nvGraphicFramePr>
        <p:xfrm>
          <a:off x="629513" y="3172388"/>
          <a:ext cx="4569647" cy="2794931"/>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377962" y="1165893"/>
            <a:ext cx="9528038" cy="1331134"/>
          </a:xfrm>
          <a:prstGeom prst="rect">
            <a:avLst/>
          </a:prstGeom>
        </p:spPr>
        <p:txBody>
          <a:bodyPr vert="horz" wrap="square" lIns="0" tIns="12700" rIns="0" bIns="0" rtlCol="0">
            <a:spAutoFit/>
          </a:bodyPr>
          <a:lstStyle/>
          <a:p>
            <a:pPr marL="12700">
              <a:spcBef>
                <a:spcPts val="100"/>
              </a:spcBef>
            </a:pPr>
            <a:r>
              <a:rPr lang="en-GB" sz="1200" b="1" dirty="0">
                <a:latin typeface="Trebuchet MS"/>
                <a:cs typeface="Trebuchet MS"/>
              </a:rPr>
              <a:t>Staff attitudes </a:t>
            </a:r>
            <a:r>
              <a:rPr sz="1200" dirty="0">
                <a:latin typeface="Trebuchet MS"/>
                <a:cs typeface="Trebuchet MS"/>
              </a:rPr>
              <a:t>received </a:t>
            </a:r>
            <a:r>
              <a:rPr lang="en-GB" sz="1200" dirty="0">
                <a:latin typeface="Trebuchet MS"/>
                <a:cs typeface="Trebuchet MS"/>
              </a:rPr>
              <a:t>51</a:t>
            </a:r>
            <a:r>
              <a:rPr sz="1200" dirty="0">
                <a:latin typeface="Trebuchet MS"/>
                <a:cs typeface="Trebuchet MS"/>
              </a:rPr>
              <a:t> </a:t>
            </a:r>
            <a:r>
              <a:rPr lang="en-GB" sz="1200" dirty="0">
                <a:latin typeface="Trebuchet MS"/>
                <a:cs typeface="Trebuchet MS"/>
              </a:rPr>
              <a:t>comments</a:t>
            </a:r>
            <a:r>
              <a:rPr sz="1200" dirty="0">
                <a:latin typeface="Trebuchet MS"/>
                <a:cs typeface="Trebuchet MS"/>
              </a:rPr>
              <a:t>, </a:t>
            </a:r>
            <a:r>
              <a:rPr lang="en-GB" sz="1200" dirty="0">
                <a:latin typeface="Trebuchet MS"/>
                <a:cs typeface="Trebuchet MS"/>
              </a:rPr>
              <a:t>82</a:t>
            </a:r>
            <a:r>
              <a:rPr sz="1200" dirty="0">
                <a:latin typeface="Trebuchet MS"/>
                <a:cs typeface="Trebuchet MS"/>
              </a:rPr>
              <a:t>% (</a:t>
            </a:r>
            <a:r>
              <a:rPr lang="en-GB" sz="1200" dirty="0">
                <a:latin typeface="Trebuchet MS"/>
                <a:cs typeface="Trebuchet MS"/>
              </a:rPr>
              <a:t>42</a:t>
            </a:r>
            <a:r>
              <a:rPr sz="1200" dirty="0">
                <a:latin typeface="Trebuchet MS"/>
                <a:cs typeface="Trebuchet MS"/>
              </a:rPr>
              <a:t>) of </a:t>
            </a:r>
            <a:r>
              <a:rPr lang="en-GB" sz="1200" dirty="0">
                <a:latin typeface="Trebuchet MS"/>
                <a:cs typeface="Trebuchet MS"/>
              </a:rPr>
              <a:t>the </a:t>
            </a:r>
            <a:r>
              <a:rPr sz="1200" dirty="0">
                <a:latin typeface="Trebuchet MS"/>
                <a:cs typeface="Trebuchet MS"/>
              </a:rPr>
              <a:t>comments were positive</a:t>
            </a:r>
            <a:r>
              <a:rPr lang="en-GB" sz="1200" dirty="0">
                <a:latin typeface="Trebuchet MS"/>
                <a:cs typeface="Trebuchet MS"/>
              </a:rPr>
              <a:t> and</a:t>
            </a:r>
            <a:r>
              <a:rPr sz="1200" dirty="0">
                <a:latin typeface="Trebuchet MS"/>
                <a:cs typeface="Trebuchet MS"/>
              </a:rPr>
              <a:t> </a:t>
            </a:r>
            <a:r>
              <a:rPr lang="en-GB" sz="1200" dirty="0">
                <a:latin typeface="Trebuchet MS"/>
                <a:cs typeface="Trebuchet MS"/>
              </a:rPr>
              <a:t>18</a:t>
            </a:r>
            <a:r>
              <a:rPr sz="1200" dirty="0">
                <a:latin typeface="Trebuchet MS"/>
                <a:cs typeface="Trebuchet MS"/>
              </a:rPr>
              <a:t>% (</a:t>
            </a:r>
            <a:r>
              <a:rPr lang="en-GB" sz="1200" dirty="0">
                <a:latin typeface="Trebuchet MS"/>
                <a:cs typeface="Trebuchet MS"/>
              </a:rPr>
              <a:t>9</a:t>
            </a:r>
            <a:r>
              <a:rPr sz="1200" dirty="0">
                <a:latin typeface="Trebuchet MS"/>
                <a:cs typeface="Trebuchet MS"/>
              </a:rPr>
              <a:t>) </a:t>
            </a:r>
            <a:r>
              <a:rPr lang="en-GB" sz="1200" dirty="0">
                <a:latin typeface="Trebuchet MS"/>
                <a:cs typeface="Trebuchet MS"/>
              </a:rPr>
              <a:t>were </a:t>
            </a:r>
            <a:r>
              <a:rPr sz="1200" dirty="0">
                <a:latin typeface="Trebuchet MS"/>
                <a:cs typeface="Trebuchet MS"/>
              </a:rPr>
              <a:t>negative.</a:t>
            </a:r>
            <a:r>
              <a:rPr lang="en-GB" sz="1200" dirty="0">
                <a:latin typeface="Trebuchet MS"/>
                <a:cs typeface="Trebuchet MS"/>
              </a:rPr>
              <a:t> </a:t>
            </a:r>
            <a:r>
              <a:rPr sz="1200" dirty="0">
                <a:latin typeface="Trebuchet MS"/>
                <a:cs typeface="Trebuchet MS"/>
              </a:rPr>
              <a:t>The chart below shows the </a:t>
            </a:r>
            <a:r>
              <a:rPr lang="en-GB" sz="1200" dirty="0">
                <a:latin typeface="Trebuchet MS"/>
                <a:cs typeface="Trebuchet MS"/>
              </a:rPr>
              <a:t>breakdown of this </a:t>
            </a:r>
            <a:r>
              <a:rPr sz="1200" dirty="0">
                <a:latin typeface="Trebuchet MS"/>
                <a:cs typeface="Trebuchet MS"/>
              </a:rPr>
              <a:t>theme.</a:t>
            </a:r>
            <a:r>
              <a:rPr lang="en-GB" sz="1200" dirty="0">
                <a:latin typeface="Trebuchet MS"/>
                <a:cs typeface="Trebuchet MS"/>
              </a:rPr>
              <a:t> There are no sub-themes for </a:t>
            </a:r>
            <a:r>
              <a:rPr lang="en-GB" sz="1200" b="1" dirty="0">
                <a:latin typeface="Trebuchet MS"/>
                <a:cs typeface="Trebuchet MS"/>
              </a:rPr>
              <a:t>Staff attitudes, </a:t>
            </a:r>
            <a:r>
              <a:rPr lang="en-GB" sz="1200" dirty="0">
                <a:latin typeface="Trebuchet MS"/>
                <a:cs typeface="Trebuchet MS"/>
              </a:rPr>
              <a:t>but the breakdown of positive and negative reviews shows that staff in Dental services are friendly towards their patients.</a:t>
            </a:r>
          </a:p>
          <a:p>
            <a:pPr marL="12700">
              <a:spcBef>
                <a:spcPts val="100"/>
              </a:spcBef>
            </a:pPr>
            <a:endParaRPr lang="en-GB" sz="1200" dirty="0">
              <a:latin typeface="Trebuchet MS"/>
              <a:cs typeface="Trebuchet MS"/>
            </a:endParaRPr>
          </a:p>
          <a:p>
            <a:pPr marL="12700">
              <a:spcBef>
                <a:spcPts val="100"/>
              </a:spcBef>
            </a:pPr>
            <a:r>
              <a:rPr lang="en-GB" sz="1200" dirty="0">
                <a:latin typeface="Trebuchet MS"/>
                <a:cs typeface="Trebuchet MS"/>
              </a:rPr>
              <a:t>In addition, </a:t>
            </a:r>
            <a:r>
              <a:rPr lang="en-GB" sz="1200" b="1" dirty="0">
                <a:latin typeface="Trebuchet MS"/>
                <a:cs typeface="Trebuchet MS"/>
              </a:rPr>
              <a:t>Communication </a:t>
            </a:r>
            <a:r>
              <a:rPr lang="en-GB" sz="1200" dirty="0">
                <a:latin typeface="Trebuchet MS"/>
                <a:cs typeface="Trebuchet MS"/>
              </a:rPr>
              <a:t>was a theme showing a significant number of positive results for Dentists. Of the 44 comments, 80% (35) were positive and 20% (9) were negative. </a:t>
            </a:r>
            <a:r>
              <a:rPr lang="en-GB" sz="1200" b="1" dirty="0">
                <a:latin typeface="Trebuchet MS"/>
                <a:cs typeface="Trebuchet MS"/>
              </a:rPr>
              <a:t>Treatment explanation </a:t>
            </a:r>
            <a:r>
              <a:rPr lang="en-GB" sz="1200" dirty="0">
                <a:latin typeface="Trebuchet MS"/>
                <a:cs typeface="Trebuchet MS"/>
              </a:rPr>
              <a:t>was the most mentioned sub-theme. With 97% of these reviews being positive, it is clear that Dentists are providing adequate explanations of the treatments they are providing.</a:t>
            </a:r>
            <a:endParaRPr sz="1300" dirty="0">
              <a:latin typeface="Trebuchet MS"/>
              <a:cs typeface="Trebuchet MS"/>
            </a:endParaRPr>
          </a:p>
        </p:txBody>
      </p:sp>
      <p:sp>
        <p:nvSpPr>
          <p:cNvPr id="42" name="object 42"/>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rgbClr val="888888"/>
                </a:solidFill>
                <a:latin typeface="Calibri"/>
                <a:cs typeface="Calibri"/>
              </a:rPr>
              <a:t>18</a:t>
            </a:r>
            <a:endParaRPr sz="1200" dirty="0">
              <a:latin typeface="Calibri"/>
              <a:cs typeface="Calibri"/>
            </a:endParaRPr>
          </a:p>
        </p:txBody>
      </p:sp>
      <p:pic>
        <p:nvPicPr>
          <p:cNvPr id="43" name="object 43"/>
          <p:cNvPicPr/>
          <p:nvPr/>
        </p:nvPicPr>
        <p:blipFill>
          <a:blip r:embed="rId3" cstate="print"/>
          <a:stretch>
            <a:fillRect/>
          </a:stretch>
        </p:blipFill>
        <p:spPr>
          <a:xfrm>
            <a:off x="8802623" y="99060"/>
            <a:ext cx="1487424" cy="185927"/>
          </a:xfrm>
          <a:prstGeom prst="rect">
            <a:avLst/>
          </a:prstGeom>
        </p:spPr>
      </p:pic>
      <p:sp>
        <p:nvSpPr>
          <p:cNvPr id="44" name="object 44"/>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5" name="object 45"/>
          <p:cNvSpPr txBox="1">
            <a:spLocks noGrp="1"/>
          </p:cNvSpPr>
          <p:nvPr>
            <p:ph type="title"/>
          </p:nvPr>
        </p:nvSpPr>
        <p:spPr>
          <a:xfrm>
            <a:off x="1031544" y="360426"/>
            <a:ext cx="6683375" cy="574040"/>
          </a:xfrm>
          <a:prstGeom prst="rect">
            <a:avLst/>
          </a:prstGeom>
        </p:spPr>
        <p:txBody>
          <a:bodyPr vert="horz" wrap="square" lIns="0" tIns="12700" rIns="0" bIns="0" rtlCol="0">
            <a:spAutoFit/>
          </a:bodyPr>
          <a:lstStyle/>
          <a:p>
            <a:pPr marL="12700">
              <a:lnSpc>
                <a:spcPct val="100000"/>
              </a:lnSpc>
              <a:spcBef>
                <a:spcPts val="100"/>
              </a:spcBef>
            </a:pPr>
            <a:r>
              <a:rPr sz="3600" spc="-5" dirty="0"/>
              <a:t>Dentist</a:t>
            </a:r>
            <a:r>
              <a:rPr sz="3600" spc="-100" dirty="0"/>
              <a:t> </a:t>
            </a:r>
            <a:r>
              <a:rPr sz="3600" dirty="0"/>
              <a:t>Themes</a:t>
            </a:r>
            <a:r>
              <a:rPr sz="3600" spc="-25" dirty="0"/>
              <a:t> </a:t>
            </a:r>
            <a:r>
              <a:rPr sz="3600" dirty="0"/>
              <a:t>and</a:t>
            </a:r>
            <a:r>
              <a:rPr sz="3600" spc="-45" dirty="0"/>
              <a:t> </a:t>
            </a:r>
            <a:r>
              <a:rPr sz="3600" dirty="0"/>
              <a:t>Sub-Themes</a:t>
            </a:r>
            <a:endParaRPr sz="3600"/>
          </a:p>
        </p:txBody>
      </p:sp>
      <p:pic>
        <p:nvPicPr>
          <p:cNvPr id="46" name="object 3">
            <a:extLst>
              <a:ext uri="{FF2B5EF4-FFF2-40B4-BE49-F238E27FC236}">
                <a16:creationId xmlns:a16="http://schemas.microsoft.com/office/drawing/2014/main" id="{535A89A3-A770-4AD6-A9CD-19FC0A28A5B6}"/>
              </a:ext>
            </a:extLst>
          </p:cNvPr>
          <p:cNvPicPr/>
          <p:nvPr/>
        </p:nvPicPr>
        <p:blipFill>
          <a:blip r:embed="rId4" cstate="print"/>
          <a:stretch>
            <a:fillRect/>
          </a:stretch>
        </p:blipFill>
        <p:spPr>
          <a:xfrm>
            <a:off x="0" y="4356397"/>
            <a:ext cx="2778742" cy="2501603"/>
          </a:xfrm>
          <a:prstGeom prst="rect">
            <a:avLst/>
          </a:prstGeom>
        </p:spPr>
      </p:pic>
      <p:sp>
        <p:nvSpPr>
          <p:cNvPr id="47" name="object 23">
            <a:extLst>
              <a:ext uri="{FF2B5EF4-FFF2-40B4-BE49-F238E27FC236}">
                <a16:creationId xmlns:a16="http://schemas.microsoft.com/office/drawing/2014/main" id="{E2249DB3-B429-43BC-822C-8813ACF89F32}"/>
              </a:ext>
            </a:extLst>
          </p:cNvPr>
          <p:cNvSpPr txBox="1"/>
          <p:nvPr/>
        </p:nvSpPr>
        <p:spPr>
          <a:xfrm>
            <a:off x="5501050" y="2917321"/>
            <a:ext cx="4768483" cy="2949525"/>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‘‘The team is friendly, patient and committed…</a:t>
            </a:r>
            <a:r>
              <a:rPr lang="en-GB" sz="1200" spc="-30" dirty="0">
                <a:highlight>
                  <a:srgbClr val="BCE09C"/>
                </a:highlight>
                <a:latin typeface="Trebuchet MS"/>
                <a:cs typeface="Trebuchet MS"/>
              </a:rPr>
              <a:t>”</a:t>
            </a:r>
          </a:p>
          <a:p>
            <a:pPr marL="12700">
              <a:spcBef>
                <a:spcPts val="100"/>
              </a:spcBef>
            </a:pPr>
            <a:r>
              <a:rPr lang="en-GB" sz="1200" b="1" i="1" spc="5" dirty="0">
                <a:latin typeface="Trebuchet MS"/>
                <a:cs typeface="Trebuchet MS"/>
              </a:rPr>
              <a:t>Dentist</a:t>
            </a:r>
            <a:endParaRPr lang="en-GB" sz="1200" b="1" spc="-5"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‘‘…The receptionist, dentists and hygienist are all so kind, friendly and helpful…”</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spc="-5" dirty="0">
              <a:latin typeface="Trebuchet MS"/>
              <a:cs typeface="Trebuchet MS"/>
            </a:endParaRPr>
          </a:p>
          <a:p>
            <a:pPr marL="12700">
              <a:spcBef>
                <a:spcPts val="100"/>
              </a:spcBef>
            </a:pPr>
            <a:endParaRPr lang="en-GB" sz="1200" spc="-15" dirty="0">
              <a:latin typeface="Trebuchet MS"/>
              <a:cs typeface="Trebuchet MS"/>
            </a:endParaRPr>
          </a:p>
          <a:p>
            <a:pPr marL="12700">
              <a:spcBef>
                <a:spcPts val="100"/>
              </a:spcBef>
            </a:pPr>
            <a:r>
              <a:rPr lang="en-GB" sz="1200" spc="-15" dirty="0">
                <a:highlight>
                  <a:srgbClr val="BCE09C"/>
                </a:highlight>
                <a:latin typeface="Trebuchet MS"/>
                <a:cs typeface="Trebuchet MS"/>
              </a:rPr>
              <a:t>“…Friendly approach by helpful staff…”</a:t>
            </a:r>
            <a:endParaRPr lang="en-GB" sz="1200" spc="-10" dirty="0">
              <a:highlight>
                <a:srgbClr val="BCE09C"/>
              </a:highlight>
              <a:latin typeface="Trebuchet MS"/>
              <a:cs typeface="Trebuchet MS"/>
            </a:endParaRPr>
          </a:p>
          <a:p>
            <a:pPr marL="12700">
              <a:spcBef>
                <a:spcPts val="100"/>
              </a:spcBef>
            </a:pPr>
            <a:r>
              <a:rPr lang="en-GB" sz="1200" b="1" i="1" spc="5" dirty="0">
                <a:latin typeface="Trebuchet MS"/>
                <a:cs typeface="Trebuchet MS"/>
              </a:rPr>
              <a:t>Dentist</a:t>
            </a:r>
            <a:endParaRPr lang="en-GB" sz="1200" b="1" spc="-5"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“…Unhelpful and ignorant staff…”</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Dentist</a:t>
            </a:r>
          </a:p>
          <a:p>
            <a:pPr marL="12700">
              <a:spcBef>
                <a:spcPts val="100"/>
              </a:spcBef>
            </a:pPr>
            <a:endParaRPr lang="en-GB" sz="1200" b="1" i="1" spc="5" dirty="0">
              <a:highlight>
                <a:srgbClr val="00FF00"/>
              </a:highlight>
              <a:latin typeface="Trebuchet MS"/>
              <a:cs typeface="Trebuchet MS"/>
            </a:endParaRPr>
          </a:p>
        </p:txBody>
      </p:sp>
      <p:sp>
        <p:nvSpPr>
          <p:cNvPr id="48" name="Google Shape;441;p10">
            <a:extLst>
              <a:ext uri="{FF2B5EF4-FFF2-40B4-BE49-F238E27FC236}">
                <a16:creationId xmlns:a16="http://schemas.microsoft.com/office/drawing/2014/main" id="{1B7F305C-A6FA-49A8-95D7-9BF1D80E80EE}"/>
              </a:ext>
            </a:extLst>
          </p:cNvPr>
          <p:cNvSpPr/>
          <p:nvPr/>
        </p:nvSpPr>
        <p:spPr>
          <a:xfrm>
            <a:off x="377962" y="2917321"/>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49" name="Google Shape;466;p10">
            <a:extLst>
              <a:ext uri="{FF2B5EF4-FFF2-40B4-BE49-F238E27FC236}">
                <a16:creationId xmlns:a16="http://schemas.microsoft.com/office/drawing/2014/main" id="{AA413367-D230-46B2-AEB8-405FF0A5EFF2}"/>
              </a:ext>
            </a:extLst>
          </p:cNvPr>
          <p:cNvSpPr txBox="1"/>
          <p:nvPr/>
        </p:nvSpPr>
        <p:spPr>
          <a:xfrm rot="-5400000">
            <a:off x="59405" y="4118944"/>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0" name="Google Shape;467;p10">
            <a:extLst>
              <a:ext uri="{FF2B5EF4-FFF2-40B4-BE49-F238E27FC236}">
                <a16:creationId xmlns:a16="http://schemas.microsoft.com/office/drawing/2014/main" id="{DE1BF3FD-0E2E-4C5E-AD84-B5919CC04FB4}"/>
              </a:ext>
            </a:extLst>
          </p:cNvPr>
          <p:cNvSpPr txBox="1"/>
          <p:nvPr/>
        </p:nvSpPr>
        <p:spPr>
          <a:xfrm>
            <a:off x="2618970" y="5876005"/>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51" name="Google Shape;475;p10">
            <a:extLst>
              <a:ext uri="{FF2B5EF4-FFF2-40B4-BE49-F238E27FC236}">
                <a16:creationId xmlns:a16="http://schemas.microsoft.com/office/drawing/2014/main" id="{5D63121F-0E9D-4A24-83C7-248CF2C117BD}"/>
              </a:ext>
            </a:extLst>
          </p:cNvPr>
          <p:cNvSpPr txBox="1"/>
          <p:nvPr/>
        </p:nvSpPr>
        <p:spPr>
          <a:xfrm>
            <a:off x="442944" y="2672620"/>
            <a:ext cx="4980305"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Themes for Staff attitudes</a:t>
            </a:r>
            <a:endParaRPr sz="1400" b="0" i="0" u="none" strike="noStrike" cap="none" dirty="0">
              <a:solidFill>
                <a:srgbClr val="000000"/>
              </a:solidFill>
              <a:latin typeface="Trebuchet MS"/>
              <a:ea typeface="Trebuchet MS"/>
              <a:cs typeface="Trebuchet MS"/>
              <a:sym typeface="Trebuchet MS"/>
            </a:endParaRPr>
          </a:p>
        </p:txBody>
      </p:sp>
      <p:grpSp>
        <p:nvGrpSpPr>
          <p:cNvPr id="52" name="Google Shape;486;p10">
            <a:extLst>
              <a:ext uri="{FF2B5EF4-FFF2-40B4-BE49-F238E27FC236}">
                <a16:creationId xmlns:a16="http://schemas.microsoft.com/office/drawing/2014/main" id="{D8B0C7F9-8420-4DE9-966A-BE669C579EB2}"/>
              </a:ext>
            </a:extLst>
          </p:cNvPr>
          <p:cNvGrpSpPr/>
          <p:nvPr/>
        </p:nvGrpSpPr>
        <p:grpSpPr>
          <a:xfrm>
            <a:off x="520745" y="5535244"/>
            <a:ext cx="988714" cy="806479"/>
            <a:chOff x="2692675" y="6815822"/>
            <a:chExt cx="988714" cy="806479"/>
          </a:xfrm>
        </p:grpSpPr>
        <p:sp>
          <p:nvSpPr>
            <p:cNvPr id="53" name="Google Shape;487;p10">
              <a:extLst>
                <a:ext uri="{FF2B5EF4-FFF2-40B4-BE49-F238E27FC236}">
                  <a16:creationId xmlns:a16="http://schemas.microsoft.com/office/drawing/2014/main" id="{FCD92A68-4E5F-4265-947C-F058DDF8862D}"/>
                </a:ext>
              </a:extLst>
            </p:cNvPr>
            <p:cNvSpPr/>
            <p:nvPr/>
          </p:nvSpPr>
          <p:spPr>
            <a:xfrm>
              <a:off x="2707624" y="7047451"/>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 name="Google Shape;488;p10">
              <a:extLst>
                <a:ext uri="{FF2B5EF4-FFF2-40B4-BE49-F238E27FC236}">
                  <a16:creationId xmlns:a16="http://schemas.microsoft.com/office/drawing/2014/main" id="{C7896551-7640-4047-897A-CC608314960B}"/>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 name="Google Shape;489;p10">
              <a:extLst>
                <a:ext uri="{FF2B5EF4-FFF2-40B4-BE49-F238E27FC236}">
                  <a16:creationId xmlns:a16="http://schemas.microsoft.com/office/drawing/2014/main" id="{FEC6F46F-0506-4F67-B4A2-1C8DA888149B}"/>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6" name="Google Shape;490;p10">
              <a:extLst>
                <a:ext uri="{FF2B5EF4-FFF2-40B4-BE49-F238E27FC236}">
                  <a16:creationId xmlns:a16="http://schemas.microsoft.com/office/drawing/2014/main" id="{5188689F-F11D-4D31-AADF-18990F67DCBD}"/>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7" name="Google Shape;491;p10">
              <a:extLst>
                <a:ext uri="{FF2B5EF4-FFF2-40B4-BE49-F238E27FC236}">
                  <a16:creationId xmlns:a16="http://schemas.microsoft.com/office/drawing/2014/main" id="{519F22A5-37F3-4A76-8CC6-9C19D227EFF1}"/>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8" name="Google Shape;492;p10">
              <a:extLst>
                <a:ext uri="{FF2B5EF4-FFF2-40B4-BE49-F238E27FC236}">
                  <a16:creationId xmlns:a16="http://schemas.microsoft.com/office/drawing/2014/main" id="{053F9E3F-579D-4401-B676-EE128FDF4F9B}"/>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9" name="Google Shape;493;p10">
              <a:extLst>
                <a:ext uri="{FF2B5EF4-FFF2-40B4-BE49-F238E27FC236}">
                  <a16:creationId xmlns:a16="http://schemas.microsoft.com/office/drawing/2014/main" id="{C9A99F7C-121D-4CD3-B7BC-97E7E5A7145B}"/>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60" name="Chart 59">
            <a:extLst>
              <a:ext uri="{FF2B5EF4-FFF2-40B4-BE49-F238E27FC236}">
                <a16:creationId xmlns:a16="http://schemas.microsoft.com/office/drawing/2014/main" id="{C5E41282-DB72-45F6-B332-626A22641727}"/>
              </a:ext>
            </a:extLst>
          </p:cNvPr>
          <p:cNvGraphicFramePr/>
          <p:nvPr>
            <p:extLst>
              <p:ext uri="{D42A27DB-BD31-4B8C-83A1-F6EECF244321}">
                <p14:modId xmlns:p14="http://schemas.microsoft.com/office/powerpoint/2010/main" val="1436224854"/>
              </p:ext>
            </p:extLst>
          </p:nvPr>
        </p:nvGraphicFramePr>
        <p:xfrm>
          <a:off x="678487" y="3053788"/>
          <a:ext cx="4569647" cy="2794931"/>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82" y="9140"/>
            <a:ext cx="10512425" cy="6849109"/>
            <a:chOff x="-882" y="9140"/>
            <a:chExt cx="10512425" cy="6849109"/>
          </a:xfrm>
        </p:grpSpPr>
        <p:pic>
          <p:nvPicPr>
            <p:cNvPr id="3" name="object 3"/>
            <p:cNvPicPr/>
            <p:nvPr/>
          </p:nvPicPr>
          <p:blipFill>
            <a:blip r:embed="rId2" cstate="print"/>
            <a:stretch>
              <a:fillRect/>
            </a:stretch>
          </p:blipFill>
          <p:spPr>
            <a:xfrm>
              <a:off x="-882" y="9140"/>
              <a:ext cx="10511910" cy="6848856"/>
            </a:xfrm>
            <a:prstGeom prst="rect">
              <a:avLst/>
            </a:prstGeom>
          </p:spPr>
        </p:pic>
        <p:pic>
          <p:nvPicPr>
            <p:cNvPr id="4" name="object 4"/>
            <p:cNvPicPr/>
            <p:nvPr/>
          </p:nvPicPr>
          <p:blipFill>
            <a:blip r:embed="rId3" cstate="print"/>
            <a:stretch>
              <a:fillRect/>
            </a:stretch>
          </p:blipFill>
          <p:spPr>
            <a:xfrm>
              <a:off x="8213355" y="9140"/>
              <a:ext cx="1658031" cy="337117"/>
            </a:xfrm>
            <a:prstGeom prst="rect">
              <a:avLst/>
            </a:prstGeom>
          </p:spPr>
        </p:pic>
        <p:pic>
          <p:nvPicPr>
            <p:cNvPr id="5" name="object 5"/>
            <p:cNvPicPr/>
            <p:nvPr/>
          </p:nvPicPr>
          <p:blipFill>
            <a:blip r:embed="rId4" cstate="print"/>
            <a:stretch>
              <a:fillRect/>
            </a:stretch>
          </p:blipFill>
          <p:spPr>
            <a:xfrm>
              <a:off x="4920277" y="6706212"/>
              <a:ext cx="159619" cy="151784"/>
            </a:xfrm>
            <a:prstGeom prst="rect">
              <a:avLst/>
            </a:prstGeom>
          </p:spPr>
        </p:pic>
      </p:grpSp>
      <p:sp>
        <p:nvSpPr>
          <p:cNvPr id="6" name="object 6"/>
          <p:cNvSpPr txBox="1"/>
          <p:nvPr/>
        </p:nvSpPr>
        <p:spPr>
          <a:xfrm>
            <a:off x="4988436" y="6677877"/>
            <a:ext cx="9906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DFDFD"/>
                </a:solidFill>
                <a:latin typeface="Trebuchet MS"/>
                <a:cs typeface="Trebuchet MS"/>
              </a:rPr>
              <a:t>1</a:t>
            </a:r>
            <a:endParaRPr sz="1100">
              <a:latin typeface="Trebuchet MS"/>
              <a:cs typeface="Trebuchet MS"/>
            </a:endParaRPr>
          </a:p>
        </p:txBody>
      </p:sp>
      <p:grpSp>
        <p:nvGrpSpPr>
          <p:cNvPr id="7" name="object 7"/>
          <p:cNvGrpSpPr/>
          <p:nvPr/>
        </p:nvGrpSpPr>
        <p:grpSpPr>
          <a:xfrm>
            <a:off x="0" y="0"/>
            <a:ext cx="10505440" cy="992505"/>
            <a:chOff x="0" y="0"/>
            <a:chExt cx="10505440" cy="992505"/>
          </a:xfrm>
        </p:grpSpPr>
        <p:pic>
          <p:nvPicPr>
            <p:cNvPr id="8" name="object 8"/>
            <p:cNvPicPr/>
            <p:nvPr/>
          </p:nvPicPr>
          <p:blipFill>
            <a:blip r:embed="rId5" cstate="print"/>
            <a:stretch>
              <a:fillRect/>
            </a:stretch>
          </p:blipFill>
          <p:spPr>
            <a:xfrm>
              <a:off x="0" y="0"/>
              <a:ext cx="10504931" cy="992124"/>
            </a:xfrm>
            <a:prstGeom prst="rect">
              <a:avLst/>
            </a:prstGeom>
          </p:spPr>
        </p:pic>
        <p:pic>
          <p:nvPicPr>
            <p:cNvPr id="9" name="object 9"/>
            <p:cNvPicPr/>
            <p:nvPr/>
          </p:nvPicPr>
          <p:blipFill>
            <a:blip r:embed="rId6" cstate="print"/>
            <a:stretch>
              <a:fillRect/>
            </a:stretch>
          </p:blipFill>
          <p:spPr>
            <a:xfrm>
              <a:off x="8802624" y="99060"/>
              <a:ext cx="1487424" cy="185927"/>
            </a:xfrm>
            <a:prstGeom prst="rect">
              <a:avLst/>
            </a:prstGeom>
          </p:spPr>
        </p:pic>
      </p:grpSp>
      <p:sp>
        <p:nvSpPr>
          <p:cNvPr id="10" name="object 10"/>
          <p:cNvSpPr txBox="1"/>
          <p:nvPr/>
        </p:nvSpPr>
        <p:spPr>
          <a:xfrm>
            <a:off x="9724390" y="6442354"/>
            <a:ext cx="102870"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1</a:t>
            </a:r>
            <a:endParaRPr sz="1200">
              <a:latin typeface="Calibri"/>
              <a:cs typeface="Calibri"/>
            </a:endParaRPr>
          </a:p>
        </p:txBody>
      </p:sp>
      <p:grpSp>
        <p:nvGrpSpPr>
          <p:cNvPr id="11" name="object 11"/>
          <p:cNvGrpSpPr/>
          <p:nvPr/>
        </p:nvGrpSpPr>
        <p:grpSpPr>
          <a:xfrm>
            <a:off x="1744979" y="1066174"/>
            <a:ext cx="6680200" cy="365760"/>
            <a:chOff x="1737360" y="1260347"/>
            <a:chExt cx="6680200" cy="365760"/>
          </a:xfrm>
        </p:grpSpPr>
        <p:sp>
          <p:nvSpPr>
            <p:cNvPr id="12" name="object 12"/>
            <p:cNvSpPr/>
            <p:nvPr/>
          </p:nvSpPr>
          <p:spPr>
            <a:xfrm>
              <a:off x="1737360" y="1260347"/>
              <a:ext cx="6680200" cy="365760"/>
            </a:xfrm>
            <a:custGeom>
              <a:avLst/>
              <a:gdLst/>
              <a:ahLst/>
              <a:cxnLst/>
              <a:rect l="l" t="t" r="r" b="b"/>
              <a:pathLst>
                <a:path w="6680200" h="365760">
                  <a:moveTo>
                    <a:pt x="6679692" y="0"/>
                  </a:moveTo>
                  <a:lnTo>
                    <a:pt x="0" y="0"/>
                  </a:lnTo>
                  <a:lnTo>
                    <a:pt x="0" y="365760"/>
                  </a:lnTo>
                  <a:lnTo>
                    <a:pt x="6679692" y="365760"/>
                  </a:lnTo>
                  <a:lnTo>
                    <a:pt x="6679692" y="0"/>
                  </a:lnTo>
                  <a:close/>
                </a:path>
              </a:pathLst>
            </a:custGeom>
            <a:solidFill>
              <a:srgbClr val="969996"/>
            </a:solidFill>
          </p:spPr>
          <p:txBody>
            <a:bodyPr wrap="square" lIns="0" tIns="0" rIns="0" bIns="0" rtlCol="0"/>
            <a:lstStyle/>
            <a:p>
              <a:endParaRPr/>
            </a:p>
          </p:txBody>
        </p:sp>
        <p:sp>
          <p:nvSpPr>
            <p:cNvPr id="13" name="object 13"/>
            <p:cNvSpPr/>
            <p:nvPr/>
          </p:nvSpPr>
          <p:spPr>
            <a:xfrm>
              <a:off x="8083295" y="1281683"/>
              <a:ext cx="295910" cy="303530"/>
            </a:xfrm>
            <a:custGeom>
              <a:avLst/>
              <a:gdLst/>
              <a:ahLst/>
              <a:cxnLst/>
              <a:rect l="l" t="t" r="r" b="b"/>
              <a:pathLst>
                <a:path w="295909" h="303530">
                  <a:moveTo>
                    <a:pt x="147827" y="0"/>
                  </a:moveTo>
                  <a:lnTo>
                    <a:pt x="101096" y="7735"/>
                  </a:lnTo>
                  <a:lnTo>
                    <a:pt x="60514" y="29272"/>
                  </a:lnTo>
                  <a:lnTo>
                    <a:pt x="28517" y="62106"/>
                  </a:lnTo>
                  <a:lnTo>
                    <a:pt x="7534" y="103729"/>
                  </a:lnTo>
                  <a:lnTo>
                    <a:pt x="0" y="151637"/>
                  </a:lnTo>
                  <a:lnTo>
                    <a:pt x="7534" y="199546"/>
                  </a:lnTo>
                  <a:lnTo>
                    <a:pt x="28517" y="241169"/>
                  </a:lnTo>
                  <a:lnTo>
                    <a:pt x="60514" y="274003"/>
                  </a:lnTo>
                  <a:lnTo>
                    <a:pt x="101096" y="295540"/>
                  </a:lnTo>
                  <a:lnTo>
                    <a:pt x="147827" y="303275"/>
                  </a:lnTo>
                  <a:lnTo>
                    <a:pt x="194559" y="295540"/>
                  </a:lnTo>
                  <a:lnTo>
                    <a:pt x="235141" y="274003"/>
                  </a:lnTo>
                  <a:lnTo>
                    <a:pt x="267138" y="241169"/>
                  </a:lnTo>
                  <a:lnTo>
                    <a:pt x="288121" y="199546"/>
                  </a:lnTo>
                  <a:lnTo>
                    <a:pt x="295655" y="151637"/>
                  </a:lnTo>
                  <a:lnTo>
                    <a:pt x="288121" y="103729"/>
                  </a:lnTo>
                  <a:lnTo>
                    <a:pt x="267138" y="62106"/>
                  </a:lnTo>
                  <a:lnTo>
                    <a:pt x="235141" y="29272"/>
                  </a:lnTo>
                  <a:lnTo>
                    <a:pt x="194559" y="7735"/>
                  </a:lnTo>
                  <a:lnTo>
                    <a:pt x="147827" y="0"/>
                  </a:lnTo>
                  <a:close/>
                </a:path>
              </a:pathLst>
            </a:custGeom>
            <a:solidFill>
              <a:srgbClr val="FFFFFF"/>
            </a:solidFill>
          </p:spPr>
          <p:txBody>
            <a:bodyPr wrap="square" lIns="0" tIns="0" rIns="0" bIns="0" rtlCol="0"/>
            <a:lstStyle/>
            <a:p>
              <a:endParaRPr/>
            </a:p>
          </p:txBody>
        </p:sp>
      </p:grpSp>
      <p:sp>
        <p:nvSpPr>
          <p:cNvPr id="14" name="object 14"/>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35" dirty="0"/>
              <a:t> </a:t>
            </a:r>
            <a:r>
              <a:rPr spc="-5" dirty="0"/>
              <a:t>202</a:t>
            </a:r>
            <a:r>
              <a:rPr lang="en-GB" spc="-5" dirty="0"/>
              <a:t>2</a:t>
            </a:r>
            <a:endParaRPr spc="-5" dirty="0"/>
          </a:p>
        </p:txBody>
      </p:sp>
      <p:sp>
        <p:nvSpPr>
          <p:cNvPr id="15" name="object 15"/>
          <p:cNvSpPr txBox="1"/>
          <p:nvPr/>
        </p:nvSpPr>
        <p:spPr>
          <a:xfrm>
            <a:off x="1078483" y="344804"/>
            <a:ext cx="1840864"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latin typeface="Trebuchet MS"/>
                <a:cs typeface="Trebuchet MS"/>
              </a:rPr>
              <a:t>Contents</a:t>
            </a:r>
            <a:endParaRPr sz="3600" dirty="0">
              <a:latin typeface="Trebuchet MS"/>
              <a:cs typeface="Trebuchet MS"/>
            </a:endParaRPr>
          </a:p>
        </p:txBody>
      </p:sp>
      <p:grpSp>
        <p:nvGrpSpPr>
          <p:cNvPr id="16" name="object 16"/>
          <p:cNvGrpSpPr/>
          <p:nvPr/>
        </p:nvGrpSpPr>
        <p:grpSpPr>
          <a:xfrm>
            <a:off x="1737360" y="1516880"/>
            <a:ext cx="6680200" cy="365760"/>
            <a:chOff x="1737360" y="1702307"/>
            <a:chExt cx="6680200" cy="365760"/>
          </a:xfrm>
        </p:grpSpPr>
        <p:sp>
          <p:nvSpPr>
            <p:cNvPr id="17" name="object 17"/>
            <p:cNvSpPr/>
            <p:nvPr/>
          </p:nvSpPr>
          <p:spPr>
            <a:xfrm>
              <a:off x="1737360" y="1702307"/>
              <a:ext cx="6680200" cy="365760"/>
            </a:xfrm>
            <a:custGeom>
              <a:avLst/>
              <a:gdLst/>
              <a:ahLst/>
              <a:cxnLst/>
              <a:rect l="l" t="t" r="r" b="b"/>
              <a:pathLst>
                <a:path w="6680200" h="365760">
                  <a:moveTo>
                    <a:pt x="6679692" y="0"/>
                  </a:moveTo>
                  <a:lnTo>
                    <a:pt x="0" y="0"/>
                  </a:lnTo>
                  <a:lnTo>
                    <a:pt x="0" y="365760"/>
                  </a:lnTo>
                  <a:lnTo>
                    <a:pt x="6679692" y="365760"/>
                  </a:lnTo>
                  <a:lnTo>
                    <a:pt x="6679692" y="0"/>
                  </a:lnTo>
                  <a:close/>
                </a:path>
              </a:pathLst>
            </a:custGeom>
            <a:solidFill>
              <a:srgbClr val="76B943"/>
            </a:solidFill>
          </p:spPr>
          <p:txBody>
            <a:bodyPr wrap="square" lIns="0" tIns="0" rIns="0" bIns="0" rtlCol="0"/>
            <a:lstStyle/>
            <a:p>
              <a:endParaRPr/>
            </a:p>
          </p:txBody>
        </p:sp>
        <p:sp>
          <p:nvSpPr>
            <p:cNvPr id="18" name="object 18"/>
            <p:cNvSpPr/>
            <p:nvPr/>
          </p:nvSpPr>
          <p:spPr>
            <a:xfrm>
              <a:off x="8093963" y="1731263"/>
              <a:ext cx="295910" cy="303530"/>
            </a:xfrm>
            <a:custGeom>
              <a:avLst/>
              <a:gdLst/>
              <a:ahLst/>
              <a:cxnLst/>
              <a:rect l="l" t="t" r="r" b="b"/>
              <a:pathLst>
                <a:path w="295909" h="303530">
                  <a:moveTo>
                    <a:pt x="147827" y="0"/>
                  </a:moveTo>
                  <a:lnTo>
                    <a:pt x="101096" y="7735"/>
                  </a:lnTo>
                  <a:lnTo>
                    <a:pt x="60514" y="29272"/>
                  </a:lnTo>
                  <a:lnTo>
                    <a:pt x="28517" y="62106"/>
                  </a:lnTo>
                  <a:lnTo>
                    <a:pt x="7534" y="103729"/>
                  </a:lnTo>
                  <a:lnTo>
                    <a:pt x="0" y="151637"/>
                  </a:lnTo>
                  <a:lnTo>
                    <a:pt x="7534" y="199546"/>
                  </a:lnTo>
                  <a:lnTo>
                    <a:pt x="28517" y="241169"/>
                  </a:lnTo>
                  <a:lnTo>
                    <a:pt x="60514" y="274003"/>
                  </a:lnTo>
                  <a:lnTo>
                    <a:pt x="101096" y="295540"/>
                  </a:lnTo>
                  <a:lnTo>
                    <a:pt x="147827" y="303275"/>
                  </a:lnTo>
                  <a:lnTo>
                    <a:pt x="194559" y="295540"/>
                  </a:lnTo>
                  <a:lnTo>
                    <a:pt x="235141" y="274003"/>
                  </a:lnTo>
                  <a:lnTo>
                    <a:pt x="267138" y="241169"/>
                  </a:lnTo>
                  <a:lnTo>
                    <a:pt x="288121" y="199546"/>
                  </a:lnTo>
                  <a:lnTo>
                    <a:pt x="295655" y="151637"/>
                  </a:lnTo>
                  <a:lnTo>
                    <a:pt x="288121" y="103729"/>
                  </a:lnTo>
                  <a:lnTo>
                    <a:pt x="267138" y="62106"/>
                  </a:lnTo>
                  <a:lnTo>
                    <a:pt x="235141" y="29272"/>
                  </a:lnTo>
                  <a:lnTo>
                    <a:pt x="194559" y="7735"/>
                  </a:lnTo>
                  <a:lnTo>
                    <a:pt x="147827" y="0"/>
                  </a:lnTo>
                  <a:close/>
                </a:path>
              </a:pathLst>
            </a:custGeom>
            <a:solidFill>
              <a:srgbClr val="FFFFFF"/>
            </a:solidFill>
          </p:spPr>
          <p:txBody>
            <a:bodyPr wrap="square" lIns="0" tIns="0" rIns="0" bIns="0" rtlCol="0"/>
            <a:lstStyle/>
            <a:p>
              <a:endParaRPr/>
            </a:p>
          </p:txBody>
        </p:sp>
      </p:grpSp>
      <p:grpSp>
        <p:nvGrpSpPr>
          <p:cNvPr id="19" name="object 19"/>
          <p:cNvGrpSpPr/>
          <p:nvPr/>
        </p:nvGrpSpPr>
        <p:grpSpPr>
          <a:xfrm>
            <a:off x="1744979" y="1966067"/>
            <a:ext cx="6680200" cy="364490"/>
            <a:chOff x="1737360" y="2151888"/>
            <a:chExt cx="6680200" cy="364490"/>
          </a:xfrm>
        </p:grpSpPr>
        <p:sp>
          <p:nvSpPr>
            <p:cNvPr id="20" name="object 20"/>
            <p:cNvSpPr/>
            <p:nvPr/>
          </p:nvSpPr>
          <p:spPr>
            <a:xfrm>
              <a:off x="1737360" y="2151888"/>
              <a:ext cx="6680200" cy="364490"/>
            </a:xfrm>
            <a:custGeom>
              <a:avLst/>
              <a:gdLst/>
              <a:ahLst/>
              <a:cxnLst/>
              <a:rect l="l" t="t" r="r" b="b"/>
              <a:pathLst>
                <a:path w="6680200" h="364489">
                  <a:moveTo>
                    <a:pt x="6679692" y="0"/>
                  </a:moveTo>
                  <a:lnTo>
                    <a:pt x="0" y="0"/>
                  </a:lnTo>
                  <a:lnTo>
                    <a:pt x="0" y="364236"/>
                  </a:lnTo>
                  <a:lnTo>
                    <a:pt x="6679692" y="364236"/>
                  </a:lnTo>
                  <a:lnTo>
                    <a:pt x="6679692" y="0"/>
                  </a:lnTo>
                  <a:close/>
                </a:path>
              </a:pathLst>
            </a:custGeom>
            <a:solidFill>
              <a:srgbClr val="969996"/>
            </a:solidFill>
          </p:spPr>
          <p:txBody>
            <a:bodyPr wrap="square" lIns="0" tIns="0" rIns="0" bIns="0" rtlCol="0"/>
            <a:lstStyle/>
            <a:p>
              <a:endParaRPr/>
            </a:p>
          </p:txBody>
        </p:sp>
        <p:sp>
          <p:nvSpPr>
            <p:cNvPr id="21" name="object 21"/>
            <p:cNvSpPr/>
            <p:nvPr/>
          </p:nvSpPr>
          <p:spPr>
            <a:xfrm>
              <a:off x="8093963" y="2182368"/>
              <a:ext cx="295910" cy="303530"/>
            </a:xfrm>
            <a:custGeom>
              <a:avLst/>
              <a:gdLst/>
              <a:ahLst/>
              <a:cxnLst/>
              <a:rect l="l" t="t" r="r" b="b"/>
              <a:pathLst>
                <a:path w="295909" h="303530">
                  <a:moveTo>
                    <a:pt x="147827" y="0"/>
                  </a:moveTo>
                  <a:lnTo>
                    <a:pt x="101096" y="7735"/>
                  </a:lnTo>
                  <a:lnTo>
                    <a:pt x="60514" y="29272"/>
                  </a:lnTo>
                  <a:lnTo>
                    <a:pt x="28517" y="62106"/>
                  </a:lnTo>
                  <a:lnTo>
                    <a:pt x="7534" y="103729"/>
                  </a:lnTo>
                  <a:lnTo>
                    <a:pt x="0" y="151637"/>
                  </a:lnTo>
                  <a:lnTo>
                    <a:pt x="7534" y="199546"/>
                  </a:lnTo>
                  <a:lnTo>
                    <a:pt x="28517" y="241169"/>
                  </a:lnTo>
                  <a:lnTo>
                    <a:pt x="60514" y="274003"/>
                  </a:lnTo>
                  <a:lnTo>
                    <a:pt x="101096" y="295540"/>
                  </a:lnTo>
                  <a:lnTo>
                    <a:pt x="147827" y="303276"/>
                  </a:lnTo>
                  <a:lnTo>
                    <a:pt x="194559" y="295540"/>
                  </a:lnTo>
                  <a:lnTo>
                    <a:pt x="235141" y="274003"/>
                  </a:lnTo>
                  <a:lnTo>
                    <a:pt x="267138" y="241169"/>
                  </a:lnTo>
                  <a:lnTo>
                    <a:pt x="288121" y="199546"/>
                  </a:lnTo>
                  <a:lnTo>
                    <a:pt x="295655" y="151637"/>
                  </a:lnTo>
                  <a:lnTo>
                    <a:pt x="288121" y="103729"/>
                  </a:lnTo>
                  <a:lnTo>
                    <a:pt x="267138" y="62106"/>
                  </a:lnTo>
                  <a:lnTo>
                    <a:pt x="235141" y="29272"/>
                  </a:lnTo>
                  <a:lnTo>
                    <a:pt x="194559" y="7735"/>
                  </a:lnTo>
                  <a:lnTo>
                    <a:pt x="147827" y="0"/>
                  </a:lnTo>
                  <a:close/>
                </a:path>
              </a:pathLst>
            </a:custGeom>
            <a:solidFill>
              <a:srgbClr val="FFFFFF"/>
            </a:solidFill>
          </p:spPr>
          <p:txBody>
            <a:bodyPr wrap="square" lIns="0" tIns="0" rIns="0" bIns="0" rtlCol="0"/>
            <a:lstStyle/>
            <a:p>
              <a:endParaRPr/>
            </a:p>
          </p:txBody>
        </p:sp>
      </p:grpSp>
      <p:grpSp>
        <p:nvGrpSpPr>
          <p:cNvPr id="22" name="object 22"/>
          <p:cNvGrpSpPr/>
          <p:nvPr/>
        </p:nvGrpSpPr>
        <p:grpSpPr>
          <a:xfrm>
            <a:off x="1737360" y="2405144"/>
            <a:ext cx="6680200" cy="365760"/>
            <a:chOff x="1737360" y="2599944"/>
            <a:chExt cx="6680200" cy="365760"/>
          </a:xfrm>
        </p:grpSpPr>
        <p:sp>
          <p:nvSpPr>
            <p:cNvPr id="23" name="object 23"/>
            <p:cNvSpPr/>
            <p:nvPr/>
          </p:nvSpPr>
          <p:spPr>
            <a:xfrm>
              <a:off x="1737360" y="2599944"/>
              <a:ext cx="6680200" cy="365760"/>
            </a:xfrm>
            <a:custGeom>
              <a:avLst/>
              <a:gdLst/>
              <a:ahLst/>
              <a:cxnLst/>
              <a:rect l="l" t="t" r="r" b="b"/>
              <a:pathLst>
                <a:path w="6680200" h="365760">
                  <a:moveTo>
                    <a:pt x="6679692" y="0"/>
                  </a:moveTo>
                  <a:lnTo>
                    <a:pt x="0" y="0"/>
                  </a:lnTo>
                  <a:lnTo>
                    <a:pt x="0" y="365760"/>
                  </a:lnTo>
                  <a:lnTo>
                    <a:pt x="6679692" y="365760"/>
                  </a:lnTo>
                  <a:lnTo>
                    <a:pt x="6679692" y="0"/>
                  </a:lnTo>
                  <a:close/>
                </a:path>
              </a:pathLst>
            </a:custGeom>
            <a:solidFill>
              <a:srgbClr val="76B943"/>
            </a:solidFill>
          </p:spPr>
          <p:txBody>
            <a:bodyPr wrap="square" lIns="0" tIns="0" rIns="0" bIns="0" rtlCol="0"/>
            <a:lstStyle/>
            <a:p>
              <a:endParaRPr/>
            </a:p>
          </p:txBody>
        </p:sp>
        <p:sp>
          <p:nvSpPr>
            <p:cNvPr id="24" name="object 24"/>
            <p:cNvSpPr/>
            <p:nvPr/>
          </p:nvSpPr>
          <p:spPr>
            <a:xfrm>
              <a:off x="8093963" y="2618232"/>
              <a:ext cx="295910" cy="303530"/>
            </a:xfrm>
            <a:custGeom>
              <a:avLst/>
              <a:gdLst/>
              <a:ahLst/>
              <a:cxnLst/>
              <a:rect l="l" t="t" r="r" b="b"/>
              <a:pathLst>
                <a:path w="295909" h="303530">
                  <a:moveTo>
                    <a:pt x="147827" y="0"/>
                  </a:moveTo>
                  <a:lnTo>
                    <a:pt x="101096" y="7735"/>
                  </a:lnTo>
                  <a:lnTo>
                    <a:pt x="60514" y="29272"/>
                  </a:lnTo>
                  <a:lnTo>
                    <a:pt x="28517" y="62106"/>
                  </a:lnTo>
                  <a:lnTo>
                    <a:pt x="7534" y="103729"/>
                  </a:lnTo>
                  <a:lnTo>
                    <a:pt x="0" y="151637"/>
                  </a:lnTo>
                  <a:lnTo>
                    <a:pt x="7534" y="199546"/>
                  </a:lnTo>
                  <a:lnTo>
                    <a:pt x="28517" y="241169"/>
                  </a:lnTo>
                  <a:lnTo>
                    <a:pt x="60514" y="274003"/>
                  </a:lnTo>
                  <a:lnTo>
                    <a:pt x="101096" y="295540"/>
                  </a:lnTo>
                  <a:lnTo>
                    <a:pt x="147827" y="303275"/>
                  </a:lnTo>
                  <a:lnTo>
                    <a:pt x="194559" y="295540"/>
                  </a:lnTo>
                  <a:lnTo>
                    <a:pt x="235141" y="274003"/>
                  </a:lnTo>
                  <a:lnTo>
                    <a:pt x="267138" y="241169"/>
                  </a:lnTo>
                  <a:lnTo>
                    <a:pt x="288121" y="199546"/>
                  </a:lnTo>
                  <a:lnTo>
                    <a:pt x="295655" y="151637"/>
                  </a:lnTo>
                  <a:lnTo>
                    <a:pt x="288121" y="103729"/>
                  </a:lnTo>
                  <a:lnTo>
                    <a:pt x="267138" y="62106"/>
                  </a:lnTo>
                  <a:lnTo>
                    <a:pt x="235141" y="29272"/>
                  </a:lnTo>
                  <a:lnTo>
                    <a:pt x="194559" y="7735"/>
                  </a:lnTo>
                  <a:lnTo>
                    <a:pt x="147827" y="0"/>
                  </a:lnTo>
                  <a:close/>
                </a:path>
              </a:pathLst>
            </a:custGeom>
            <a:solidFill>
              <a:srgbClr val="FFFFFF"/>
            </a:solidFill>
          </p:spPr>
          <p:txBody>
            <a:bodyPr wrap="square" lIns="0" tIns="0" rIns="0" bIns="0" rtlCol="0"/>
            <a:lstStyle/>
            <a:p>
              <a:endParaRPr/>
            </a:p>
          </p:txBody>
        </p:sp>
      </p:grpSp>
      <p:grpSp>
        <p:nvGrpSpPr>
          <p:cNvPr id="25" name="object 25"/>
          <p:cNvGrpSpPr/>
          <p:nvPr/>
        </p:nvGrpSpPr>
        <p:grpSpPr>
          <a:xfrm>
            <a:off x="1744979" y="2843226"/>
            <a:ext cx="6680200" cy="364490"/>
            <a:chOff x="1737360" y="3049523"/>
            <a:chExt cx="6680200" cy="364490"/>
          </a:xfrm>
        </p:grpSpPr>
        <p:sp>
          <p:nvSpPr>
            <p:cNvPr id="26" name="object 26"/>
            <p:cNvSpPr/>
            <p:nvPr/>
          </p:nvSpPr>
          <p:spPr>
            <a:xfrm>
              <a:off x="1737360" y="3049523"/>
              <a:ext cx="6680200" cy="364490"/>
            </a:xfrm>
            <a:custGeom>
              <a:avLst/>
              <a:gdLst/>
              <a:ahLst/>
              <a:cxnLst/>
              <a:rect l="l" t="t" r="r" b="b"/>
              <a:pathLst>
                <a:path w="6680200" h="364489">
                  <a:moveTo>
                    <a:pt x="6679692" y="0"/>
                  </a:moveTo>
                  <a:lnTo>
                    <a:pt x="0" y="0"/>
                  </a:lnTo>
                  <a:lnTo>
                    <a:pt x="0" y="364236"/>
                  </a:lnTo>
                  <a:lnTo>
                    <a:pt x="6679692" y="364236"/>
                  </a:lnTo>
                  <a:lnTo>
                    <a:pt x="6679692" y="0"/>
                  </a:lnTo>
                  <a:close/>
                </a:path>
              </a:pathLst>
            </a:custGeom>
            <a:solidFill>
              <a:srgbClr val="969996"/>
            </a:solidFill>
          </p:spPr>
          <p:txBody>
            <a:bodyPr wrap="square" lIns="0" tIns="0" rIns="0" bIns="0" rtlCol="0"/>
            <a:lstStyle/>
            <a:p>
              <a:endParaRPr/>
            </a:p>
          </p:txBody>
        </p:sp>
        <p:sp>
          <p:nvSpPr>
            <p:cNvPr id="27" name="object 27"/>
            <p:cNvSpPr/>
            <p:nvPr/>
          </p:nvSpPr>
          <p:spPr>
            <a:xfrm>
              <a:off x="8097012" y="3069335"/>
              <a:ext cx="297180" cy="303530"/>
            </a:xfrm>
            <a:custGeom>
              <a:avLst/>
              <a:gdLst/>
              <a:ahLst/>
              <a:cxnLst/>
              <a:rect l="l" t="t" r="r" b="b"/>
              <a:pathLst>
                <a:path w="297179" h="303529">
                  <a:moveTo>
                    <a:pt x="148590" y="0"/>
                  </a:moveTo>
                  <a:lnTo>
                    <a:pt x="101632" y="7735"/>
                  </a:lnTo>
                  <a:lnTo>
                    <a:pt x="60844" y="29272"/>
                  </a:lnTo>
                  <a:lnTo>
                    <a:pt x="28675" y="62106"/>
                  </a:lnTo>
                  <a:lnTo>
                    <a:pt x="7577" y="103729"/>
                  </a:lnTo>
                  <a:lnTo>
                    <a:pt x="0" y="151637"/>
                  </a:lnTo>
                  <a:lnTo>
                    <a:pt x="7577" y="199546"/>
                  </a:lnTo>
                  <a:lnTo>
                    <a:pt x="28675" y="241169"/>
                  </a:lnTo>
                  <a:lnTo>
                    <a:pt x="60844" y="274003"/>
                  </a:lnTo>
                  <a:lnTo>
                    <a:pt x="101632" y="295540"/>
                  </a:lnTo>
                  <a:lnTo>
                    <a:pt x="148590" y="303275"/>
                  </a:lnTo>
                  <a:lnTo>
                    <a:pt x="195547" y="295540"/>
                  </a:lnTo>
                  <a:lnTo>
                    <a:pt x="236335" y="274003"/>
                  </a:lnTo>
                  <a:lnTo>
                    <a:pt x="268504" y="241169"/>
                  </a:lnTo>
                  <a:lnTo>
                    <a:pt x="289602" y="199546"/>
                  </a:lnTo>
                  <a:lnTo>
                    <a:pt x="297180" y="151637"/>
                  </a:lnTo>
                  <a:lnTo>
                    <a:pt x="289602" y="103729"/>
                  </a:lnTo>
                  <a:lnTo>
                    <a:pt x="268504" y="62106"/>
                  </a:lnTo>
                  <a:lnTo>
                    <a:pt x="236335" y="29272"/>
                  </a:lnTo>
                  <a:lnTo>
                    <a:pt x="195547" y="7735"/>
                  </a:lnTo>
                  <a:lnTo>
                    <a:pt x="148590" y="0"/>
                  </a:lnTo>
                  <a:close/>
                </a:path>
              </a:pathLst>
            </a:custGeom>
            <a:solidFill>
              <a:srgbClr val="FFFFFF"/>
            </a:solidFill>
          </p:spPr>
          <p:txBody>
            <a:bodyPr wrap="square" lIns="0" tIns="0" rIns="0" bIns="0" rtlCol="0"/>
            <a:lstStyle/>
            <a:p>
              <a:endParaRPr/>
            </a:p>
          </p:txBody>
        </p:sp>
      </p:grpSp>
      <p:grpSp>
        <p:nvGrpSpPr>
          <p:cNvPr id="28" name="object 28"/>
          <p:cNvGrpSpPr/>
          <p:nvPr/>
        </p:nvGrpSpPr>
        <p:grpSpPr>
          <a:xfrm>
            <a:off x="1737360" y="3287353"/>
            <a:ext cx="6680200" cy="365760"/>
            <a:chOff x="1737360" y="3497579"/>
            <a:chExt cx="6680200" cy="365760"/>
          </a:xfrm>
        </p:grpSpPr>
        <p:sp>
          <p:nvSpPr>
            <p:cNvPr id="29" name="object 29"/>
            <p:cNvSpPr/>
            <p:nvPr/>
          </p:nvSpPr>
          <p:spPr>
            <a:xfrm>
              <a:off x="1737360" y="3497579"/>
              <a:ext cx="6680200" cy="365760"/>
            </a:xfrm>
            <a:custGeom>
              <a:avLst/>
              <a:gdLst/>
              <a:ahLst/>
              <a:cxnLst/>
              <a:rect l="l" t="t" r="r" b="b"/>
              <a:pathLst>
                <a:path w="6680200" h="365760">
                  <a:moveTo>
                    <a:pt x="6679692" y="0"/>
                  </a:moveTo>
                  <a:lnTo>
                    <a:pt x="0" y="0"/>
                  </a:lnTo>
                  <a:lnTo>
                    <a:pt x="0" y="365760"/>
                  </a:lnTo>
                  <a:lnTo>
                    <a:pt x="6679692" y="365760"/>
                  </a:lnTo>
                  <a:lnTo>
                    <a:pt x="6679692" y="0"/>
                  </a:lnTo>
                  <a:close/>
                </a:path>
              </a:pathLst>
            </a:custGeom>
            <a:solidFill>
              <a:srgbClr val="76B943"/>
            </a:solidFill>
          </p:spPr>
          <p:txBody>
            <a:bodyPr wrap="square" lIns="0" tIns="0" rIns="0" bIns="0" rtlCol="0"/>
            <a:lstStyle/>
            <a:p>
              <a:endParaRPr/>
            </a:p>
          </p:txBody>
        </p:sp>
        <p:sp>
          <p:nvSpPr>
            <p:cNvPr id="30" name="object 30"/>
            <p:cNvSpPr/>
            <p:nvPr/>
          </p:nvSpPr>
          <p:spPr>
            <a:xfrm>
              <a:off x="8093963" y="3526535"/>
              <a:ext cx="295910" cy="303530"/>
            </a:xfrm>
            <a:custGeom>
              <a:avLst/>
              <a:gdLst/>
              <a:ahLst/>
              <a:cxnLst/>
              <a:rect l="l" t="t" r="r" b="b"/>
              <a:pathLst>
                <a:path w="295909" h="303529">
                  <a:moveTo>
                    <a:pt x="147827" y="0"/>
                  </a:moveTo>
                  <a:lnTo>
                    <a:pt x="101096" y="7735"/>
                  </a:lnTo>
                  <a:lnTo>
                    <a:pt x="60514" y="29272"/>
                  </a:lnTo>
                  <a:lnTo>
                    <a:pt x="28517" y="62106"/>
                  </a:lnTo>
                  <a:lnTo>
                    <a:pt x="7534" y="103729"/>
                  </a:lnTo>
                  <a:lnTo>
                    <a:pt x="0" y="151637"/>
                  </a:lnTo>
                  <a:lnTo>
                    <a:pt x="7534" y="199546"/>
                  </a:lnTo>
                  <a:lnTo>
                    <a:pt x="28517" y="241169"/>
                  </a:lnTo>
                  <a:lnTo>
                    <a:pt x="60514" y="274003"/>
                  </a:lnTo>
                  <a:lnTo>
                    <a:pt x="101096" y="295540"/>
                  </a:lnTo>
                  <a:lnTo>
                    <a:pt x="147827" y="303275"/>
                  </a:lnTo>
                  <a:lnTo>
                    <a:pt x="194559" y="295540"/>
                  </a:lnTo>
                  <a:lnTo>
                    <a:pt x="235141" y="274003"/>
                  </a:lnTo>
                  <a:lnTo>
                    <a:pt x="267138" y="241169"/>
                  </a:lnTo>
                  <a:lnTo>
                    <a:pt x="288121" y="199546"/>
                  </a:lnTo>
                  <a:lnTo>
                    <a:pt x="295655" y="151637"/>
                  </a:lnTo>
                  <a:lnTo>
                    <a:pt x="288121" y="103729"/>
                  </a:lnTo>
                  <a:lnTo>
                    <a:pt x="267138" y="62106"/>
                  </a:lnTo>
                  <a:lnTo>
                    <a:pt x="235141" y="29272"/>
                  </a:lnTo>
                  <a:lnTo>
                    <a:pt x="194559" y="7735"/>
                  </a:lnTo>
                  <a:lnTo>
                    <a:pt x="147827" y="0"/>
                  </a:lnTo>
                  <a:close/>
                </a:path>
              </a:pathLst>
            </a:custGeom>
            <a:solidFill>
              <a:srgbClr val="FFFFFF"/>
            </a:solidFill>
          </p:spPr>
          <p:txBody>
            <a:bodyPr wrap="square" lIns="0" tIns="0" rIns="0" bIns="0" rtlCol="0"/>
            <a:lstStyle/>
            <a:p>
              <a:endParaRPr/>
            </a:p>
          </p:txBody>
        </p:sp>
      </p:grpSp>
      <p:grpSp>
        <p:nvGrpSpPr>
          <p:cNvPr id="32" name="object 32"/>
          <p:cNvGrpSpPr/>
          <p:nvPr/>
        </p:nvGrpSpPr>
        <p:grpSpPr>
          <a:xfrm>
            <a:off x="1737360" y="3756349"/>
            <a:ext cx="6680200" cy="365760"/>
            <a:chOff x="1231988" y="3859366"/>
            <a:chExt cx="6680200" cy="365760"/>
          </a:xfrm>
        </p:grpSpPr>
        <p:sp>
          <p:nvSpPr>
            <p:cNvPr id="33" name="object 33"/>
            <p:cNvSpPr/>
            <p:nvPr/>
          </p:nvSpPr>
          <p:spPr>
            <a:xfrm>
              <a:off x="1231988" y="3859366"/>
              <a:ext cx="6680200" cy="365760"/>
            </a:xfrm>
            <a:custGeom>
              <a:avLst/>
              <a:gdLst/>
              <a:ahLst/>
              <a:cxnLst/>
              <a:rect l="l" t="t" r="r" b="b"/>
              <a:pathLst>
                <a:path w="6680200" h="365760">
                  <a:moveTo>
                    <a:pt x="6679692" y="0"/>
                  </a:moveTo>
                  <a:lnTo>
                    <a:pt x="0" y="0"/>
                  </a:lnTo>
                  <a:lnTo>
                    <a:pt x="0" y="365760"/>
                  </a:lnTo>
                  <a:lnTo>
                    <a:pt x="6679692" y="365760"/>
                  </a:lnTo>
                  <a:lnTo>
                    <a:pt x="6679692" y="0"/>
                  </a:lnTo>
                  <a:close/>
                </a:path>
              </a:pathLst>
            </a:custGeom>
            <a:solidFill>
              <a:srgbClr val="969996"/>
            </a:solidFill>
          </p:spPr>
          <p:txBody>
            <a:bodyPr wrap="square" lIns="0" tIns="0" rIns="0" bIns="0" rtlCol="0"/>
            <a:lstStyle/>
            <a:p>
              <a:endParaRPr dirty="0"/>
            </a:p>
          </p:txBody>
        </p:sp>
        <p:sp>
          <p:nvSpPr>
            <p:cNvPr id="34" name="object 34"/>
            <p:cNvSpPr/>
            <p:nvPr/>
          </p:nvSpPr>
          <p:spPr>
            <a:xfrm>
              <a:off x="7573351" y="3886278"/>
              <a:ext cx="295910" cy="302400"/>
            </a:xfrm>
            <a:custGeom>
              <a:avLst/>
              <a:gdLst/>
              <a:ahLst/>
              <a:cxnLst/>
              <a:rect l="l" t="t" r="r" b="b"/>
              <a:pathLst>
                <a:path w="295909" h="303529">
                  <a:moveTo>
                    <a:pt x="147827" y="0"/>
                  </a:moveTo>
                  <a:lnTo>
                    <a:pt x="101096" y="7735"/>
                  </a:lnTo>
                  <a:lnTo>
                    <a:pt x="60514" y="29272"/>
                  </a:lnTo>
                  <a:lnTo>
                    <a:pt x="28517" y="62106"/>
                  </a:lnTo>
                  <a:lnTo>
                    <a:pt x="7534" y="103729"/>
                  </a:lnTo>
                  <a:lnTo>
                    <a:pt x="0" y="151637"/>
                  </a:lnTo>
                  <a:lnTo>
                    <a:pt x="7534" y="199546"/>
                  </a:lnTo>
                  <a:lnTo>
                    <a:pt x="28517" y="241169"/>
                  </a:lnTo>
                  <a:lnTo>
                    <a:pt x="60514" y="274003"/>
                  </a:lnTo>
                  <a:lnTo>
                    <a:pt x="101096" y="295540"/>
                  </a:lnTo>
                  <a:lnTo>
                    <a:pt x="147827" y="303275"/>
                  </a:lnTo>
                  <a:lnTo>
                    <a:pt x="194559" y="295540"/>
                  </a:lnTo>
                  <a:lnTo>
                    <a:pt x="235141" y="274003"/>
                  </a:lnTo>
                  <a:lnTo>
                    <a:pt x="267138" y="241169"/>
                  </a:lnTo>
                  <a:lnTo>
                    <a:pt x="288121" y="199546"/>
                  </a:lnTo>
                  <a:lnTo>
                    <a:pt x="295655" y="151637"/>
                  </a:lnTo>
                  <a:lnTo>
                    <a:pt x="288121" y="103729"/>
                  </a:lnTo>
                  <a:lnTo>
                    <a:pt x="267138" y="62106"/>
                  </a:lnTo>
                  <a:lnTo>
                    <a:pt x="235141" y="29272"/>
                  </a:lnTo>
                  <a:lnTo>
                    <a:pt x="194559" y="7735"/>
                  </a:lnTo>
                  <a:lnTo>
                    <a:pt x="147827" y="0"/>
                  </a:lnTo>
                  <a:close/>
                </a:path>
              </a:pathLst>
            </a:custGeom>
            <a:solidFill>
              <a:srgbClr val="FFFFFF"/>
            </a:solidFill>
          </p:spPr>
          <p:txBody>
            <a:bodyPr wrap="square" lIns="0" tIns="0" rIns="0" bIns="0" rtlCol="0"/>
            <a:lstStyle/>
            <a:p>
              <a:endParaRPr dirty="0"/>
            </a:p>
          </p:txBody>
        </p:sp>
      </p:grpSp>
      <p:grpSp>
        <p:nvGrpSpPr>
          <p:cNvPr id="35" name="object 35"/>
          <p:cNvGrpSpPr/>
          <p:nvPr/>
        </p:nvGrpSpPr>
        <p:grpSpPr>
          <a:xfrm>
            <a:off x="1737360" y="4208861"/>
            <a:ext cx="6680200" cy="365760"/>
            <a:chOff x="1737360" y="4395215"/>
            <a:chExt cx="6680200" cy="365760"/>
          </a:xfrm>
        </p:grpSpPr>
        <p:sp>
          <p:nvSpPr>
            <p:cNvPr id="36" name="object 36"/>
            <p:cNvSpPr/>
            <p:nvPr/>
          </p:nvSpPr>
          <p:spPr>
            <a:xfrm>
              <a:off x="1737360" y="4395215"/>
              <a:ext cx="6680200" cy="365760"/>
            </a:xfrm>
            <a:custGeom>
              <a:avLst/>
              <a:gdLst/>
              <a:ahLst/>
              <a:cxnLst/>
              <a:rect l="l" t="t" r="r" b="b"/>
              <a:pathLst>
                <a:path w="6680200" h="365760">
                  <a:moveTo>
                    <a:pt x="6679692" y="0"/>
                  </a:moveTo>
                  <a:lnTo>
                    <a:pt x="0" y="0"/>
                  </a:lnTo>
                  <a:lnTo>
                    <a:pt x="0" y="365760"/>
                  </a:lnTo>
                  <a:lnTo>
                    <a:pt x="6679692" y="365760"/>
                  </a:lnTo>
                  <a:lnTo>
                    <a:pt x="6679692" y="0"/>
                  </a:lnTo>
                  <a:close/>
                </a:path>
              </a:pathLst>
            </a:custGeom>
            <a:solidFill>
              <a:srgbClr val="76B943"/>
            </a:solidFill>
          </p:spPr>
          <p:txBody>
            <a:bodyPr wrap="square" lIns="0" tIns="0" rIns="0" bIns="0" rtlCol="0"/>
            <a:lstStyle/>
            <a:p>
              <a:endParaRPr/>
            </a:p>
          </p:txBody>
        </p:sp>
        <p:sp>
          <p:nvSpPr>
            <p:cNvPr id="37" name="object 37"/>
            <p:cNvSpPr/>
            <p:nvPr/>
          </p:nvSpPr>
          <p:spPr>
            <a:xfrm>
              <a:off x="8093963" y="4422647"/>
              <a:ext cx="295910" cy="303530"/>
            </a:xfrm>
            <a:custGeom>
              <a:avLst/>
              <a:gdLst/>
              <a:ahLst/>
              <a:cxnLst/>
              <a:rect l="l" t="t" r="r" b="b"/>
              <a:pathLst>
                <a:path w="295909" h="303529">
                  <a:moveTo>
                    <a:pt x="147827" y="0"/>
                  </a:moveTo>
                  <a:lnTo>
                    <a:pt x="101096" y="7735"/>
                  </a:lnTo>
                  <a:lnTo>
                    <a:pt x="60514" y="29272"/>
                  </a:lnTo>
                  <a:lnTo>
                    <a:pt x="28517" y="62106"/>
                  </a:lnTo>
                  <a:lnTo>
                    <a:pt x="7534" y="103729"/>
                  </a:lnTo>
                  <a:lnTo>
                    <a:pt x="0" y="151637"/>
                  </a:lnTo>
                  <a:lnTo>
                    <a:pt x="7534" y="199546"/>
                  </a:lnTo>
                  <a:lnTo>
                    <a:pt x="28517" y="241169"/>
                  </a:lnTo>
                  <a:lnTo>
                    <a:pt x="60514" y="274003"/>
                  </a:lnTo>
                  <a:lnTo>
                    <a:pt x="101096" y="295540"/>
                  </a:lnTo>
                  <a:lnTo>
                    <a:pt x="147827" y="303275"/>
                  </a:lnTo>
                  <a:lnTo>
                    <a:pt x="194559" y="295540"/>
                  </a:lnTo>
                  <a:lnTo>
                    <a:pt x="235141" y="274003"/>
                  </a:lnTo>
                  <a:lnTo>
                    <a:pt x="267138" y="241169"/>
                  </a:lnTo>
                  <a:lnTo>
                    <a:pt x="288121" y="199546"/>
                  </a:lnTo>
                  <a:lnTo>
                    <a:pt x="295655" y="151637"/>
                  </a:lnTo>
                  <a:lnTo>
                    <a:pt x="288121" y="103729"/>
                  </a:lnTo>
                  <a:lnTo>
                    <a:pt x="267138" y="62106"/>
                  </a:lnTo>
                  <a:lnTo>
                    <a:pt x="235141" y="29272"/>
                  </a:lnTo>
                  <a:lnTo>
                    <a:pt x="194559" y="7735"/>
                  </a:lnTo>
                  <a:lnTo>
                    <a:pt x="147827" y="0"/>
                  </a:lnTo>
                  <a:close/>
                </a:path>
              </a:pathLst>
            </a:custGeom>
            <a:solidFill>
              <a:srgbClr val="FFFFFF"/>
            </a:solidFill>
          </p:spPr>
          <p:txBody>
            <a:bodyPr wrap="square" lIns="0" tIns="0" rIns="0" bIns="0" rtlCol="0"/>
            <a:lstStyle/>
            <a:p>
              <a:endParaRPr/>
            </a:p>
          </p:txBody>
        </p:sp>
      </p:grpSp>
      <p:grpSp>
        <p:nvGrpSpPr>
          <p:cNvPr id="38" name="object 38"/>
          <p:cNvGrpSpPr/>
          <p:nvPr/>
        </p:nvGrpSpPr>
        <p:grpSpPr>
          <a:xfrm>
            <a:off x="1737360" y="4652311"/>
            <a:ext cx="6680200" cy="365760"/>
            <a:chOff x="1737360" y="4838700"/>
            <a:chExt cx="6680200" cy="365760"/>
          </a:xfrm>
        </p:grpSpPr>
        <p:sp>
          <p:nvSpPr>
            <p:cNvPr id="39" name="object 39"/>
            <p:cNvSpPr/>
            <p:nvPr/>
          </p:nvSpPr>
          <p:spPr>
            <a:xfrm>
              <a:off x="1737360" y="4838700"/>
              <a:ext cx="6680200" cy="365760"/>
            </a:xfrm>
            <a:custGeom>
              <a:avLst/>
              <a:gdLst/>
              <a:ahLst/>
              <a:cxnLst/>
              <a:rect l="l" t="t" r="r" b="b"/>
              <a:pathLst>
                <a:path w="6680200" h="365760">
                  <a:moveTo>
                    <a:pt x="6679692" y="0"/>
                  </a:moveTo>
                  <a:lnTo>
                    <a:pt x="0" y="0"/>
                  </a:lnTo>
                  <a:lnTo>
                    <a:pt x="0" y="365760"/>
                  </a:lnTo>
                  <a:lnTo>
                    <a:pt x="6679692" y="365760"/>
                  </a:lnTo>
                  <a:lnTo>
                    <a:pt x="6679692" y="0"/>
                  </a:lnTo>
                  <a:close/>
                </a:path>
              </a:pathLst>
            </a:custGeom>
            <a:solidFill>
              <a:srgbClr val="969996"/>
            </a:solidFill>
          </p:spPr>
          <p:txBody>
            <a:bodyPr wrap="square" lIns="0" tIns="0" rIns="0" bIns="0" rtlCol="0"/>
            <a:lstStyle/>
            <a:p>
              <a:endParaRPr/>
            </a:p>
          </p:txBody>
        </p:sp>
        <p:sp>
          <p:nvSpPr>
            <p:cNvPr id="40" name="object 40"/>
            <p:cNvSpPr/>
            <p:nvPr/>
          </p:nvSpPr>
          <p:spPr>
            <a:xfrm>
              <a:off x="8093963" y="4872228"/>
              <a:ext cx="295910" cy="303530"/>
            </a:xfrm>
            <a:custGeom>
              <a:avLst/>
              <a:gdLst/>
              <a:ahLst/>
              <a:cxnLst/>
              <a:rect l="l" t="t" r="r" b="b"/>
              <a:pathLst>
                <a:path w="295909" h="303529">
                  <a:moveTo>
                    <a:pt x="147827" y="0"/>
                  </a:moveTo>
                  <a:lnTo>
                    <a:pt x="101096" y="7735"/>
                  </a:lnTo>
                  <a:lnTo>
                    <a:pt x="60514" y="29272"/>
                  </a:lnTo>
                  <a:lnTo>
                    <a:pt x="28517" y="62106"/>
                  </a:lnTo>
                  <a:lnTo>
                    <a:pt x="7534" y="103729"/>
                  </a:lnTo>
                  <a:lnTo>
                    <a:pt x="0" y="151638"/>
                  </a:lnTo>
                  <a:lnTo>
                    <a:pt x="7534" y="199546"/>
                  </a:lnTo>
                  <a:lnTo>
                    <a:pt x="28517" y="241169"/>
                  </a:lnTo>
                  <a:lnTo>
                    <a:pt x="60514" y="274003"/>
                  </a:lnTo>
                  <a:lnTo>
                    <a:pt x="101096" y="295540"/>
                  </a:lnTo>
                  <a:lnTo>
                    <a:pt x="147827" y="303276"/>
                  </a:lnTo>
                  <a:lnTo>
                    <a:pt x="194559" y="295540"/>
                  </a:lnTo>
                  <a:lnTo>
                    <a:pt x="235141" y="274003"/>
                  </a:lnTo>
                  <a:lnTo>
                    <a:pt x="267138" y="241169"/>
                  </a:lnTo>
                  <a:lnTo>
                    <a:pt x="288121" y="199546"/>
                  </a:lnTo>
                  <a:lnTo>
                    <a:pt x="295655" y="151638"/>
                  </a:lnTo>
                  <a:lnTo>
                    <a:pt x="288121" y="103729"/>
                  </a:lnTo>
                  <a:lnTo>
                    <a:pt x="267138" y="62106"/>
                  </a:lnTo>
                  <a:lnTo>
                    <a:pt x="235141" y="29272"/>
                  </a:lnTo>
                  <a:lnTo>
                    <a:pt x="194559" y="7735"/>
                  </a:lnTo>
                  <a:lnTo>
                    <a:pt x="147827" y="0"/>
                  </a:lnTo>
                  <a:close/>
                </a:path>
              </a:pathLst>
            </a:custGeom>
            <a:solidFill>
              <a:srgbClr val="FFFFFF"/>
            </a:solidFill>
          </p:spPr>
          <p:txBody>
            <a:bodyPr wrap="square" lIns="0" tIns="0" rIns="0" bIns="0" rtlCol="0"/>
            <a:lstStyle/>
            <a:p>
              <a:endParaRPr/>
            </a:p>
          </p:txBody>
        </p:sp>
      </p:grpSp>
      <p:grpSp>
        <p:nvGrpSpPr>
          <p:cNvPr id="41" name="object 41"/>
          <p:cNvGrpSpPr/>
          <p:nvPr/>
        </p:nvGrpSpPr>
        <p:grpSpPr>
          <a:xfrm>
            <a:off x="1737360" y="5980451"/>
            <a:ext cx="6680200" cy="364490"/>
            <a:chOff x="1737360" y="5739384"/>
            <a:chExt cx="6680200" cy="364490"/>
          </a:xfrm>
        </p:grpSpPr>
        <p:sp>
          <p:nvSpPr>
            <p:cNvPr id="42" name="object 42"/>
            <p:cNvSpPr/>
            <p:nvPr/>
          </p:nvSpPr>
          <p:spPr>
            <a:xfrm>
              <a:off x="1737360" y="5739384"/>
              <a:ext cx="6680200" cy="364490"/>
            </a:xfrm>
            <a:custGeom>
              <a:avLst/>
              <a:gdLst/>
              <a:ahLst/>
              <a:cxnLst/>
              <a:rect l="l" t="t" r="r" b="b"/>
              <a:pathLst>
                <a:path w="6680200" h="364489">
                  <a:moveTo>
                    <a:pt x="6679692" y="0"/>
                  </a:moveTo>
                  <a:lnTo>
                    <a:pt x="0" y="0"/>
                  </a:lnTo>
                  <a:lnTo>
                    <a:pt x="0" y="364235"/>
                  </a:lnTo>
                  <a:lnTo>
                    <a:pt x="6679692" y="364235"/>
                  </a:lnTo>
                  <a:lnTo>
                    <a:pt x="6679692" y="0"/>
                  </a:lnTo>
                  <a:close/>
                </a:path>
              </a:pathLst>
            </a:custGeom>
            <a:solidFill>
              <a:srgbClr val="87C74D"/>
            </a:solidFill>
          </p:spPr>
          <p:txBody>
            <a:bodyPr wrap="square" lIns="0" tIns="0" rIns="0" bIns="0" rtlCol="0"/>
            <a:lstStyle/>
            <a:p>
              <a:endParaRPr dirty="0"/>
            </a:p>
          </p:txBody>
        </p:sp>
        <p:sp>
          <p:nvSpPr>
            <p:cNvPr id="43" name="object 43"/>
            <p:cNvSpPr/>
            <p:nvPr/>
          </p:nvSpPr>
          <p:spPr>
            <a:xfrm>
              <a:off x="8095488" y="5760720"/>
              <a:ext cx="297180" cy="303530"/>
            </a:xfrm>
            <a:custGeom>
              <a:avLst/>
              <a:gdLst/>
              <a:ahLst/>
              <a:cxnLst/>
              <a:rect l="l" t="t" r="r" b="b"/>
              <a:pathLst>
                <a:path w="297179" h="303529">
                  <a:moveTo>
                    <a:pt x="148589" y="0"/>
                  </a:moveTo>
                  <a:lnTo>
                    <a:pt x="101632" y="7730"/>
                  </a:lnTo>
                  <a:lnTo>
                    <a:pt x="60844" y="29258"/>
                  </a:lnTo>
                  <a:lnTo>
                    <a:pt x="28675" y="62084"/>
                  </a:lnTo>
                  <a:lnTo>
                    <a:pt x="7577" y="103710"/>
                  </a:lnTo>
                  <a:lnTo>
                    <a:pt x="0" y="151637"/>
                  </a:lnTo>
                  <a:lnTo>
                    <a:pt x="7577" y="199565"/>
                  </a:lnTo>
                  <a:lnTo>
                    <a:pt x="28675" y="241191"/>
                  </a:lnTo>
                  <a:lnTo>
                    <a:pt x="60844" y="274017"/>
                  </a:lnTo>
                  <a:lnTo>
                    <a:pt x="101632" y="295545"/>
                  </a:lnTo>
                  <a:lnTo>
                    <a:pt x="148589" y="303275"/>
                  </a:lnTo>
                  <a:lnTo>
                    <a:pt x="195547" y="295545"/>
                  </a:lnTo>
                  <a:lnTo>
                    <a:pt x="236335" y="274017"/>
                  </a:lnTo>
                  <a:lnTo>
                    <a:pt x="268504" y="241191"/>
                  </a:lnTo>
                  <a:lnTo>
                    <a:pt x="289602" y="199565"/>
                  </a:lnTo>
                  <a:lnTo>
                    <a:pt x="297179" y="151637"/>
                  </a:lnTo>
                  <a:lnTo>
                    <a:pt x="289602" y="103710"/>
                  </a:lnTo>
                  <a:lnTo>
                    <a:pt x="268504" y="62084"/>
                  </a:lnTo>
                  <a:lnTo>
                    <a:pt x="236335" y="29258"/>
                  </a:lnTo>
                  <a:lnTo>
                    <a:pt x="195547" y="7730"/>
                  </a:lnTo>
                  <a:lnTo>
                    <a:pt x="148589" y="0"/>
                  </a:lnTo>
                  <a:close/>
                </a:path>
              </a:pathLst>
            </a:custGeom>
            <a:solidFill>
              <a:srgbClr val="FFFFFF"/>
            </a:solidFill>
          </p:spPr>
          <p:txBody>
            <a:bodyPr wrap="square" lIns="0" tIns="0" rIns="0" bIns="0" rtlCol="0"/>
            <a:lstStyle/>
            <a:p>
              <a:endParaRPr/>
            </a:p>
          </p:txBody>
        </p:sp>
      </p:grpSp>
      <p:grpSp>
        <p:nvGrpSpPr>
          <p:cNvPr id="44" name="object 44"/>
          <p:cNvGrpSpPr/>
          <p:nvPr/>
        </p:nvGrpSpPr>
        <p:grpSpPr>
          <a:xfrm>
            <a:off x="1744979" y="6421142"/>
            <a:ext cx="6680200" cy="365760"/>
            <a:chOff x="1760220" y="6164579"/>
            <a:chExt cx="6680200" cy="365760"/>
          </a:xfrm>
        </p:grpSpPr>
        <p:sp>
          <p:nvSpPr>
            <p:cNvPr id="45" name="object 45"/>
            <p:cNvSpPr/>
            <p:nvPr/>
          </p:nvSpPr>
          <p:spPr>
            <a:xfrm>
              <a:off x="1760220" y="6164579"/>
              <a:ext cx="6680200" cy="365760"/>
            </a:xfrm>
            <a:custGeom>
              <a:avLst/>
              <a:gdLst/>
              <a:ahLst/>
              <a:cxnLst/>
              <a:rect l="l" t="t" r="r" b="b"/>
              <a:pathLst>
                <a:path w="6680200" h="365759">
                  <a:moveTo>
                    <a:pt x="6679692" y="0"/>
                  </a:moveTo>
                  <a:lnTo>
                    <a:pt x="0" y="0"/>
                  </a:lnTo>
                  <a:lnTo>
                    <a:pt x="0" y="365760"/>
                  </a:lnTo>
                  <a:lnTo>
                    <a:pt x="6679692" y="365760"/>
                  </a:lnTo>
                  <a:lnTo>
                    <a:pt x="6679692" y="0"/>
                  </a:lnTo>
                  <a:close/>
                </a:path>
              </a:pathLst>
            </a:custGeom>
            <a:solidFill>
              <a:schemeClr val="bg1">
                <a:lumMod val="65000"/>
              </a:schemeClr>
            </a:solidFill>
          </p:spPr>
          <p:txBody>
            <a:bodyPr wrap="square" lIns="0" tIns="0" rIns="0" bIns="0" rtlCol="0"/>
            <a:lstStyle/>
            <a:p>
              <a:endParaRPr dirty="0"/>
            </a:p>
          </p:txBody>
        </p:sp>
        <p:sp>
          <p:nvSpPr>
            <p:cNvPr id="46" name="object 46"/>
            <p:cNvSpPr/>
            <p:nvPr/>
          </p:nvSpPr>
          <p:spPr>
            <a:xfrm>
              <a:off x="8093964" y="6198107"/>
              <a:ext cx="295910" cy="303530"/>
            </a:xfrm>
            <a:custGeom>
              <a:avLst/>
              <a:gdLst/>
              <a:ahLst/>
              <a:cxnLst/>
              <a:rect l="l" t="t" r="r" b="b"/>
              <a:pathLst>
                <a:path w="295909" h="303529">
                  <a:moveTo>
                    <a:pt x="147827" y="0"/>
                  </a:moveTo>
                  <a:lnTo>
                    <a:pt x="101096" y="7730"/>
                  </a:lnTo>
                  <a:lnTo>
                    <a:pt x="60514" y="29258"/>
                  </a:lnTo>
                  <a:lnTo>
                    <a:pt x="28517" y="62084"/>
                  </a:lnTo>
                  <a:lnTo>
                    <a:pt x="7534" y="103710"/>
                  </a:lnTo>
                  <a:lnTo>
                    <a:pt x="0" y="151637"/>
                  </a:lnTo>
                  <a:lnTo>
                    <a:pt x="7534" y="199565"/>
                  </a:lnTo>
                  <a:lnTo>
                    <a:pt x="28517" y="241191"/>
                  </a:lnTo>
                  <a:lnTo>
                    <a:pt x="60514" y="274017"/>
                  </a:lnTo>
                  <a:lnTo>
                    <a:pt x="101096" y="295545"/>
                  </a:lnTo>
                  <a:lnTo>
                    <a:pt x="147827" y="303275"/>
                  </a:lnTo>
                  <a:lnTo>
                    <a:pt x="194559" y="295545"/>
                  </a:lnTo>
                  <a:lnTo>
                    <a:pt x="235141" y="274017"/>
                  </a:lnTo>
                  <a:lnTo>
                    <a:pt x="267138" y="241191"/>
                  </a:lnTo>
                  <a:lnTo>
                    <a:pt x="288121" y="199565"/>
                  </a:lnTo>
                  <a:lnTo>
                    <a:pt x="295655" y="151637"/>
                  </a:lnTo>
                  <a:lnTo>
                    <a:pt x="288121" y="103710"/>
                  </a:lnTo>
                  <a:lnTo>
                    <a:pt x="267138" y="62084"/>
                  </a:lnTo>
                  <a:lnTo>
                    <a:pt x="235141" y="29258"/>
                  </a:lnTo>
                  <a:lnTo>
                    <a:pt x="194559" y="7730"/>
                  </a:lnTo>
                  <a:lnTo>
                    <a:pt x="147827" y="0"/>
                  </a:lnTo>
                  <a:close/>
                </a:path>
              </a:pathLst>
            </a:custGeom>
            <a:solidFill>
              <a:srgbClr val="FFFFFF"/>
            </a:solidFill>
          </p:spPr>
          <p:txBody>
            <a:bodyPr wrap="square" lIns="0" tIns="0" rIns="0" bIns="0" rtlCol="0"/>
            <a:lstStyle/>
            <a:p>
              <a:endParaRPr/>
            </a:p>
          </p:txBody>
        </p:sp>
      </p:grpSp>
      <p:grpSp>
        <p:nvGrpSpPr>
          <p:cNvPr id="47" name="object 47"/>
          <p:cNvGrpSpPr/>
          <p:nvPr/>
        </p:nvGrpSpPr>
        <p:grpSpPr>
          <a:xfrm>
            <a:off x="1737360" y="5553954"/>
            <a:ext cx="6680200" cy="365760"/>
            <a:chOff x="1744979" y="5288279"/>
            <a:chExt cx="6680200" cy="365760"/>
          </a:xfrm>
        </p:grpSpPr>
        <p:sp>
          <p:nvSpPr>
            <p:cNvPr id="48" name="object 48"/>
            <p:cNvSpPr/>
            <p:nvPr/>
          </p:nvSpPr>
          <p:spPr>
            <a:xfrm>
              <a:off x="1744979" y="5288279"/>
              <a:ext cx="6680200" cy="365760"/>
            </a:xfrm>
            <a:custGeom>
              <a:avLst/>
              <a:gdLst/>
              <a:ahLst/>
              <a:cxnLst/>
              <a:rect l="l" t="t" r="r" b="b"/>
              <a:pathLst>
                <a:path w="6680200" h="365760">
                  <a:moveTo>
                    <a:pt x="6679692" y="0"/>
                  </a:moveTo>
                  <a:lnTo>
                    <a:pt x="0" y="0"/>
                  </a:lnTo>
                  <a:lnTo>
                    <a:pt x="0" y="365760"/>
                  </a:lnTo>
                  <a:lnTo>
                    <a:pt x="6679692" y="365760"/>
                  </a:lnTo>
                  <a:lnTo>
                    <a:pt x="6679692" y="0"/>
                  </a:lnTo>
                  <a:close/>
                </a:path>
              </a:pathLst>
            </a:custGeom>
            <a:solidFill>
              <a:schemeClr val="bg1">
                <a:lumMod val="65000"/>
              </a:schemeClr>
            </a:solidFill>
          </p:spPr>
          <p:txBody>
            <a:bodyPr wrap="square" lIns="0" tIns="0" rIns="0" bIns="0" rtlCol="0"/>
            <a:lstStyle/>
            <a:p>
              <a:endParaRPr dirty="0"/>
            </a:p>
          </p:txBody>
        </p:sp>
        <p:sp>
          <p:nvSpPr>
            <p:cNvPr id="49" name="object 49"/>
            <p:cNvSpPr/>
            <p:nvPr/>
          </p:nvSpPr>
          <p:spPr>
            <a:xfrm>
              <a:off x="8093964" y="5329427"/>
              <a:ext cx="295910" cy="279400"/>
            </a:xfrm>
            <a:custGeom>
              <a:avLst/>
              <a:gdLst/>
              <a:ahLst/>
              <a:cxnLst/>
              <a:rect l="l" t="t" r="r" b="b"/>
              <a:pathLst>
                <a:path w="295909" h="279400">
                  <a:moveTo>
                    <a:pt x="147827" y="0"/>
                  </a:moveTo>
                  <a:lnTo>
                    <a:pt x="101096" y="7114"/>
                  </a:lnTo>
                  <a:lnTo>
                    <a:pt x="60514" y="26919"/>
                  </a:lnTo>
                  <a:lnTo>
                    <a:pt x="28517" y="57113"/>
                  </a:lnTo>
                  <a:lnTo>
                    <a:pt x="7534" y="95390"/>
                  </a:lnTo>
                  <a:lnTo>
                    <a:pt x="0" y="139446"/>
                  </a:lnTo>
                  <a:lnTo>
                    <a:pt x="7534" y="183501"/>
                  </a:lnTo>
                  <a:lnTo>
                    <a:pt x="28517" y="221778"/>
                  </a:lnTo>
                  <a:lnTo>
                    <a:pt x="60514" y="251972"/>
                  </a:lnTo>
                  <a:lnTo>
                    <a:pt x="101096" y="271777"/>
                  </a:lnTo>
                  <a:lnTo>
                    <a:pt x="147827" y="278892"/>
                  </a:lnTo>
                  <a:lnTo>
                    <a:pt x="194559" y="271777"/>
                  </a:lnTo>
                  <a:lnTo>
                    <a:pt x="235141" y="251972"/>
                  </a:lnTo>
                  <a:lnTo>
                    <a:pt x="267138" y="221778"/>
                  </a:lnTo>
                  <a:lnTo>
                    <a:pt x="288121" y="183501"/>
                  </a:lnTo>
                  <a:lnTo>
                    <a:pt x="295655" y="139446"/>
                  </a:lnTo>
                  <a:lnTo>
                    <a:pt x="288121" y="95390"/>
                  </a:lnTo>
                  <a:lnTo>
                    <a:pt x="267138" y="57113"/>
                  </a:lnTo>
                  <a:lnTo>
                    <a:pt x="235141" y="26919"/>
                  </a:lnTo>
                  <a:lnTo>
                    <a:pt x="194559" y="7114"/>
                  </a:lnTo>
                  <a:lnTo>
                    <a:pt x="147827" y="0"/>
                  </a:lnTo>
                  <a:close/>
                </a:path>
              </a:pathLst>
            </a:custGeom>
            <a:solidFill>
              <a:srgbClr val="FFFFFF"/>
            </a:solidFill>
          </p:spPr>
          <p:txBody>
            <a:bodyPr wrap="square" lIns="0" tIns="0" rIns="0" bIns="0" rtlCol="0"/>
            <a:lstStyle/>
            <a:p>
              <a:endParaRPr/>
            </a:p>
          </p:txBody>
        </p:sp>
        <p:sp>
          <p:nvSpPr>
            <p:cNvPr id="50" name="object 50"/>
            <p:cNvSpPr/>
            <p:nvPr/>
          </p:nvSpPr>
          <p:spPr>
            <a:xfrm>
              <a:off x="8093964" y="5329427"/>
              <a:ext cx="295910" cy="279400"/>
            </a:xfrm>
            <a:custGeom>
              <a:avLst/>
              <a:gdLst/>
              <a:ahLst/>
              <a:cxnLst/>
              <a:rect l="l" t="t" r="r" b="b"/>
              <a:pathLst>
                <a:path w="295909" h="279400">
                  <a:moveTo>
                    <a:pt x="0" y="139446"/>
                  </a:moveTo>
                  <a:lnTo>
                    <a:pt x="7534" y="95390"/>
                  </a:lnTo>
                  <a:lnTo>
                    <a:pt x="28517" y="57113"/>
                  </a:lnTo>
                  <a:lnTo>
                    <a:pt x="60514" y="26919"/>
                  </a:lnTo>
                  <a:lnTo>
                    <a:pt x="101096" y="7114"/>
                  </a:lnTo>
                  <a:lnTo>
                    <a:pt x="147827" y="0"/>
                  </a:lnTo>
                  <a:lnTo>
                    <a:pt x="194559" y="7114"/>
                  </a:lnTo>
                  <a:lnTo>
                    <a:pt x="235141" y="26919"/>
                  </a:lnTo>
                  <a:lnTo>
                    <a:pt x="267138" y="57113"/>
                  </a:lnTo>
                  <a:lnTo>
                    <a:pt x="288121" y="95390"/>
                  </a:lnTo>
                  <a:lnTo>
                    <a:pt x="295655" y="139446"/>
                  </a:lnTo>
                  <a:lnTo>
                    <a:pt x="288121" y="183501"/>
                  </a:lnTo>
                  <a:lnTo>
                    <a:pt x="267138" y="221778"/>
                  </a:lnTo>
                  <a:lnTo>
                    <a:pt x="235141" y="251972"/>
                  </a:lnTo>
                  <a:lnTo>
                    <a:pt x="194559" y="271777"/>
                  </a:lnTo>
                  <a:lnTo>
                    <a:pt x="147827" y="278892"/>
                  </a:lnTo>
                  <a:lnTo>
                    <a:pt x="101096" y="271777"/>
                  </a:lnTo>
                  <a:lnTo>
                    <a:pt x="60514" y="251972"/>
                  </a:lnTo>
                  <a:lnTo>
                    <a:pt x="28517" y="221778"/>
                  </a:lnTo>
                  <a:lnTo>
                    <a:pt x="7534" y="183501"/>
                  </a:lnTo>
                  <a:lnTo>
                    <a:pt x="0" y="139446"/>
                  </a:lnTo>
                  <a:close/>
                </a:path>
              </a:pathLst>
            </a:custGeom>
            <a:ln w="12700">
              <a:solidFill>
                <a:srgbClr val="FFFFFF"/>
              </a:solidFill>
            </a:ln>
          </p:spPr>
          <p:txBody>
            <a:bodyPr wrap="square" lIns="0" tIns="0" rIns="0" bIns="0" rtlCol="0"/>
            <a:lstStyle/>
            <a:p>
              <a:endParaRPr/>
            </a:p>
          </p:txBody>
        </p:sp>
      </p:grpSp>
      <p:sp>
        <p:nvSpPr>
          <p:cNvPr id="134" name="Google Shape;149;p2">
            <a:extLst>
              <a:ext uri="{FF2B5EF4-FFF2-40B4-BE49-F238E27FC236}">
                <a16:creationId xmlns:a16="http://schemas.microsoft.com/office/drawing/2014/main" id="{7866F0E4-61E4-49D3-82EA-5F4558D91504}"/>
              </a:ext>
            </a:extLst>
          </p:cNvPr>
          <p:cNvSpPr txBox="1"/>
          <p:nvPr/>
        </p:nvSpPr>
        <p:spPr>
          <a:xfrm>
            <a:off x="1844029" y="6435470"/>
            <a:ext cx="97218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Trebuchet MS"/>
                <a:ea typeface="Trebuchet MS"/>
                <a:cs typeface="Trebuchet MS"/>
                <a:sym typeface="Trebuchet MS"/>
              </a:rPr>
              <a:t>Appendix</a:t>
            </a:r>
            <a:endParaRPr sz="1800" b="0" i="0" u="none" strike="noStrike" cap="none" dirty="0">
              <a:solidFill>
                <a:srgbClr val="000000"/>
              </a:solidFill>
              <a:latin typeface="Trebuchet MS"/>
              <a:ea typeface="Trebuchet MS"/>
              <a:cs typeface="Trebuchet MS"/>
              <a:sym typeface="Trebuchet MS"/>
            </a:endParaRPr>
          </a:p>
        </p:txBody>
      </p:sp>
      <p:sp>
        <p:nvSpPr>
          <p:cNvPr id="135" name="Google Shape;151;p2">
            <a:extLst>
              <a:ext uri="{FF2B5EF4-FFF2-40B4-BE49-F238E27FC236}">
                <a16:creationId xmlns:a16="http://schemas.microsoft.com/office/drawing/2014/main" id="{36DCC20E-970E-4BC6-B759-BCE2124D5669}"/>
              </a:ext>
            </a:extLst>
          </p:cNvPr>
          <p:cNvSpPr txBox="1"/>
          <p:nvPr/>
        </p:nvSpPr>
        <p:spPr>
          <a:xfrm>
            <a:off x="1844029" y="1111407"/>
            <a:ext cx="358076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Trebuchet MS"/>
                <a:ea typeface="Trebuchet MS"/>
                <a:cs typeface="Trebuchet MS"/>
                <a:sym typeface="Trebuchet MS"/>
              </a:rPr>
              <a:t>Introduction &amp; Executive Summary</a:t>
            </a:r>
            <a:endParaRPr sz="1800" b="0" i="0" u="none" strike="noStrike" cap="none" dirty="0">
              <a:solidFill>
                <a:srgbClr val="000000"/>
              </a:solidFill>
              <a:latin typeface="Trebuchet MS"/>
              <a:ea typeface="Trebuchet MS"/>
              <a:cs typeface="Trebuchet MS"/>
              <a:sym typeface="Trebuchet MS"/>
            </a:endParaRPr>
          </a:p>
        </p:txBody>
      </p:sp>
      <p:sp>
        <p:nvSpPr>
          <p:cNvPr id="136" name="Google Shape;152;p2">
            <a:extLst>
              <a:ext uri="{FF2B5EF4-FFF2-40B4-BE49-F238E27FC236}">
                <a16:creationId xmlns:a16="http://schemas.microsoft.com/office/drawing/2014/main" id="{000B6E40-D299-4898-A963-BD1757E8550B}"/>
              </a:ext>
            </a:extLst>
          </p:cNvPr>
          <p:cNvSpPr txBox="1"/>
          <p:nvPr/>
        </p:nvSpPr>
        <p:spPr>
          <a:xfrm>
            <a:off x="1844029" y="1548528"/>
            <a:ext cx="5078513" cy="7804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FFFFFF"/>
                </a:solidFill>
                <a:latin typeface="Trebuchet MS"/>
                <a:ea typeface="Trebuchet MS"/>
                <a:cs typeface="Trebuchet MS"/>
                <a:sym typeface="Trebuchet MS"/>
              </a:rPr>
              <a:t>Our Data Explained</a:t>
            </a:r>
            <a:endParaRPr sz="1800" b="0" i="0" u="none" strike="noStrike" cap="none" dirty="0">
              <a:solidFill>
                <a:srgbClr val="000000"/>
              </a:solidFill>
              <a:latin typeface="Trebuchet MS"/>
              <a:ea typeface="Trebuchet MS"/>
              <a:cs typeface="Trebuchet MS"/>
              <a:sym typeface="Trebuchet MS"/>
            </a:endParaRPr>
          </a:p>
          <a:p>
            <a:pPr marL="12700" marR="0" lvl="0" indent="0" algn="l" rtl="0">
              <a:lnSpc>
                <a:spcPct val="100000"/>
              </a:lnSpc>
              <a:spcBef>
                <a:spcPts val="1620"/>
              </a:spcBef>
              <a:spcAft>
                <a:spcPts val="0"/>
              </a:spcAft>
              <a:buClr>
                <a:srgbClr val="000000"/>
              </a:buClr>
              <a:buSzPts val="1800"/>
              <a:buFont typeface="Arial"/>
              <a:buNone/>
            </a:pPr>
            <a:r>
              <a:rPr lang="en-US" sz="1800" b="0" i="0" u="none" strike="noStrike" cap="none" dirty="0">
                <a:solidFill>
                  <a:srgbClr val="FFFFFF"/>
                </a:solidFill>
                <a:latin typeface="Trebuchet MS"/>
                <a:ea typeface="Trebuchet MS"/>
                <a:cs typeface="Trebuchet MS"/>
                <a:sym typeface="Trebuchet MS"/>
              </a:rPr>
              <a:t>Overall Star Rating</a:t>
            </a:r>
            <a:endParaRPr sz="1800" b="0" i="0" u="none" strike="noStrike" cap="none" dirty="0">
              <a:solidFill>
                <a:srgbClr val="000000"/>
              </a:solidFill>
              <a:latin typeface="Trebuchet MS"/>
              <a:ea typeface="Trebuchet MS"/>
              <a:cs typeface="Trebuchet MS"/>
              <a:sym typeface="Trebuchet MS"/>
            </a:endParaRPr>
          </a:p>
        </p:txBody>
      </p:sp>
      <p:sp>
        <p:nvSpPr>
          <p:cNvPr id="137" name="Google Shape;153;p2">
            <a:extLst>
              <a:ext uri="{FF2B5EF4-FFF2-40B4-BE49-F238E27FC236}">
                <a16:creationId xmlns:a16="http://schemas.microsoft.com/office/drawing/2014/main" id="{37C9B693-CD3E-4608-ACF3-5A111E61AEEB}"/>
              </a:ext>
            </a:extLst>
          </p:cNvPr>
          <p:cNvSpPr txBox="1"/>
          <p:nvPr/>
        </p:nvSpPr>
        <p:spPr>
          <a:xfrm>
            <a:off x="1844029" y="2882520"/>
            <a:ext cx="5870021" cy="289823"/>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Trebuchet MS"/>
                <a:ea typeface="Trebuchet MS"/>
                <a:cs typeface="Trebuchet MS"/>
                <a:sym typeface="Trebuchet MS"/>
              </a:rPr>
              <a:t>Distribution of Positive, Neutral &amp; Negative Reviews</a:t>
            </a:r>
            <a:endParaRPr sz="1800" b="0" i="0" u="none" strike="noStrike" cap="none" dirty="0">
              <a:solidFill>
                <a:srgbClr val="000000"/>
              </a:solidFill>
              <a:latin typeface="Trebuchet MS"/>
              <a:ea typeface="Trebuchet MS"/>
              <a:cs typeface="Trebuchet MS"/>
              <a:sym typeface="Trebuchet MS"/>
            </a:endParaRPr>
          </a:p>
        </p:txBody>
      </p:sp>
      <p:sp>
        <p:nvSpPr>
          <p:cNvPr id="138" name="Google Shape;154;p2">
            <a:extLst>
              <a:ext uri="{FF2B5EF4-FFF2-40B4-BE49-F238E27FC236}">
                <a16:creationId xmlns:a16="http://schemas.microsoft.com/office/drawing/2014/main" id="{A9DE3CAE-EDF7-4669-9EF5-274D2448A1AC}"/>
              </a:ext>
            </a:extLst>
          </p:cNvPr>
          <p:cNvSpPr txBox="1"/>
          <p:nvPr/>
        </p:nvSpPr>
        <p:spPr>
          <a:xfrm>
            <a:off x="1844029" y="2445375"/>
            <a:ext cx="5166062" cy="204714"/>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Trebuchet MS"/>
                <a:ea typeface="Trebuchet MS"/>
                <a:cs typeface="Trebuchet MS"/>
                <a:sym typeface="Trebuchet MS"/>
              </a:rPr>
              <a:t>Total Reviews per Service Category</a:t>
            </a:r>
            <a:endParaRPr sz="1800" b="0" i="0" u="none" strike="noStrike" cap="none" dirty="0">
              <a:solidFill>
                <a:srgbClr val="000000"/>
              </a:solidFill>
              <a:latin typeface="Trebuchet MS"/>
              <a:ea typeface="Trebuchet MS"/>
              <a:cs typeface="Trebuchet MS"/>
              <a:sym typeface="Trebuchet MS"/>
            </a:endParaRPr>
          </a:p>
        </p:txBody>
      </p:sp>
      <p:sp>
        <p:nvSpPr>
          <p:cNvPr id="139" name="Google Shape;155;p2">
            <a:extLst>
              <a:ext uri="{FF2B5EF4-FFF2-40B4-BE49-F238E27FC236}">
                <a16:creationId xmlns:a16="http://schemas.microsoft.com/office/drawing/2014/main" id="{5FCADE83-965C-4E6B-AFD0-3FD902185D5C}"/>
              </a:ext>
            </a:extLst>
          </p:cNvPr>
          <p:cNvSpPr txBox="1"/>
          <p:nvPr/>
        </p:nvSpPr>
        <p:spPr>
          <a:xfrm>
            <a:off x="1844029" y="3334666"/>
            <a:ext cx="6004570" cy="275696"/>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Clr>
                <a:srgbClr val="000000"/>
              </a:buClr>
              <a:buSzPts val="1700"/>
              <a:buFont typeface="Arial"/>
              <a:buNone/>
            </a:pPr>
            <a:r>
              <a:rPr lang="en-US" sz="1700" b="0" i="0" u="none" strike="noStrike" cap="none" dirty="0">
                <a:solidFill>
                  <a:srgbClr val="FFFFFF"/>
                </a:solidFill>
                <a:latin typeface="Trebuchet MS"/>
                <a:ea typeface="Trebuchet MS"/>
                <a:cs typeface="Trebuchet MS"/>
                <a:sym typeface="Trebuchet MS"/>
              </a:rPr>
              <a:t>Themes: GP, Dentist, Hospital &amp; Pharmacies</a:t>
            </a:r>
            <a:endParaRPr sz="1700" b="0" i="0" u="none" strike="noStrike" cap="none" dirty="0">
              <a:solidFill>
                <a:srgbClr val="000000"/>
              </a:solidFill>
              <a:latin typeface="Trebuchet MS"/>
              <a:ea typeface="Trebuchet MS"/>
              <a:cs typeface="Trebuchet MS"/>
              <a:sym typeface="Trebuchet MS"/>
            </a:endParaRPr>
          </a:p>
        </p:txBody>
      </p:sp>
      <p:sp>
        <p:nvSpPr>
          <p:cNvPr id="140" name="Google Shape;156;p2">
            <a:extLst>
              <a:ext uri="{FF2B5EF4-FFF2-40B4-BE49-F238E27FC236}">
                <a16:creationId xmlns:a16="http://schemas.microsoft.com/office/drawing/2014/main" id="{688414D3-8D41-464D-A9B4-99AC7267574B}"/>
              </a:ext>
            </a:extLst>
          </p:cNvPr>
          <p:cNvSpPr txBox="1"/>
          <p:nvPr/>
        </p:nvSpPr>
        <p:spPr>
          <a:xfrm>
            <a:off x="1844029" y="3788323"/>
            <a:ext cx="363283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Trebuchet MS"/>
                <a:ea typeface="Trebuchet MS"/>
                <a:cs typeface="Trebuchet MS"/>
                <a:sym typeface="Trebuchet MS"/>
              </a:rPr>
              <a:t>Other Positive Reviews</a:t>
            </a:r>
            <a:endParaRPr sz="1800" b="0" i="0" u="none" strike="noStrike" cap="none" dirty="0">
              <a:solidFill>
                <a:srgbClr val="000000"/>
              </a:solidFill>
              <a:latin typeface="Trebuchet MS"/>
              <a:ea typeface="Trebuchet MS"/>
              <a:cs typeface="Trebuchet MS"/>
              <a:sym typeface="Trebuchet MS"/>
            </a:endParaRPr>
          </a:p>
        </p:txBody>
      </p:sp>
      <p:sp>
        <p:nvSpPr>
          <p:cNvPr id="141" name="Google Shape;157;p2">
            <a:extLst>
              <a:ext uri="{FF2B5EF4-FFF2-40B4-BE49-F238E27FC236}">
                <a16:creationId xmlns:a16="http://schemas.microsoft.com/office/drawing/2014/main" id="{1BDF4273-BD83-4400-AB9C-1EC991244CD3}"/>
              </a:ext>
            </a:extLst>
          </p:cNvPr>
          <p:cNvSpPr txBox="1"/>
          <p:nvPr/>
        </p:nvSpPr>
        <p:spPr>
          <a:xfrm>
            <a:off x="1844029" y="4256259"/>
            <a:ext cx="43680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Trebuchet MS"/>
                <a:ea typeface="Trebuchet MS"/>
                <a:cs typeface="Trebuchet MS"/>
                <a:sym typeface="Trebuchet MS"/>
              </a:rPr>
              <a:t>Other Negative &amp; Neutral Reviews</a:t>
            </a:r>
            <a:endParaRPr sz="1800" b="0" i="0" u="none" strike="noStrike" cap="none" dirty="0">
              <a:solidFill>
                <a:srgbClr val="000000"/>
              </a:solidFill>
              <a:latin typeface="Trebuchet MS"/>
              <a:ea typeface="Trebuchet MS"/>
              <a:cs typeface="Trebuchet MS"/>
              <a:sym typeface="Trebuchet MS"/>
            </a:endParaRPr>
          </a:p>
        </p:txBody>
      </p:sp>
      <p:sp>
        <p:nvSpPr>
          <p:cNvPr id="142" name="Google Shape;158;p2">
            <a:extLst>
              <a:ext uri="{FF2B5EF4-FFF2-40B4-BE49-F238E27FC236}">
                <a16:creationId xmlns:a16="http://schemas.microsoft.com/office/drawing/2014/main" id="{AC270CB0-9E9A-460D-8390-2659D5D17E63}"/>
              </a:ext>
            </a:extLst>
          </p:cNvPr>
          <p:cNvSpPr txBox="1"/>
          <p:nvPr/>
        </p:nvSpPr>
        <p:spPr>
          <a:xfrm>
            <a:off x="1844029" y="6003692"/>
            <a:ext cx="3096260"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Trebuchet MS"/>
                <a:ea typeface="Trebuchet MS"/>
                <a:cs typeface="Trebuchet MS"/>
                <a:sym typeface="Trebuchet MS"/>
              </a:rPr>
              <a:t>Action, impact and next steps</a:t>
            </a:r>
            <a:endParaRPr sz="1800" b="0" i="0" u="none" strike="noStrike" cap="none" dirty="0">
              <a:solidFill>
                <a:srgbClr val="000000"/>
              </a:solidFill>
              <a:latin typeface="Trebuchet MS"/>
              <a:ea typeface="Trebuchet MS"/>
              <a:cs typeface="Trebuchet MS"/>
              <a:sym typeface="Trebuchet MS"/>
            </a:endParaRPr>
          </a:p>
        </p:txBody>
      </p:sp>
      <p:sp>
        <p:nvSpPr>
          <p:cNvPr id="143" name="Google Shape;159;p2">
            <a:extLst>
              <a:ext uri="{FF2B5EF4-FFF2-40B4-BE49-F238E27FC236}">
                <a16:creationId xmlns:a16="http://schemas.microsoft.com/office/drawing/2014/main" id="{D7EDA45D-9E86-479A-8840-A406139F49C5}"/>
              </a:ext>
            </a:extLst>
          </p:cNvPr>
          <p:cNvSpPr txBox="1"/>
          <p:nvPr/>
        </p:nvSpPr>
        <p:spPr>
          <a:xfrm>
            <a:off x="1828800" y="4688379"/>
            <a:ext cx="4624407" cy="289823"/>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Trebuchet MS"/>
                <a:ea typeface="Trebuchet MS"/>
                <a:cs typeface="Trebuchet MS"/>
                <a:sym typeface="Trebuchet MS"/>
              </a:rPr>
              <a:t>Themes for Primary Network Area</a:t>
            </a:r>
            <a:endParaRPr sz="1800" b="0" i="0" u="none" strike="noStrike" cap="none" dirty="0">
              <a:solidFill>
                <a:srgbClr val="000000"/>
              </a:solidFill>
              <a:latin typeface="Trebuchet MS"/>
              <a:ea typeface="Trebuchet MS"/>
              <a:cs typeface="Trebuchet MS"/>
              <a:sym typeface="Trebuchet MS"/>
            </a:endParaRPr>
          </a:p>
        </p:txBody>
      </p:sp>
      <p:sp>
        <p:nvSpPr>
          <p:cNvPr id="144" name="Google Shape;177;p2">
            <a:extLst>
              <a:ext uri="{FF2B5EF4-FFF2-40B4-BE49-F238E27FC236}">
                <a16:creationId xmlns:a16="http://schemas.microsoft.com/office/drawing/2014/main" id="{5381813D-1412-4425-A44F-F01B1A2F52A6}"/>
              </a:ext>
            </a:extLst>
          </p:cNvPr>
          <p:cNvSpPr txBox="1"/>
          <p:nvPr/>
        </p:nvSpPr>
        <p:spPr>
          <a:xfrm>
            <a:off x="1828800" y="5579790"/>
            <a:ext cx="4809850" cy="289823"/>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Trebuchet MS"/>
                <a:ea typeface="Trebuchet MS"/>
                <a:cs typeface="Trebuchet MS"/>
                <a:sym typeface="Trebuchet MS"/>
              </a:rPr>
              <a:t>Conclusion</a:t>
            </a:r>
            <a:endParaRPr sz="1800" b="0" i="0" u="none" strike="noStrike" cap="none" dirty="0">
              <a:solidFill>
                <a:srgbClr val="000000"/>
              </a:solidFill>
              <a:latin typeface="Trebuchet MS"/>
              <a:ea typeface="Trebuchet MS"/>
              <a:cs typeface="Trebuchet MS"/>
              <a:sym typeface="Trebuchet MS"/>
            </a:endParaRPr>
          </a:p>
        </p:txBody>
      </p:sp>
      <p:sp>
        <p:nvSpPr>
          <p:cNvPr id="145" name="Google Shape;166;p2">
            <a:extLst>
              <a:ext uri="{FF2B5EF4-FFF2-40B4-BE49-F238E27FC236}">
                <a16:creationId xmlns:a16="http://schemas.microsoft.com/office/drawing/2014/main" id="{CA60F1BF-1B4C-470F-A477-71A3C70F0C90}"/>
              </a:ext>
            </a:extLst>
          </p:cNvPr>
          <p:cNvSpPr txBox="1"/>
          <p:nvPr/>
        </p:nvSpPr>
        <p:spPr>
          <a:xfrm>
            <a:off x="8175878" y="1113529"/>
            <a:ext cx="132080"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Trebuchet MS"/>
                <a:ea typeface="Trebuchet MS"/>
                <a:cs typeface="Trebuchet MS"/>
                <a:sym typeface="Trebuchet MS"/>
              </a:rPr>
              <a:t>2</a:t>
            </a:r>
            <a:endParaRPr sz="1600" b="0" i="0" u="none" strike="noStrike" cap="none" dirty="0">
              <a:solidFill>
                <a:srgbClr val="000000"/>
              </a:solidFill>
              <a:latin typeface="Trebuchet MS"/>
              <a:ea typeface="Trebuchet MS"/>
              <a:cs typeface="Trebuchet MS"/>
              <a:sym typeface="Trebuchet MS"/>
            </a:endParaRPr>
          </a:p>
        </p:txBody>
      </p:sp>
      <p:sp>
        <p:nvSpPr>
          <p:cNvPr id="157" name="Google Shape;167;p2">
            <a:extLst>
              <a:ext uri="{FF2B5EF4-FFF2-40B4-BE49-F238E27FC236}">
                <a16:creationId xmlns:a16="http://schemas.microsoft.com/office/drawing/2014/main" id="{D8447E12-A1D7-4C2E-BDAB-6FCCCF6B2EFB}"/>
              </a:ext>
            </a:extLst>
          </p:cNvPr>
          <p:cNvSpPr txBox="1"/>
          <p:nvPr/>
        </p:nvSpPr>
        <p:spPr>
          <a:xfrm>
            <a:off x="8160637" y="1557080"/>
            <a:ext cx="143403"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231F20"/>
                </a:solidFill>
                <a:latin typeface="Trebuchet MS"/>
                <a:ea typeface="Trebuchet MS"/>
                <a:cs typeface="Trebuchet MS"/>
                <a:sym typeface="Trebuchet MS"/>
              </a:rPr>
              <a:t>4</a:t>
            </a:r>
            <a:endParaRPr sz="1600" b="0" i="0" u="none" strike="noStrike" cap="none" dirty="0">
              <a:solidFill>
                <a:srgbClr val="000000"/>
              </a:solidFill>
              <a:latin typeface="Trebuchet MS"/>
              <a:ea typeface="Trebuchet MS"/>
              <a:cs typeface="Trebuchet MS"/>
              <a:sym typeface="Trebuchet MS"/>
            </a:endParaRPr>
          </a:p>
        </p:txBody>
      </p:sp>
      <p:sp>
        <p:nvSpPr>
          <p:cNvPr id="158" name="Google Shape;168;p2">
            <a:extLst>
              <a:ext uri="{FF2B5EF4-FFF2-40B4-BE49-F238E27FC236}">
                <a16:creationId xmlns:a16="http://schemas.microsoft.com/office/drawing/2014/main" id="{B5455CEF-018A-475C-AEF5-5EDC53078B06}"/>
              </a:ext>
            </a:extLst>
          </p:cNvPr>
          <p:cNvSpPr txBox="1"/>
          <p:nvPr/>
        </p:nvSpPr>
        <p:spPr>
          <a:xfrm>
            <a:off x="8171961" y="2035077"/>
            <a:ext cx="132080"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231F20"/>
                </a:solidFill>
                <a:latin typeface="Trebuchet MS"/>
                <a:ea typeface="Trebuchet MS"/>
                <a:cs typeface="Trebuchet MS"/>
                <a:sym typeface="Trebuchet MS"/>
              </a:rPr>
              <a:t>5</a:t>
            </a:r>
            <a:endParaRPr sz="1600" b="0" i="0" u="none" strike="noStrike" cap="none" dirty="0">
              <a:solidFill>
                <a:srgbClr val="000000"/>
              </a:solidFill>
              <a:latin typeface="Trebuchet MS"/>
              <a:ea typeface="Trebuchet MS"/>
              <a:cs typeface="Trebuchet MS"/>
              <a:sym typeface="Trebuchet MS"/>
            </a:endParaRPr>
          </a:p>
        </p:txBody>
      </p:sp>
      <p:sp>
        <p:nvSpPr>
          <p:cNvPr id="159" name="Google Shape;169;p2">
            <a:extLst>
              <a:ext uri="{FF2B5EF4-FFF2-40B4-BE49-F238E27FC236}">
                <a16:creationId xmlns:a16="http://schemas.microsoft.com/office/drawing/2014/main" id="{75736B10-FC6B-429A-B469-04EEBA3BFB9A}"/>
              </a:ext>
            </a:extLst>
          </p:cNvPr>
          <p:cNvSpPr txBox="1"/>
          <p:nvPr/>
        </p:nvSpPr>
        <p:spPr>
          <a:xfrm>
            <a:off x="8171961" y="2455479"/>
            <a:ext cx="132080" cy="25904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231F20"/>
                </a:solidFill>
                <a:latin typeface="Trebuchet MS"/>
                <a:ea typeface="Trebuchet MS"/>
                <a:cs typeface="Trebuchet MS"/>
                <a:sym typeface="Trebuchet MS"/>
              </a:rPr>
              <a:t>8</a:t>
            </a:r>
            <a:endParaRPr sz="1600" b="0" i="0" u="none" strike="noStrike" cap="none" dirty="0">
              <a:solidFill>
                <a:srgbClr val="000000"/>
              </a:solidFill>
              <a:latin typeface="Trebuchet MS"/>
              <a:ea typeface="Trebuchet MS"/>
              <a:cs typeface="Trebuchet MS"/>
              <a:sym typeface="Trebuchet MS"/>
            </a:endParaRPr>
          </a:p>
        </p:txBody>
      </p:sp>
      <p:sp>
        <p:nvSpPr>
          <p:cNvPr id="160" name="Google Shape;171;p2">
            <a:extLst>
              <a:ext uri="{FF2B5EF4-FFF2-40B4-BE49-F238E27FC236}">
                <a16:creationId xmlns:a16="http://schemas.microsoft.com/office/drawing/2014/main" id="{136FA196-5211-49C1-A093-CB869CEAC892}"/>
              </a:ext>
            </a:extLst>
          </p:cNvPr>
          <p:cNvSpPr txBox="1"/>
          <p:nvPr/>
        </p:nvSpPr>
        <p:spPr>
          <a:xfrm>
            <a:off x="8107318" y="3329623"/>
            <a:ext cx="238760"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231F20"/>
                </a:solidFill>
                <a:latin typeface="Trebuchet MS"/>
                <a:ea typeface="Trebuchet MS"/>
                <a:cs typeface="Trebuchet MS"/>
                <a:sym typeface="Trebuchet MS"/>
              </a:rPr>
              <a:t>10</a:t>
            </a:r>
            <a:endParaRPr sz="1600" b="0" i="0" u="none" strike="noStrike" cap="none" dirty="0">
              <a:solidFill>
                <a:srgbClr val="000000"/>
              </a:solidFill>
              <a:latin typeface="Trebuchet MS"/>
              <a:ea typeface="Trebuchet MS"/>
              <a:cs typeface="Trebuchet MS"/>
              <a:sym typeface="Trebuchet MS"/>
            </a:endParaRPr>
          </a:p>
        </p:txBody>
      </p:sp>
      <p:sp>
        <p:nvSpPr>
          <p:cNvPr id="161" name="Google Shape;172;p2">
            <a:extLst>
              <a:ext uri="{FF2B5EF4-FFF2-40B4-BE49-F238E27FC236}">
                <a16:creationId xmlns:a16="http://schemas.microsoft.com/office/drawing/2014/main" id="{D9AFF3A1-5B06-467A-8183-4AF81C20F85F}"/>
              </a:ext>
            </a:extLst>
          </p:cNvPr>
          <p:cNvSpPr txBox="1"/>
          <p:nvPr/>
        </p:nvSpPr>
        <p:spPr>
          <a:xfrm>
            <a:off x="8133654" y="4246758"/>
            <a:ext cx="238800" cy="2592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231F20"/>
                </a:solidFill>
                <a:latin typeface="Trebuchet MS"/>
                <a:ea typeface="Trebuchet MS"/>
                <a:cs typeface="Trebuchet MS"/>
                <a:sym typeface="Trebuchet MS"/>
              </a:rPr>
              <a:t>28</a:t>
            </a:r>
            <a:endParaRPr sz="1600" b="0" i="0" u="none" strike="noStrike" cap="none" dirty="0">
              <a:solidFill>
                <a:srgbClr val="000000"/>
              </a:solidFill>
              <a:latin typeface="Trebuchet MS"/>
              <a:ea typeface="Trebuchet MS"/>
              <a:cs typeface="Trebuchet MS"/>
              <a:sym typeface="Trebuchet MS"/>
            </a:endParaRPr>
          </a:p>
        </p:txBody>
      </p:sp>
      <p:sp>
        <p:nvSpPr>
          <p:cNvPr id="162" name="Google Shape;173;p2">
            <a:extLst>
              <a:ext uri="{FF2B5EF4-FFF2-40B4-BE49-F238E27FC236}">
                <a16:creationId xmlns:a16="http://schemas.microsoft.com/office/drawing/2014/main" id="{7375BBA2-572C-406F-9576-ED4A1E3CD235}"/>
              </a:ext>
            </a:extLst>
          </p:cNvPr>
          <p:cNvSpPr txBox="1"/>
          <p:nvPr/>
        </p:nvSpPr>
        <p:spPr>
          <a:xfrm>
            <a:off x="8114900" y="3799487"/>
            <a:ext cx="2388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231F20"/>
                </a:solidFill>
                <a:latin typeface="Trebuchet MS"/>
                <a:ea typeface="Trebuchet MS"/>
                <a:cs typeface="Trebuchet MS"/>
                <a:sym typeface="Trebuchet MS"/>
              </a:rPr>
              <a:t>25</a:t>
            </a:r>
            <a:endParaRPr sz="1600" b="0" i="0" u="none" strike="noStrike" cap="none" dirty="0">
              <a:solidFill>
                <a:srgbClr val="000000"/>
              </a:solidFill>
              <a:latin typeface="Trebuchet MS"/>
              <a:ea typeface="Trebuchet MS"/>
              <a:cs typeface="Trebuchet MS"/>
              <a:sym typeface="Trebuchet MS"/>
            </a:endParaRPr>
          </a:p>
        </p:txBody>
      </p:sp>
      <p:sp>
        <p:nvSpPr>
          <p:cNvPr id="163" name="Google Shape;174;p2">
            <a:extLst>
              <a:ext uri="{FF2B5EF4-FFF2-40B4-BE49-F238E27FC236}">
                <a16:creationId xmlns:a16="http://schemas.microsoft.com/office/drawing/2014/main" id="{59A4CE96-6866-4E94-9214-E3F9036AB75F}"/>
              </a:ext>
            </a:extLst>
          </p:cNvPr>
          <p:cNvSpPr txBox="1"/>
          <p:nvPr/>
        </p:nvSpPr>
        <p:spPr>
          <a:xfrm>
            <a:off x="8133654" y="4695673"/>
            <a:ext cx="2388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dirty="0">
                <a:solidFill>
                  <a:srgbClr val="231F20"/>
                </a:solidFill>
                <a:latin typeface="Trebuchet MS"/>
                <a:ea typeface="Trebuchet MS"/>
                <a:cs typeface="Trebuchet MS"/>
                <a:sym typeface="Trebuchet MS"/>
              </a:rPr>
              <a:t>31</a:t>
            </a:r>
            <a:endParaRPr sz="1600" b="0" i="0" u="none" strike="noStrike" cap="none" dirty="0">
              <a:solidFill>
                <a:srgbClr val="000000"/>
              </a:solidFill>
              <a:latin typeface="Trebuchet MS"/>
              <a:ea typeface="Trebuchet MS"/>
              <a:cs typeface="Trebuchet MS"/>
              <a:sym typeface="Trebuchet MS"/>
            </a:endParaRPr>
          </a:p>
        </p:txBody>
      </p:sp>
      <p:sp>
        <p:nvSpPr>
          <p:cNvPr id="164" name="Google Shape;175;p2">
            <a:extLst>
              <a:ext uri="{FF2B5EF4-FFF2-40B4-BE49-F238E27FC236}">
                <a16:creationId xmlns:a16="http://schemas.microsoft.com/office/drawing/2014/main" id="{738F7F39-58BE-4D0A-ACB7-67C377D6774A}"/>
              </a:ext>
            </a:extLst>
          </p:cNvPr>
          <p:cNvSpPr txBox="1"/>
          <p:nvPr/>
        </p:nvSpPr>
        <p:spPr>
          <a:xfrm>
            <a:off x="8108474" y="5595102"/>
            <a:ext cx="273781"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231F20"/>
                </a:solidFill>
                <a:latin typeface="Trebuchet MS"/>
                <a:ea typeface="Trebuchet MS"/>
                <a:cs typeface="Trebuchet MS"/>
                <a:sym typeface="Trebuchet MS"/>
              </a:rPr>
              <a:t>40</a:t>
            </a:r>
            <a:endParaRPr sz="1600" b="0" i="0" u="none" strike="noStrike" cap="none" dirty="0">
              <a:solidFill>
                <a:srgbClr val="000000"/>
              </a:solidFill>
              <a:latin typeface="Trebuchet MS"/>
              <a:ea typeface="Trebuchet MS"/>
              <a:cs typeface="Trebuchet MS"/>
              <a:sym typeface="Trebuchet MS"/>
            </a:endParaRPr>
          </a:p>
        </p:txBody>
      </p:sp>
      <p:sp>
        <p:nvSpPr>
          <p:cNvPr id="165" name="Google Shape;176;p2">
            <a:extLst>
              <a:ext uri="{FF2B5EF4-FFF2-40B4-BE49-F238E27FC236}">
                <a16:creationId xmlns:a16="http://schemas.microsoft.com/office/drawing/2014/main" id="{3F0E9858-2098-4879-A727-DA6FCF0D8F27}"/>
              </a:ext>
            </a:extLst>
          </p:cNvPr>
          <p:cNvSpPr txBox="1"/>
          <p:nvPr/>
        </p:nvSpPr>
        <p:spPr>
          <a:xfrm>
            <a:off x="8114900" y="6014022"/>
            <a:ext cx="2388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231F20"/>
                </a:solidFill>
                <a:latin typeface="Trebuchet MS"/>
                <a:ea typeface="Trebuchet MS"/>
                <a:cs typeface="Trebuchet MS"/>
                <a:sym typeface="Trebuchet MS"/>
              </a:rPr>
              <a:t>42</a:t>
            </a:r>
            <a:endParaRPr sz="1600" b="0" i="0" u="none" strike="noStrike" cap="none" dirty="0">
              <a:solidFill>
                <a:srgbClr val="000000"/>
              </a:solidFill>
              <a:latin typeface="Trebuchet MS"/>
              <a:ea typeface="Trebuchet MS"/>
              <a:cs typeface="Trebuchet MS"/>
              <a:sym typeface="Trebuchet MS"/>
            </a:endParaRPr>
          </a:p>
        </p:txBody>
      </p:sp>
      <p:sp>
        <p:nvSpPr>
          <p:cNvPr id="166" name="Google Shape;178;p2">
            <a:extLst>
              <a:ext uri="{FF2B5EF4-FFF2-40B4-BE49-F238E27FC236}">
                <a16:creationId xmlns:a16="http://schemas.microsoft.com/office/drawing/2014/main" id="{02138745-817A-4B5C-BDDC-E75AC3F285A4}"/>
              </a:ext>
            </a:extLst>
          </p:cNvPr>
          <p:cNvSpPr txBox="1"/>
          <p:nvPr/>
        </p:nvSpPr>
        <p:spPr>
          <a:xfrm>
            <a:off x="8107278" y="6471481"/>
            <a:ext cx="2388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Trebuchet MS"/>
                <a:ea typeface="Trebuchet MS"/>
                <a:cs typeface="Trebuchet MS"/>
                <a:sym typeface="Trebuchet MS"/>
              </a:rPr>
              <a:t>44</a:t>
            </a:r>
            <a:endParaRPr sz="1600" b="0" i="0" u="none" strike="noStrike" cap="none" dirty="0">
              <a:solidFill>
                <a:srgbClr val="000000"/>
              </a:solidFill>
              <a:latin typeface="Trebuchet MS"/>
              <a:ea typeface="Trebuchet MS"/>
              <a:cs typeface="Trebuchet MS"/>
              <a:sym typeface="Trebuchet MS"/>
            </a:endParaRPr>
          </a:p>
        </p:txBody>
      </p:sp>
      <p:sp>
        <p:nvSpPr>
          <p:cNvPr id="167" name="Google Shape;170;p2">
            <a:extLst>
              <a:ext uri="{FF2B5EF4-FFF2-40B4-BE49-F238E27FC236}">
                <a16:creationId xmlns:a16="http://schemas.microsoft.com/office/drawing/2014/main" id="{856A75CC-5E4C-43A6-9E54-BCCE92A8C766}"/>
              </a:ext>
            </a:extLst>
          </p:cNvPr>
          <p:cNvSpPr txBox="1"/>
          <p:nvPr/>
        </p:nvSpPr>
        <p:spPr>
          <a:xfrm>
            <a:off x="8090318" y="2895948"/>
            <a:ext cx="319405" cy="259045"/>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Trebuchet MS"/>
                <a:ea typeface="Trebuchet MS"/>
                <a:cs typeface="Trebuchet MS"/>
                <a:sym typeface="Trebuchet MS"/>
              </a:rPr>
              <a:t>9</a:t>
            </a:r>
            <a:endParaRPr sz="1600" b="0" i="0" u="none" strike="noStrike" cap="none" dirty="0">
              <a:solidFill>
                <a:srgbClr val="000000"/>
              </a:solidFill>
              <a:latin typeface="Trebuchet MS"/>
              <a:ea typeface="Trebuchet MS"/>
              <a:cs typeface="Trebuchet MS"/>
              <a:sym typeface="Trebuchet MS"/>
            </a:endParaRPr>
          </a:p>
        </p:txBody>
      </p:sp>
      <p:sp>
        <p:nvSpPr>
          <p:cNvPr id="74" name="object 48">
            <a:extLst>
              <a:ext uri="{FF2B5EF4-FFF2-40B4-BE49-F238E27FC236}">
                <a16:creationId xmlns:a16="http://schemas.microsoft.com/office/drawing/2014/main" id="{1E217FEC-3328-3B52-47AB-3AD72BBA7DE0}"/>
              </a:ext>
            </a:extLst>
          </p:cNvPr>
          <p:cNvSpPr/>
          <p:nvPr/>
        </p:nvSpPr>
        <p:spPr>
          <a:xfrm>
            <a:off x="1737360" y="5095109"/>
            <a:ext cx="6680200" cy="365760"/>
          </a:xfrm>
          <a:custGeom>
            <a:avLst/>
            <a:gdLst/>
            <a:ahLst/>
            <a:cxnLst/>
            <a:rect l="l" t="t" r="r" b="b"/>
            <a:pathLst>
              <a:path w="6680200" h="365760">
                <a:moveTo>
                  <a:pt x="6679692" y="0"/>
                </a:moveTo>
                <a:lnTo>
                  <a:pt x="0" y="0"/>
                </a:lnTo>
                <a:lnTo>
                  <a:pt x="0" y="365760"/>
                </a:lnTo>
                <a:lnTo>
                  <a:pt x="6679692" y="365760"/>
                </a:lnTo>
                <a:lnTo>
                  <a:pt x="6679692" y="0"/>
                </a:lnTo>
                <a:close/>
              </a:path>
            </a:pathLst>
          </a:custGeom>
          <a:solidFill>
            <a:srgbClr val="76B943"/>
          </a:solidFill>
        </p:spPr>
        <p:txBody>
          <a:bodyPr wrap="square" lIns="0" tIns="0" rIns="0" bIns="0" rtlCol="0"/>
          <a:lstStyle/>
          <a:p>
            <a:r>
              <a:rPr lang="en-US" dirty="0">
                <a:solidFill>
                  <a:srgbClr val="FFFFFF"/>
                </a:solidFill>
                <a:latin typeface="Trebuchet MS"/>
                <a:sym typeface="Trebuchet MS"/>
              </a:rPr>
              <a:t>  </a:t>
            </a:r>
            <a:endParaRPr dirty="0"/>
          </a:p>
        </p:txBody>
      </p:sp>
      <p:sp>
        <p:nvSpPr>
          <p:cNvPr id="31" name="Rectangle 30">
            <a:extLst>
              <a:ext uri="{FF2B5EF4-FFF2-40B4-BE49-F238E27FC236}">
                <a16:creationId xmlns:a16="http://schemas.microsoft.com/office/drawing/2014/main" id="{54CE2A7D-4B0D-8ED7-6916-DF77E1541F84}"/>
              </a:ext>
            </a:extLst>
          </p:cNvPr>
          <p:cNvSpPr/>
          <p:nvPr/>
        </p:nvSpPr>
        <p:spPr>
          <a:xfrm>
            <a:off x="1763306" y="5091537"/>
            <a:ext cx="2808782" cy="369332"/>
          </a:xfrm>
          <a:prstGeom prst="rect">
            <a:avLst/>
          </a:prstGeom>
        </p:spPr>
        <p:txBody>
          <a:bodyPr wrap="none">
            <a:spAutoFit/>
          </a:bodyPr>
          <a:lstStyle/>
          <a:p>
            <a:r>
              <a:rPr lang="en-US" dirty="0">
                <a:solidFill>
                  <a:srgbClr val="FFFFFF"/>
                </a:solidFill>
                <a:latin typeface="Trebuchet MS"/>
                <a:sym typeface="Trebuchet MS"/>
              </a:rPr>
              <a:t>Demographic Information</a:t>
            </a:r>
            <a:endParaRPr lang="en-US" dirty="0"/>
          </a:p>
        </p:txBody>
      </p:sp>
      <p:sp>
        <p:nvSpPr>
          <p:cNvPr id="76" name="object 43">
            <a:extLst>
              <a:ext uri="{FF2B5EF4-FFF2-40B4-BE49-F238E27FC236}">
                <a16:creationId xmlns:a16="http://schemas.microsoft.com/office/drawing/2014/main" id="{BD0EDCDE-357D-E516-7B84-57270EC307CE}"/>
              </a:ext>
            </a:extLst>
          </p:cNvPr>
          <p:cNvSpPr/>
          <p:nvPr/>
        </p:nvSpPr>
        <p:spPr>
          <a:xfrm>
            <a:off x="8093328" y="5119476"/>
            <a:ext cx="297180" cy="303530"/>
          </a:xfrm>
          <a:custGeom>
            <a:avLst/>
            <a:gdLst/>
            <a:ahLst/>
            <a:cxnLst/>
            <a:rect l="l" t="t" r="r" b="b"/>
            <a:pathLst>
              <a:path w="297179" h="303529">
                <a:moveTo>
                  <a:pt x="148589" y="0"/>
                </a:moveTo>
                <a:lnTo>
                  <a:pt x="101632" y="7730"/>
                </a:lnTo>
                <a:lnTo>
                  <a:pt x="60844" y="29258"/>
                </a:lnTo>
                <a:lnTo>
                  <a:pt x="28675" y="62084"/>
                </a:lnTo>
                <a:lnTo>
                  <a:pt x="7577" y="103710"/>
                </a:lnTo>
                <a:lnTo>
                  <a:pt x="0" y="151637"/>
                </a:lnTo>
                <a:lnTo>
                  <a:pt x="7577" y="199565"/>
                </a:lnTo>
                <a:lnTo>
                  <a:pt x="28675" y="241191"/>
                </a:lnTo>
                <a:lnTo>
                  <a:pt x="60844" y="274017"/>
                </a:lnTo>
                <a:lnTo>
                  <a:pt x="101632" y="295545"/>
                </a:lnTo>
                <a:lnTo>
                  <a:pt x="148589" y="303275"/>
                </a:lnTo>
                <a:lnTo>
                  <a:pt x="195547" y="295545"/>
                </a:lnTo>
                <a:lnTo>
                  <a:pt x="236335" y="274017"/>
                </a:lnTo>
                <a:lnTo>
                  <a:pt x="268504" y="241191"/>
                </a:lnTo>
                <a:lnTo>
                  <a:pt x="289602" y="199565"/>
                </a:lnTo>
                <a:lnTo>
                  <a:pt x="297179" y="151637"/>
                </a:lnTo>
                <a:lnTo>
                  <a:pt x="289602" y="103710"/>
                </a:lnTo>
                <a:lnTo>
                  <a:pt x="268504" y="62084"/>
                </a:lnTo>
                <a:lnTo>
                  <a:pt x="236335" y="29258"/>
                </a:lnTo>
                <a:lnTo>
                  <a:pt x="195547" y="7730"/>
                </a:lnTo>
                <a:lnTo>
                  <a:pt x="148589" y="0"/>
                </a:lnTo>
                <a:close/>
              </a:path>
            </a:pathLst>
          </a:custGeom>
          <a:solidFill>
            <a:srgbClr val="FFFFFF"/>
          </a:solidFill>
        </p:spPr>
        <p:txBody>
          <a:bodyPr wrap="square" lIns="0" tIns="0" rIns="0" bIns="0" rtlCol="0"/>
          <a:lstStyle/>
          <a:p>
            <a:endParaRPr dirty="0"/>
          </a:p>
        </p:txBody>
      </p:sp>
      <p:sp>
        <p:nvSpPr>
          <p:cNvPr id="53" name="TextBox 52">
            <a:extLst>
              <a:ext uri="{FF2B5EF4-FFF2-40B4-BE49-F238E27FC236}">
                <a16:creationId xmlns:a16="http://schemas.microsoft.com/office/drawing/2014/main" id="{36A0DA93-EE61-1D8D-8D66-F4857EF54A2D}"/>
              </a:ext>
            </a:extLst>
          </p:cNvPr>
          <p:cNvSpPr txBox="1"/>
          <p:nvPr/>
        </p:nvSpPr>
        <p:spPr>
          <a:xfrm>
            <a:off x="8035298" y="5095003"/>
            <a:ext cx="514840" cy="369332"/>
          </a:xfrm>
          <a:prstGeom prst="rect">
            <a:avLst/>
          </a:prstGeom>
          <a:noFill/>
        </p:spPr>
        <p:txBody>
          <a:bodyPr wrap="square" rtlCol="0">
            <a:spAutoFit/>
          </a:bodyPr>
          <a:lstStyle/>
          <a:p>
            <a:r>
              <a:rPr lang="en-US" dirty="0"/>
              <a:t>38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bject 23">
            <a:extLst>
              <a:ext uri="{FF2B5EF4-FFF2-40B4-BE49-F238E27FC236}">
                <a16:creationId xmlns:a16="http://schemas.microsoft.com/office/drawing/2014/main" id="{139CDB23-CAF8-4A92-8FAF-0AF6C4F0E443}"/>
              </a:ext>
            </a:extLst>
          </p:cNvPr>
          <p:cNvSpPr txBox="1"/>
          <p:nvPr/>
        </p:nvSpPr>
        <p:spPr>
          <a:xfrm>
            <a:off x="5503679" y="2855473"/>
            <a:ext cx="4768483" cy="2528897"/>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‘‘…they gave me great advice and information to treat my various illnesses…</a:t>
            </a:r>
            <a:r>
              <a:rPr lang="en-GB" sz="1200" spc="-30" dirty="0">
                <a:highlight>
                  <a:srgbClr val="BCE09C"/>
                </a:highlight>
                <a:latin typeface="Trebuchet MS"/>
                <a:cs typeface="Trebuchet MS"/>
              </a:rPr>
              <a:t>”</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Hospital </a:t>
            </a:r>
            <a:endParaRPr lang="en-GB" sz="1200" b="1" i="1"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‘‘…she had her own bay, with water and fruit available, and had a lovely mid-wife coming in to check on baby and mum who were being monitored regularly.”</a:t>
            </a:r>
          </a:p>
          <a:p>
            <a:pPr marL="12700">
              <a:spcBef>
                <a:spcPts val="100"/>
              </a:spcBef>
            </a:pPr>
            <a:r>
              <a:rPr lang="en-GB" sz="1200" b="1" i="1" spc="5" dirty="0">
                <a:latin typeface="Trebuchet MS"/>
                <a:cs typeface="Trebuchet MS"/>
              </a:rPr>
              <a:t>Hospital</a:t>
            </a:r>
            <a:endParaRPr lang="en-GB" sz="1200"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“…Poor quality care and treatment especially in wards…</a:t>
            </a:r>
            <a:r>
              <a:rPr lang="en-GB" sz="1200" spc="-10" dirty="0">
                <a:highlight>
                  <a:srgbClr val="80B5C6"/>
                </a:highlight>
                <a:latin typeface="Trebuchet MS"/>
                <a:cs typeface="Trebuchet MS"/>
              </a:rPr>
              <a:t>”</a:t>
            </a:r>
          </a:p>
          <a:p>
            <a:pPr marL="12700">
              <a:spcBef>
                <a:spcPts val="100"/>
              </a:spcBef>
            </a:pPr>
            <a:r>
              <a:rPr lang="en-GB" sz="1200" b="1" i="1" spc="5" dirty="0">
                <a:latin typeface="Trebuchet MS"/>
                <a:cs typeface="Trebuchet MS"/>
              </a:rPr>
              <a:t>Hospital</a:t>
            </a:r>
            <a:endParaRPr lang="en-GB" sz="1200" b="1" dirty="0">
              <a:latin typeface="Trebuchet MS"/>
              <a:cs typeface="Trebuchet MS"/>
            </a:endParaRPr>
          </a:p>
        </p:txBody>
      </p:sp>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p:nvPr/>
        </p:nvSpPr>
        <p:spPr>
          <a:xfrm>
            <a:off x="341853" y="1207208"/>
            <a:ext cx="9999637" cy="1111202"/>
          </a:xfrm>
          <a:prstGeom prst="rect">
            <a:avLst/>
          </a:prstGeom>
        </p:spPr>
        <p:txBody>
          <a:bodyPr vert="horz" wrap="square" lIns="0" tIns="3175" rIns="0" bIns="0" rtlCol="0">
            <a:spAutoFit/>
          </a:bodyPr>
          <a:lstStyle/>
          <a:p>
            <a:pPr marL="12700" marR="6350">
              <a:spcBef>
                <a:spcPts val="25"/>
              </a:spcBef>
            </a:pPr>
            <a:r>
              <a:rPr lang="en-GB" sz="1200" b="1" dirty="0">
                <a:latin typeface="Trebuchet MS"/>
                <a:cs typeface="Trebuchet MS"/>
              </a:rPr>
              <a:t>Hospital services</a:t>
            </a:r>
            <a:r>
              <a:rPr sz="1200" b="1" dirty="0">
                <a:latin typeface="Trebuchet MS"/>
                <a:cs typeface="Trebuchet MS"/>
              </a:rPr>
              <a:t> </a:t>
            </a:r>
            <a:r>
              <a:rPr sz="1200" dirty="0">
                <a:latin typeface="Trebuchet MS"/>
                <a:cs typeface="Trebuchet MS"/>
              </a:rPr>
              <a:t>were the </a:t>
            </a:r>
            <a:r>
              <a:rPr lang="en-GB" sz="1200" dirty="0">
                <a:latin typeface="Trebuchet MS"/>
                <a:cs typeface="Trebuchet MS"/>
              </a:rPr>
              <a:t>third </a:t>
            </a:r>
            <a:r>
              <a:rPr sz="1200" dirty="0">
                <a:latin typeface="Trebuchet MS"/>
                <a:cs typeface="Trebuchet MS"/>
              </a:rPr>
              <a:t>most reviewed service type this quarter with </a:t>
            </a:r>
            <a:r>
              <a:rPr lang="en-GB" sz="1200" dirty="0">
                <a:latin typeface="Trebuchet MS"/>
                <a:cs typeface="Trebuchet MS"/>
              </a:rPr>
              <a:t>223</a:t>
            </a:r>
            <a:r>
              <a:rPr sz="1200" dirty="0">
                <a:latin typeface="Trebuchet MS"/>
                <a:cs typeface="Trebuchet MS"/>
              </a:rPr>
              <a:t> feedback comments. Of these comments, the </a:t>
            </a:r>
            <a:r>
              <a:rPr lang="en-GB" sz="1200" b="1" dirty="0">
                <a:latin typeface="Trebuchet MS"/>
                <a:cs typeface="Trebuchet MS"/>
              </a:rPr>
              <a:t>Quality of care/treatment </a:t>
            </a:r>
            <a:r>
              <a:rPr lang="en-GB" sz="1200" dirty="0">
                <a:latin typeface="Trebuchet MS"/>
                <a:cs typeface="Trebuchet MS"/>
              </a:rPr>
              <a:t>was the most common theme</a:t>
            </a:r>
            <a:r>
              <a:rPr sz="1200" b="1" dirty="0">
                <a:latin typeface="Trebuchet MS"/>
                <a:cs typeface="Trebuchet MS"/>
              </a:rPr>
              <a:t> </a:t>
            </a:r>
            <a:r>
              <a:rPr lang="en-GB" sz="1200" dirty="0">
                <a:latin typeface="Trebuchet MS"/>
                <a:cs typeface="Trebuchet MS"/>
              </a:rPr>
              <a:t>with 135 mentions. This</a:t>
            </a:r>
            <a:r>
              <a:rPr sz="1200" dirty="0">
                <a:latin typeface="Trebuchet MS"/>
                <a:cs typeface="Trebuchet MS"/>
              </a:rPr>
              <a:t> </a:t>
            </a:r>
            <a:r>
              <a:rPr lang="en-GB" sz="1200" dirty="0">
                <a:latin typeface="Trebuchet MS"/>
                <a:cs typeface="Trebuchet MS"/>
              </a:rPr>
              <a:t>breaks down </a:t>
            </a:r>
            <a:r>
              <a:rPr sz="1200" dirty="0">
                <a:latin typeface="Trebuchet MS"/>
                <a:cs typeface="Trebuchet MS"/>
              </a:rPr>
              <a:t>into </a:t>
            </a:r>
            <a:r>
              <a:rPr lang="en-GB" sz="1200" dirty="0">
                <a:latin typeface="Trebuchet MS"/>
                <a:cs typeface="Trebuchet MS"/>
              </a:rPr>
              <a:t>66</a:t>
            </a:r>
            <a:r>
              <a:rPr sz="1200" dirty="0">
                <a:latin typeface="Trebuchet MS"/>
                <a:cs typeface="Trebuchet MS"/>
              </a:rPr>
              <a:t>% (</a:t>
            </a:r>
            <a:r>
              <a:rPr lang="en-GB" sz="1200" dirty="0">
                <a:latin typeface="Trebuchet MS"/>
                <a:cs typeface="Trebuchet MS"/>
              </a:rPr>
              <a:t>89</a:t>
            </a:r>
            <a:r>
              <a:rPr sz="1200" dirty="0">
                <a:latin typeface="Trebuchet MS"/>
                <a:cs typeface="Trebuchet MS"/>
              </a:rPr>
              <a:t>) positive</a:t>
            </a:r>
            <a:r>
              <a:rPr lang="en-GB" sz="1200" dirty="0">
                <a:latin typeface="Trebuchet MS"/>
                <a:cs typeface="Trebuchet MS"/>
              </a:rPr>
              <a:t>,</a:t>
            </a:r>
            <a:r>
              <a:rPr sz="1200" dirty="0">
                <a:latin typeface="Trebuchet MS"/>
                <a:cs typeface="Trebuchet MS"/>
              </a:rPr>
              <a:t> </a:t>
            </a:r>
            <a:r>
              <a:rPr lang="en-GB" sz="1200" dirty="0">
                <a:latin typeface="Trebuchet MS"/>
                <a:cs typeface="Trebuchet MS"/>
              </a:rPr>
              <a:t>32</a:t>
            </a:r>
            <a:r>
              <a:rPr sz="1200" dirty="0">
                <a:latin typeface="Trebuchet MS"/>
                <a:cs typeface="Trebuchet MS"/>
              </a:rPr>
              <a:t>% (</a:t>
            </a:r>
            <a:r>
              <a:rPr lang="en-GB" sz="1200" dirty="0">
                <a:latin typeface="Trebuchet MS"/>
                <a:cs typeface="Trebuchet MS"/>
              </a:rPr>
              <a:t>43</a:t>
            </a:r>
            <a:r>
              <a:rPr sz="1200" dirty="0">
                <a:latin typeface="Trebuchet MS"/>
                <a:cs typeface="Trebuchet MS"/>
              </a:rPr>
              <a:t>) negative</a:t>
            </a:r>
            <a:r>
              <a:rPr lang="en-GB" sz="1200" dirty="0">
                <a:latin typeface="Trebuchet MS"/>
                <a:cs typeface="Trebuchet MS"/>
              </a:rPr>
              <a:t> and 2% (3) neutral</a:t>
            </a:r>
            <a:r>
              <a:rPr sz="1200" dirty="0">
                <a:latin typeface="Trebuchet MS"/>
                <a:cs typeface="Trebuchet MS"/>
              </a:rPr>
              <a:t>.</a:t>
            </a:r>
          </a:p>
          <a:p>
            <a:pPr>
              <a:spcBef>
                <a:spcPts val="5"/>
              </a:spcBef>
            </a:pPr>
            <a:endParaRPr sz="1200" dirty="0">
              <a:latin typeface="Trebuchet MS"/>
              <a:cs typeface="Trebuchet MS"/>
            </a:endParaRPr>
          </a:p>
          <a:p>
            <a:pPr>
              <a:spcBef>
                <a:spcPts val="5"/>
              </a:spcBef>
            </a:pPr>
            <a:r>
              <a:rPr lang="en-GB" sz="1200" dirty="0">
                <a:latin typeface="Trebuchet MS"/>
                <a:cs typeface="Trebuchet MS"/>
              </a:rPr>
              <a:t>There are no</a:t>
            </a:r>
            <a:r>
              <a:rPr lang="en-GB" sz="1200" spc="-10" dirty="0">
                <a:latin typeface="Trebuchet MS"/>
                <a:cs typeface="Trebuchet MS"/>
              </a:rPr>
              <a:t> sub-themes for </a:t>
            </a:r>
            <a:r>
              <a:rPr lang="en-GB" sz="1200" b="1" spc="-10" dirty="0">
                <a:latin typeface="Trebuchet MS"/>
                <a:cs typeface="Trebuchet MS"/>
              </a:rPr>
              <a:t>Quality of care/treatment</a:t>
            </a:r>
            <a:r>
              <a:rPr lang="en-GB" sz="1200" b="1" spc="-5" dirty="0">
                <a:latin typeface="Trebuchet MS"/>
                <a:cs typeface="Trebuchet MS"/>
              </a:rPr>
              <a:t>.</a:t>
            </a:r>
            <a:r>
              <a:rPr lang="en-GB" sz="1200" spc="-5" dirty="0">
                <a:latin typeface="Trebuchet MS"/>
                <a:cs typeface="Trebuchet MS"/>
              </a:rPr>
              <a:t> </a:t>
            </a:r>
            <a:r>
              <a:rPr lang="en-GB" sz="1200" dirty="0">
                <a:latin typeface="Trebuchet MS"/>
                <a:cs typeface="Trebuchet MS"/>
              </a:rPr>
              <a:t>It </a:t>
            </a:r>
            <a:r>
              <a:rPr lang="en-GB" sz="1200" spc="-5" dirty="0">
                <a:latin typeface="Trebuchet MS"/>
                <a:cs typeface="Trebuchet MS"/>
              </a:rPr>
              <a:t>was </a:t>
            </a:r>
            <a:r>
              <a:rPr lang="en-GB" sz="1200" spc="-10" dirty="0">
                <a:latin typeface="Trebuchet MS"/>
                <a:cs typeface="Trebuchet MS"/>
              </a:rPr>
              <a:t>split between </a:t>
            </a:r>
            <a:r>
              <a:rPr lang="en-GB" sz="1200" spc="-5" dirty="0">
                <a:latin typeface="Trebuchet MS"/>
                <a:cs typeface="Trebuchet MS"/>
              </a:rPr>
              <a:t>patients who</a:t>
            </a:r>
            <a:r>
              <a:rPr lang="en-GB" sz="1200" dirty="0">
                <a:latin typeface="Trebuchet MS"/>
                <a:cs typeface="Trebuchet MS"/>
              </a:rPr>
              <a:t> </a:t>
            </a:r>
            <a:r>
              <a:rPr lang="en-GB" sz="1200" spc="-10" dirty="0">
                <a:latin typeface="Trebuchet MS"/>
                <a:cs typeface="Trebuchet MS"/>
              </a:rPr>
              <a:t>experienced their care and treatment</a:t>
            </a:r>
            <a:r>
              <a:rPr lang="en-GB" sz="1200" spc="-5" dirty="0">
                <a:latin typeface="Trebuchet MS"/>
                <a:cs typeface="Trebuchet MS"/>
              </a:rPr>
              <a:t> </a:t>
            </a:r>
            <a:r>
              <a:rPr lang="en-GB" sz="1200" spc="-10" dirty="0">
                <a:latin typeface="Trebuchet MS"/>
                <a:cs typeface="Trebuchet MS"/>
              </a:rPr>
              <a:t>positively</a:t>
            </a:r>
            <a:r>
              <a:rPr lang="en-GB" sz="1200" spc="-5" dirty="0">
                <a:latin typeface="Trebuchet MS"/>
                <a:cs typeface="Trebuchet MS"/>
              </a:rPr>
              <a:t>, negatively and those who </a:t>
            </a:r>
            <a:r>
              <a:rPr lang="en-GB" sz="1200" spc="-10" dirty="0">
                <a:latin typeface="Trebuchet MS"/>
                <a:cs typeface="Trebuchet MS"/>
              </a:rPr>
              <a:t>had </a:t>
            </a:r>
            <a:r>
              <a:rPr lang="en-GB" sz="1200" dirty="0">
                <a:latin typeface="Trebuchet MS"/>
                <a:cs typeface="Trebuchet MS"/>
              </a:rPr>
              <a:t>a </a:t>
            </a:r>
            <a:r>
              <a:rPr lang="en-GB" sz="1200" spc="-10" dirty="0">
                <a:latin typeface="Trebuchet MS"/>
                <a:cs typeface="Trebuchet MS"/>
              </a:rPr>
              <a:t>neutral </a:t>
            </a:r>
            <a:r>
              <a:rPr lang="en-GB" sz="1200" spc="-5" dirty="0">
                <a:latin typeface="Trebuchet MS"/>
                <a:cs typeface="Trebuchet MS"/>
              </a:rPr>
              <a:t>experience. Many patients were satisfied with the quality of care and treatment they received at hospitals, however, some patients mentioned a lower quality of care in certain areas, such as wards.</a:t>
            </a:r>
            <a:endParaRPr sz="1200" dirty="0">
              <a:latin typeface="Trebuchet MS"/>
              <a:cs typeface="Trebuchet MS"/>
            </a:endParaRPr>
          </a:p>
        </p:txBody>
      </p:sp>
      <p:sp>
        <p:nvSpPr>
          <p:cNvPr id="46" name="object 46"/>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rgbClr val="888888"/>
                </a:solidFill>
                <a:latin typeface="Calibri"/>
                <a:cs typeface="Calibri"/>
              </a:rPr>
              <a:t>19</a:t>
            </a:r>
            <a:endParaRPr sz="1200" dirty="0">
              <a:latin typeface="Calibri"/>
              <a:cs typeface="Calibri"/>
            </a:endParaRPr>
          </a:p>
        </p:txBody>
      </p:sp>
      <p:sp>
        <p:nvSpPr>
          <p:cNvPr id="47" name="object 47"/>
          <p:cNvSpPr txBox="1"/>
          <p:nvPr/>
        </p:nvSpPr>
        <p:spPr>
          <a:xfrm>
            <a:off x="9478771" y="303021"/>
            <a:ext cx="807085" cy="443711"/>
          </a:xfrm>
          <a:prstGeom prst="rect">
            <a:avLst/>
          </a:prstGeom>
        </p:spPr>
        <p:txBody>
          <a:bodyPr vert="horz" wrap="square" lIns="0" tIns="12700" rIns="0" bIns="0" rtlCol="0">
            <a:spAutoFit/>
          </a:bodyPr>
          <a:lstStyle/>
          <a:p>
            <a:pPr marL="59690" marR="5080" indent="-47625">
              <a:lnSpc>
                <a:spcPct val="100000"/>
              </a:lnSpc>
              <a:spcBef>
                <a:spcPts val="100"/>
              </a:spcBef>
            </a:pPr>
            <a:r>
              <a:rPr sz="1400" spc="-5" dirty="0" err="1">
                <a:solidFill>
                  <a:srgbClr val="FFFFFF"/>
                </a:solidFill>
                <a:latin typeface="Trebuchet MS"/>
                <a:cs typeface="Trebuchet MS"/>
              </a:rPr>
              <a:t>Lewisham</a:t>
            </a:r>
            <a:r>
              <a:rPr lang="en-GB" sz="1400" spc="-5" dirty="0">
                <a:solidFill>
                  <a:srgbClr val="FFFFFF"/>
                </a:solidFill>
                <a:latin typeface="Trebuchet MS"/>
                <a:cs typeface="Trebuchet MS"/>
              </a:rPr>
              <a:t>  Q4</a:t>
            </a:r>
            <a:r>
              <a:rPr sz="1400" spc="-5" dirty="0">
                <a:solidFill>
                  <a:srgbClr val="FFFFFF"/>
                </a:solidFill>
                <a:latin typeface="Trebuchet MS"/>
                <a:cs typeface="Trebuchet MS"/>
              </a:rPr>
              <a:t>|</a:t>
            </a:r>
            <a:r>
              <a:rPr sz="1400" spc="-75"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8" name="object 48"/>
          <p:cNvSpPr txBox="1">
            <a:spLocks noGrp="1"/>
          </p:cNvSpPr>
          <p:nvPr>
            <p:ph type="title"/>
          </p:nvPr>
        </p:nvSpPr>
        <p:spPr>
          <a:xfrm>
            <a:off x="1031544" y="360426"/>
            <a:ext cx="6895465" cy="574040"/>
          </a:xfrm>
          <a:prstGeom prst="rect">
            <a:avLst/>
          </a:prstGeom>
        </p:spPr>
        <p:txBody>
          <a:bodyPr vert="horz" wrap="square" lIns="0" tIns="12700" rIns="0" bIns="0" rtlCol="0">
            <a:spAutoFit/>
          </a:bodyPr>
          <a:lstStyle/>
          <a:p>
            <a:pPr marL="12700">
              <a:lnSpc>
                <a:spcPct val="100000"/>
              </a:lnSpc>
              <a:spcBef>
                <a:spcPts val="100"/>
              </a:spcBef>
            </a:pPr>
            <a:r>
              <a:rPr sz="3600" spc="-5" dirty="0"/>
              <a:t>Hospital</a:t>
            </a:r>
            <a:r>
              <a:rPr sz="3600" spc="-95" dirty="0"/>
              <a:t> </a:t>
            </a:r>
            <a:r>
              <a:rPr sz="3600" dirty="0"/>
              <a:t>Themes</a:t>
            </a:r>
            <a:r>
              <a:rPr sz="3600" spc="-25" dirty="0"/>
              <a:t> </a:t>
            </a:r>
            <a:r>
              <a:rPr sz="3600" spc="-5" dirty="0"/>
              <a:t>and</a:t>
            </a:r>
            <a:r>
              <a:rPr sz="3600" spc="-50" dirty="0"/>
              <a:t> </a:t>
            </a:r>
            <a:r>
              <a:rPr sz="3600" dirty="0"/>
              <a:t>Sub-Themes</a:t>
            </a:r>
            <a:endParaRPr sz="3600"/>
          </a:p>
        </p:txBody>
      </p:sp>
      <p:pic>
        <p:nvPicPr>
          <p:cNvPr id="52" name="object 3">
            <a:extLst>
              <a:ext uri="{FF2B5EF4-FFF2-40B4-BE49-F238E27FC236}">
                <a16:creationId xmlns:a16="http://schemas.microsoft.com/office/drawing/2014/main" id="{765E73D3-2B85-4247-B0FB-29A09A7A7F9F}"/>
              </a:ext>
            </a:extLst>
          </p:cNvPr>
          <p:cNvPicPr/>
          <p:nvPr/>
        </p:nvPicPr>
        <p:blipFill>
          <a:blip r:embed="rId3" cstate="print"/>
          <a:stretch>
            <a:fillRect/>
          </a:stretch>
        </p:blipFill>
        <p:spPr>
          <a:xfrm>
            <a:off x="0" y="4508795"/>
            <a:ext cx="2778742" cy="2349203"/>
          </a:xfrm>
          <a:prstGeom prst="rect">
            <a:avLst/>
          </a:prstGeom>
        </p:spPr>
      </p:pic>
      <p:sp>
        <p:nvSpPr>
          <p:cNvPr id="54" name="Google Shape;441;p10">
            <a:extLst>
              <a:ext uri="{FF2B5EF4-FFF2-40B4-BE49-F238E27FC236}">
                <a16:creationId xmlns:a16="http://schemas.microsoft.com/office/drawing/2014/main" id="{38770674-207F-40C2-A936-3901D3843377}"/>
              </a:ext>
            </a:extLst>
          </p:cNvPr>
          <p:cNvSpPr/>
          <p:nvPr/>
        </p:nvSpPr>
        <p:spPr>
          <a:xfrm>
            <a:off x="342843" y="2864529"/>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 name="Google Shape;466;p10">
            <a:extLst>
              <a:ext uri="{FF2B5EF4-FFF2-40B4-BE49-F238E27FC236}">
                <a16:creationId xmlns:a16="http://schemas.microsoft.com/office/drawing/2014/main" id="{E67F29D9-9419-44A1-9C52-4584CCE3251E}"/>
              </a:ext>
            </a:extLst>
          </p:cNvPr>
          <p:cNvSpPr txBox="1"/>
          <p:nvPr/>
        </p:nvSpPr>
        <p:spPr>
          <a:xfrm rot="-5400000">
            <a:off x="59405" y="4542736"/>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6" name="Google Shape;467;p10">
            <a:extLst>
              <a:ext uri="{FF2B5EF4-FFF2-40B4-BE49-F238E27FC236}">
                <a16:creationId xmlns:a16="http://schemas.microsoft.com/office/drawing/2014/main" id="{54D35025-6FF0-4844-89D5-C517F830D415}"/>
              </a:ext>
            </a:extLst>
          </p:cNvPr>
          <p:cNvSpPr txBox="1"/>
          <p:nvPr/>
        </p:nvSpPr>
        <p:spPr>
          <a:xfrm>
            <a:off x="2639039" y="6103135"/>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57" name="Google Shape;475;p10">
            <a:extLst>
              <a:ext uri="{FF2B5EF4-FFF2-40B4-BE49-F238E27FC236}">
                <a16:creationId xmlns:a16="http://schemas.microsoft.com/office/drawing/2014/main" id="{8180AE3B-26AB-4D96-A261-DF546C819A59}"/>
              </a:ext>
            </a:extLst>
          </p:cNvPr>
          <p:cNvSpPr txBox="1"/>
          <p:nvPr/>
        </p:nvSpPr>
        <p:spPr>
          <a:xfrm>
            <a:off x="866719" y="2627205"/>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Themes for Quality of care/treatment </a:t>
            </a:r>
            <a:endParaRPr sz="1400" b="0" i="0" u="none" strike="noStrike" cap="none" dirty="0">
              <a:solidFill>
                <a:srgbClr val="000000"/>
              </a:solidFill>
              <a:latin typeface="Trebuchet MS"/>
              <a:ea typeface="Trebuchet MS"/>
              <a:cs typeface="Trebuchet MS"/>
              <a:sym typeface="Trebuchet MS"/>
            </a:endParaRPr>
          </a:p>
        </p:txBody>
      </p:sp>
      <p:grpSp>
        <p:nvGrpSpPr>
          <p:cNvPr id="58" name="Google Shape;486;p10">
            <a:extLst>
              <a:ext uri="{FF2B5EF4-FFF2-40B4-BE49-F238E27FC236}">
                <a16:creationId xmlns:a16="http://schemas.microsoft.com/office/drawing/2014/main" id="{52F60ADA-5F8F-4F61-92A9-07294876B025}"/>
              </a:ext>
            </a:extLst>
          </p:cNvPr>
          <p:cNvGrpSpPr/>
          <p:nvPr/>
        </p:nvGrpSpPr>
        <p:grpSpPr>
          <a:xfrm>
            <a:off x="481416" y="5730867"/>
            <a:ext cx="973766" cy="574850"/>
            <a:chOff x="2692675" y="6800257"/>
            <a:chExt cx="973766" cy="574850"/>
          </a:xfrm>
        </p:grpSpPr>
        <p:sp>
          <p:nvSpPr>
            <p:cNvPr id="59" name="Google Shape;487;p10">
              <a:extLst>
                <a:ext uri="{FF2B5EF4-FFF2-40B4-BE49-F238E27FC236}">
                  <a16:creationId xmlns:a16="http://schemas.microsoft.com/office/drawing/2014/main" id="{1401D681-0280-4F00-9DA1-F9F62095E40B}"/>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0" name="Google Shape;488;p10">
              <a:extLst>
                <a:ext uri="{FF2B5EF4-FFF2-40B4-BE49-F238E27FC236}">
                  <a16:creationId xmlns:a16="http://schemas.microsoft.com/office/drawing/2014/main" id="{C998ECD6-0EA4-440E-B9D5-D243135F35D6}"/>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1" name="Google Shape;489;p10">
              <a:extLst>
                <a:ext uri="{FF2B5EF4-FFF2-40B4-BE49-F238E27FC236}">
                  <a16:creationId xmlns:a16="http://schemas.microsoft.com/office/drawing/2014/main" id="{89D16AB8-56DB-4F5F-A09E-323AA7F5E7FF}"/>
                </a:ext>
              </a:extLst>
            </p:cNvPr>
            <p:cNvSpPr/>
            <p:nvPr/>
          </p:nvSpPr>
          <p:spPr>
            <a:xfrm>
              <a:off x="2725290" y="7205723"/>
              <a:ext cx="204000" cy="95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2" name="Google Shape;490;p10">
              <a:extLst>
                <a:ext uri="{FF2B5EF4-FFF2-40B4-BE49-F238E27FC236}">
                  <a16:creationId xmlns:a16="http://schemas.microsoft.com/office/drawing/2014/main" id="{A58B02A8-9836-409E-B5F0-E0A2C2E27895}"/>
                </a:ext>
              </a:extLst>
            </p:cNvPr>
            <p:cNvSpPr/>
            <p:nvPr/>
          </p:nvSpPr>
          <p:spPr>
            <a:xfrm>
              <a:off x="2725652" y="6869605"/>
              <a:ext cx="2013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3" name="Google Shape;491;p10">
              <a:extLst>
                <a:ext uri="{FF2B5EF4-FFF2-40B4-BE49-F238E27FC236}">
                  <a16:creationId xmlns:a16="http://schemas.microsoft.com/office/drawing/2014/main" id="{E8FB7F8A-DA73-4BC1-BF81-E60D3E680A74}"/>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4" name="Google Shape;492;p10">
              <a:extLst>
                <a:ext uri="{FF2B5EF4-FFF2-40B4-BE49-F238E27FC236}">
                  <a16:creationId xmlns:a16="http://schemas.microsoft.com/office/drawing/2014/main" id="{E6752A85-A360-4F96-9A56-9EBBEDD800FA}"/>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5" name="Google Shape;493;p10">
              <a:extLst>
                <a:ext uri="{FF2B5EF4-FFF2-40B4-BE49-F238E27FC236}">
                  <a16:creationId xmlns:a16="http://schemas.microsoft.com/office/drawing/2014/main" id="{E58E937C-B745-41BA-B3DC-28705AE86F31}"/>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66" name="Chart 65">
            <a:extLst>
              <a:ext uri="{FF2B5EF4-FFF2-40B4-BE49-F238E27FC236}">
                <a16:creationId xmlns:a16="http://schemas.microsoft.com/office/drawing/2014/main" id="{FAB8A0C7-B7F2-4C92-8E33-8C77EE084FAA}"/>
              </a:ext>
            </a:extLst>
          </p:cNvPr>
          <p:cNvGraphicFramePr/>
          <p:nvPr>
            <p:extLst>
              <p:ext uri="{D42A27DB-BD31-4B8C-83A1-F6EECF244321}">
                <p14:modId xmlns:p14="http://schemas.microsoft.com/office/powerpoint/2010/main" val="622226451"/>
              </p:ext>
            </p:extLst>
          </p:nvPr>
        </p:nvGraphicFramePr>
        <p:xfrm>
          <a:off x="638502" y="2943222"/>
          <a:ext cx="4569647" cy="2794931"/>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25" name="object 25"/>
          <p:cNvSpPr txBox="1">
            <a:spLocks noGrp="1"/>
          </p:cNvSpPr>
          <p:nvPr>
            <p:ph type="body" idx="1"/>
          </p:nvPr>
        </p:nvSpPr>
        <p:spPr>
          <a:xfrm>
            <a:off x="353695" y="1143000"/>
            <a:ext cx="9857105" cy="1480534"/>
          </a:xfrm>
          <a:prstGeom prst="rect">
            <a:avLst/>
          </a:prstGeom>
        </p:spPr>
        <p:txBody>
          <a:bodyPr vert="horz" wrap="square" lIns="0" tIns="3175" rIns="0" bIns="0" rtlCol="0">
            <a:spAutoFit/>
          </a:bodyPr>
          <a:lstStyle/>
          <a:p>
            <a:pPr marL="12700" marR="5715" algn="l">
              <a:spcBef>
                <a:spcPts val="25"/>
              </a:spcBef>
            </a:pPr>
            <a:r>
              <a:rPr b="1" dirty="0">
                <a:latin typeface="Trebuchet MS" panose="020B0603020202020204" pitchFamily="34" charset="0"/>
              </a:rPr>
              <a:t>Staff </a:t>
            </a:r>
            <a:r>
              <a:rPr dirty="0">
                <a:latin typeface="Trebuchet MS" panose="020B0603020202020204" pitchFamily="34" charset="0"/>
              </a:rPr>
              <a:t>was the second highest theme relating to hospitals in Q</a:t>
            </a:r>
            <a:r>
              <a:rPr lang="en-GB" dirty="0">
                <a:latin typeface="Trebuchet MS" panose="020B0603020202020204" pitchFamily="34" charset="0"/>
              </a:rPr>
              <a:t>4</a:t>
            </a:r>
            <a:r>
              <a:rPr dirty="0">
                <a:latin typeface="Trebuchet MS" panose="020B0603020202020204" pitchFamily="34" charset="0"/>
              </a:rPr>
              <a:t> with </a:t>
            </a:r>
            <a:r>
              <a:rPr lang="en-GB" dirty="0">
                <a:latin typeface="Trebuchet MS" panose="020B0603020202020204" pitchFamily="34" charset="0"/>
              </a:rPr>
              <a:t>125</a:t>
            </a:r>
            <a:r>
              <a:rPr dirty="0">
                <a:latin typeface="Trebuchet MS" panose="020B0603020202020204" pitchFamily="34" charset="0"/>
              </a:rPr>
              <a:t> counts. This </a:t>
            </a:r>
            <a:r>
              <a:rPr lang="en-GB" dirty="0">
                <a:latin typeface="Trebuchet MS" panose="020B0603020202020204" pitchFamily="34" charset="0"/>
              </a:rPr>
              <a:t>breaks</a:t>
            </a:r>
            <a:r>
              <a:rPr dirty="0">
                <a:latin typeface="Trebuchet MS" panose="020B0603020202020204" pitchFamily="34" charset="0"/>
              </a:rPr>
              <a:t> down into </a:t>
            </a:r>
            <a:r>
              <a:rPr lang="en-GB" dirty="0">
                <a:latin typeface="Trebuchet MS" panose="020B0603020202020204" pitchFamily="34" charset="0"/>
              </a:rPr>
              <a:t>72</a:t>
            </a:r>
            <a:r>
              <a:rPr dirty="0">
                <a:latin typeface="Trebuchet MS" panose="020B0603020202020204" pitchFamily="34" charset="0"/>
              </a:rPr>
              <a:t>% (</a:t>
            </a:r>
            <a:r>
              <a:rPr lang="en-GB" dirty="0">
                <a:latin typeface="Trebuchet MS" panose="020B0603020202020204" pitchFamily="34" charset="0"/>
              </a:rPr>
              <a:t>90</a:t>
            </a:r>
            <a:r>
              <a:rPr dirty="0">
                <a:latin typeface="Trebuchet MS" panose="020B0603020202020204" pitchFamily="34" charset="0"/>
              </a:rPr>
              <a:t>) positive</a:t>
            </a:r>
            <a:r>
              <a:rPr lang="en-GB" dirty="0">
                <a:latin typeface="Trebuchet MS" panose="020B0603020202020204" pitchFamily="34" charset="0"/>
              </a:rPr>
              <a:t> and 28</a:t>
            </a:r>
            <a:r>
              <a:rPr dirty="0">
                <a:latin typeface="Trebuchet MS" panose="020B0603020202020204" pitchFamily="34" charset="0"/>
              </a:rPr>
              <a:t>% (</a:t>
            </a:r>
            <a:r>
              <a:rPr lang="en-GB" dirty="0">
                <a:latin typeface="Trebuchet MS" panose="020B0603020202020204" pitchFamily="34" charset="0"/>
              </a:rPr>
              <a:t>35</a:t>
            </a:r>
            <a:r>
              <a:rPr dirty="0">
                <a:latin typeface="Trebuchet MS" panose="020B0603020202020204" pitchFamily="34" charset="0"/>
              </a:rPr>
              <a:t>)</a:t>
            </a:r>
            <a:r>
              <a:rPr lang="en-GB" dirty="0">
                <a:latin typeface="Trebuchet MS" panose="020B0603020202020204" pitchFamily="34" charset="0"/>
              </a:rPr>
              <a:t> </a:t>
            </a:r>
            <a:r>
              <a:rPr dirty="0">
                <a:latin typeface="Trebuchet MS" panose="020B0603020202020204" pitchFamily="34" charset="0"/>
              </a:rPr>
              <a:t>negative</a:t>
            </a:r>
            <a:r>
              <a:rPr lang="en-GB" dirty="0">
                <a:latin typeface="Trebuchet MS" panose="020B0603020202020204" pitchFamily="34" charset="0"/>
              </a:rPr>
              <a:t>. </a:t>
            </a:r>
            <a:r>
              <a:rPr dirty="0">
                <a:latin typeface="Trebuchet MS" panose="020B0603020202020204" pitchFamily="34" charset="0"/>
              </a:rPr>
              <a:t>The </a:t>
            </a:r>
            <a:r>
              <a:rPr lang="en-GB" dirty="0">
                <a:latin typeface="Trebuchet MS" panose="020B0603020202020204" pitchFamily="34" charset="0"/>
              </a:rPr>
              <a:t>chart </a:t>
            </a:r>
            <a:r>
              <a:rPr dirty="0">
                <a:latin typeface="Trebuchet MS" panose="020B0603020202020204" pitchFamily="34" charset="0"/>
              </a:rPr>
              <a:t>below shows a breakdown of the top </a:t>
            </a:r>
            <a:r>
              <a:rPr lang="en-GB" dirty="0">
                <a:latin typeface="Trebuchet MS" panose="020B0603020202020204" pitchFamily="34" charset="0"/>
              </a:rPr>
              <a:t>three</a:t>
            </a:r>
            <a:r>
              <a:rPr dirty="0">
                <a:latin typeface="Trebuchet MS" panose="020B0603020202020204" pitchFamily="34" charset="0"/>
              </a:rPr>
              <a:t> sub-themes for </a:t>
            </a:r>
            <a:r>
              <a:rPr b="1" dirty="0">
                <a:latin typeface="Trebuchet MS" panose="020B0603020202020204" pitchFamily="34" charset="0"/>
              </a:rPr>
              <a:t>Staff</a:t>
            </a:r>
            <a:r>
              <a:rPr dirty="0">
                <a:latin typeface="Trebuchet MS" panose="020B0603020202020204" pitchFamily="34" charset="0"/>
              </a:rPr>
              <a:t>. </a:t>
            </a:r>
            <a:endParaRPr lang="en-GB" dirty="0">
              <a:latin typeface="Trebuchet MS" panose="020B0603020202020204" pitchFamily="34" charset="0"/>
            </a:endParaRPr>
          </a:p>
          <a:p>
            <a:pPr marL="12700" marR="5715" algn="l">
              <a:spcBef>
                <a:spcPts val="25"/>
              </a:spcBef>
            </a:pPr>
            <a:endParaRPr lang="en-GB" dirty="0">
              <a:latin typeface="Trebuchet MS" panose="020B0603020202020204" pitchFamily="34" charset="0"/>
            </a:endParaRPr>
          </a:p>
          <a:p>
            <a:pPr marL="12700" marR="5715" algn="l">
              <a:spcBef>
                <a:spcPts val="25"/>
              </a:spcBef>
            </a:pPr>
            <a:r>
              <a:rPr lang="en-GB" dirty="0">
                <a:latin typeface="Trebuchet MS" panose="020B0603020202020204" pitchFamily="34" charset="0"/>
              </a:rPr>
              <a:t>Majority of the </a:t>
            </a:r>
            <a:r>
              <a:rPr dirty="0">
                <a:latin typeface="Trebuchet MS" panose="020B0603020202020204" pitchFamily="34" charset="0"/>
              </a:rPr>
              <a:t>comments were </a:t>
            </a:r>
            <a:r>
              <a:rPr lang="en-GB" dirty="0">
                <a:latin typeface="Trebuchet MS" panose="020B0603020202020204" pitchFamily="34" charset="0"/>
              </a:rPr>
              <a:t>about </a:t>
            </a:r>
            <a:r>
              <a:rPr lang="en-GB" b="1" dirty="0">
                <a:latin typeface="Trebuchet MS" panose="020B0603020202020204" pitchFamily="34" charset="0"/>
              </a:rPr>
              <a:t>A</a:t>
            </a:r>
            <a:r>
              <a:rPr b="1" dirty="0" err="1">
                <a:latin typeface="Trebuchet MS" panose="020B0603020202020204" pitchFamily="34" charset="0"/>
              </a:rPr>
              <a:t>ttitudes</a:t>
            </a:r>
            <a:r>
              <a:rPr lang="en-GB" b="1" dirty="0">
                <a:latin typeface="Trebuchet MS" panose="020B0603020202020204" pitchFamily="34" charset="0"/>
              </a:rPr>
              <a:t> </a:t>
            </a:r>
            <a:r>
              <a:rPr lang="en-GB" dirty="0">
                <a:latin typeface="Trebuchet MS" panose="020B0603020202020204" pitchFamily="34" charset="0"/>
              </a:rPr>
              <a:t>and </a:t>
            </a:r>
            <a:r>
              <a:rPr lang="en-GB" b="1" dirty="0">
                <a:latin typeface="Trebuchet MS" panose="020B0603020202020204" pitchFamily="34" charset="0"/>
              </a:rPr>
              <a:t>Professionalism</a:t>
            </a:r>
            <a:r>
              <a:rPr dirty="0">
                <a:latin typeface="Trebuchet MS" panose="020B0603020202020204" pitchFamily="34" charset="0"/>
              </a:rPr>
              <a:t>. </a:t>
            </a:r>
            <a:r>
              <a:rPr lang="en-GB" b="1" dirty="0">
                <a:latin typeface="Trebuchet MS" panose="020B0603020202020204" pitchFamily="34" charset="0"/>
              </a:rPr>
              <a:t>Staff attitudes</a:t>
            </a:r>
            <a:r>
              <a:rPr dirty="0">
                <a:latin typeface="Trebuchet MS" panose="020B0603020202020204" pitchFamily="34" charset="0"/>
              </a:rPr>
              <a:t> </a:t>
            </a:r>
            <a:r>
              <a:rPr lang="en-GB" dirty="0">
                <a:latin typeface="Trebuchet MS" panose="020B0603020202020204" pitchFamily="34" charset="0"/>
              </a:rPr>
              <a:t>received 54 mentions;</a:t>
            </a:r>
            <a:r>
              <a:rPr dirty="0">
                <a:latin typeface="Trebuchet MS" panose="020B0603020202020204" pitchFamily="34" charset="0"/>
              </a:rPr>
              <a:t> </a:t>
            </a:r>
            <a:r>
              <a:rPr lang="en-GB" dirty="0">
                <a:latin typeface="Trebuchet MS" panose="020B0603020202020204" pitchFamily="34" charset="0"/>
              </a:rPr>
              <a:t>70</a:t>
            </a:r>
            <a:r>
              <a:rPr dirty="0">
                <a:latin typeface="Trebuchet MS" panose="020B0603020202020204" pitchFamily="34" charset="0"/>
              </a:rPr>
              <a:t>% (</a:t>
            </a:r>
            <a:r>
              <a:rPr lang="en-GB" dirty="0">
                <a:latin typeface="Trebuchet MS" panose="020B0603020202020204" pitchFamily="34" charset="0"/>
              </a:rPr>
              <a:t>38</a:t>
            </a:r>
            <a:r>
              <a:rPr dirty="0">
                <a:latin typeface="Trebuchet MS" panose="020B0603020202020204" pitchFamily="34" charset="0"/>
              </a:rPr>
              <a:t>) were positive</a:t>
            </a:r>
            <a:r>
              <a:rPr lang="en-GB" dirty="0">
                <a:latin typeface="Trebuchet MS" panose="020B0603020202020204" pitchFamily="34" charset="0"/>
              </a:rPr>
              <a:t> and</a:t>
            </a:r>
            <a:r>
              <a:rPr dirty="0">
                <a:latin typeface="Trebuchet MS" panose="020B0603020202020204" pitchFamily="34" charset="0"/>
              </a:rPr>
              <a:t> </a:t>
            </a:r>
            <a:r>
              <a:rPr lang="en-GB" dirty="0">
                <a:latin typeface="Trebuchet MS" panose="020B0603020202020204" pitchFamily="34" charset="0"/>
              </a:rPr>
              <a:t>30</a:t>
            </a:r>
            <a:r>
              <a:rPr dirty="0">
                <a:latin typeface="Trebuchet MS" panose="020B0603020202020204" pitchFamily="34" charset="0"/>
              </a:rPr>
              <a:t>% (</a:t>
            </a:r>
            <a:r>
              <a:rPr lang="en-GB" dirty="0">
                <a:latin typeface="Trebuchet MS" panose="020B0603020202020204" pitchFamily="34" charset="0"/>
              </a:rPr>
              <a:t>16</a:t>
            </a:r>
            <a:r>
              <a:rPr dirty="0">
                <a:latin typeface="Trebuchet MS" panose="020B0603020202020204" pitchFamily="34" charset="0"/>
              </a:rPr>
              <a:t>)</a:t>
            </a:r>
            <a:r>
              <a:rPr lang="en-GB" dirty="0">
                <a:latin typeface="Trebuchet MS" panose="020B0603020202020204" pitchFamily="34" charset="0"/>
              </a:rPr>
              <a:t> were negative</a:t>
            </a:r>
            <a:r>
              <a:rPr dirty="0">
                <a:latin typeface="Trebuchet MS" panose="020B0603020202020204" pitchFamily="34" charset="0"/>
              </a:rPr>
              <a:t>. </a:t>
            </a:r>
            <a:r>
              <a:rPr lang="en-GB" dirty="0">
                <a:latin typeface="Trebuchet MS" panose="020B0603020202020204" pitchFamily="34" charset="0"/>
              </a:rPr>
              <a:t>The reviews show that patients were mostly happy when engaging with staff and described their behaviour positively.</a:t>
            </a:r>
          </a:p>
          <a:p>
            <a:pPr marL="12700" marR="5715" algn="l">
              <a:spcBef>
                <a:spcPts val="25"/>
              </a:spcBef>
            </a:pPr>
            <a:endParaRPr lang="en-GB" b="1" dirty="0">
              <a:highlight>
                <a:srgbClr val="00FF00"/>
              </a:highlight>
              <a:latin typeface="Trebuchet MS" panose="020B0603020202020204" pitchFamily="34" charset="0"/>
            </a:endParaRPr>
          </a:p>
          <a:p>
            <a:pPr marL="12700" marR="5715" algn="l">
              <a:spcBef>
                <a:spcPts val="25"/>
              </a:spcBef>
            </a:pPr>
            <a:r>
              <a:rPr lang="en-GB" b="1" dirty="0">
                <a:latin typeface="Trebuchet MS" panose="020B0603020202020204" pitchFamily="34" charset="0"/>
              </a:rPr>
              <a:t>Professionalism </a:t>
            </a:r>
            <a:r>
              <a:rPr lang="en-GB" dirty="0">
                <a:latin typeface="Trebuchet MS" panose="020B0603020202020204" pitchFamily="34" charset="0"/>
              </a:rPr>
              <a:t>received 44 mentions; 70% (31) were positive and 30% (13) were negative. This shows that most staff members are showing capability and skill within their roles.</a:t>
            </a:r>
            <a:endParaRPr lang="en-GB" b="1" dirty="0">
              <a:latin typeface="Trebuchet MS" panose="020B0603020202020204" pitchFamily="34" charset="0"/>
            </a:endParaRPr>
          </a:p>
        </p:txBody>
      </p:sp>
      <p:sp>
        <p:nvSpPr>
          <p:cNvPr id="38" name="object 38"/>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rgbClr val="888888"/>
                </a:solidFill>
                <a:latin typeface="Calibri"/>
                <a:cs typeface="Calibri"/>
              </a:rPr>
              <a:t>20</a:t>
            </a:r>
            <a:endParaRPr sz="1200" dirty="0">
              <a:latin typeface="Calibri"/>
              <a:cs typeface="Calibri"/>
            </a:endParaRPr>
          </a:p>
        </p:txBody>
      </p:sp>
      <p:sp>
        <p:nvSpPr>
          <p:cNvPr id="39" name="object 39"/>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0" name="object 40"/>
          <p:cNvSpPr txBox="1">
            <a:spLocks noGrp="1"/>
          </p:cNvSpPr>
          <p:nvPr>
            <p:ph type="title"/>
          </p:nvPr>
        </p:nvSpPr>
        <p:spPr>
          <a:xfrm>
            <a:off x="1031544" y="360426"/>
            <a:ext cx="6895465" cy="574040"/>
          </a:xfrm>
          <a:prstGeom prst="rect">
            <a:avLst/>
          </a:prstGeom>
        </p:spPr>
        <p:txBody>
          <a:bodyPr vert="horz" wrap="square" lIns="0" tIns="12700" rIns="0" bIns="0" rtlCol="0">
            <a:spAutoFit/>
          </a:bodyPr>
          <a:lstStyle/>
          <a:p>
            <a:pPr marL="12700">
              <a:lnSpc>
                <a:spcPct val="100000"/>
              </a:lnSpc>
              <a:spcBef>
                <a:spcPts val="100"/>
              </a:spcBef>
            </a:pPr>
            <a:r>
              <a:rPr sz="3600" spc="-5" dirty="0"/>
              <a:t>Hospital</a:t>
            </a:r>
            <a:r>
              <a:rPr sz="3600" spc="-95" dirty="0"/>
              <a:t> </a:t>
            </a:r>
            <a:r>
              <a:rPr sz="3600" dirty="0"/>
              <a:t>Themes</a:t>
            </a:r>
            <a:r>
              <a:rPr sz="3600" spc="-25" dirty="0"/>
              <a:t> </a:t>
            </a:r>
            <a:r>
              <a:rPr sz="3600" spc="-5" dirty="0"/>
              <a:t>and</a:t>
            </a:r>
            <a:r>
              <a:rPr sz="3600" spc="-50" dirty="0"/>
              <a:t> </a:t>
            </a:r>
            <a:r>
              <a:rPr sz="3600" dirty="0"/>
              <a:t>Sub-Themes</a:t>
            </a:r>
            <a:endParaRPr sz="3600"/>
          </a:p>
        </p:txBody>
      </p:sp>
      <p:pic>
        <p:nvPicPr>
          <p:cNvPr id="44" name="object 3">
            <a:extLst>
              <a:ext uri="{FF2B5EF4-FFF2-40B4-BE49-F238E27FC236}">
                <a16:creationId xmlns:a16="http://schemas.microsoft.com/office/drawing/2014/main" id="{B6DA4F4A-1107-4AA5-8683-C53A159C2D94}"/>
              </a:ext>
            </a:extLst>
          </p:cNvPr>
          <p:cNvPicPr/>
          <p:nvPr/>
        </p:nvPicPr>
        <p:blipFill>
          <a:blip r:embed="rId3" cstate="print"/>
          <a:stretch>
            <a:fillRect/>
          </a:stretch>
        </p:blipFill>
        <p:spPr>
          <a:xfrm>
            <a:off x="0" y="4189394"/>
            <a:ext cx="2778742" cy="2663756"/>
          </a:xfrm>
          <a:prstGeom prst="rect">
            <a:avLst/>
          </a:prstGeom>
        </p:spPr>
      </p:pic>
      <p:sp>
        <p:nvSpPr>
          <p:cNvPr id="45" name="object 23">
            <a:extLst>
              <a:ext uri="{FF2B5EF4-FFF2-40B4-BE49-F238E27FC236}">
                <a16:creationId xmlns:a16="http://schemas.microsoft.com/office/drawing/2014/main" id="{E3F7CE1F-56C6-407F-B4E2-7D6DC12A8D50}"/>
              </a:ext>
            </a:extLst>
          </p:cNvPr>
          <p:cNvSpPr txBox="1"/>
          <p:nvPr/>
        </p:nvSpPr>
        <p:spPr>
          <a:xfrm>
            <a:off x="5534959" y="2859014"/>
            <a:ext cx="4768483" cy="3529171"/>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‘‘…The hospital staff were very efficient, comforting, really helpful…</a:t>
            </a:r>
            <a:r>
              <a:rPr lang="en-GB" sz="1200" spc="-30" dirty="0">
                <a:highlight>
                  <a:srgbClr val="BCE09C"/>
                </a:highlight>
                <a:latin typeface="Trebuchet MS"/>
                <a:cs typeface="Trebuchet MS"/>
              </a:rPr>
              <a:t>”</a:t>
            </a:r>
          </a:p>
          <a:p>
            <a:pPr marL="12700">
              <a:spcBef>
                <a:spcPts val="100"/>
              </a:spcBef>
            </a:pPr>
            <a:r>
              <a:rPr lang="en-GB" sz="1200" b="1" i="1" spc="5" dirty="0">
                <a:latin typeface="Trebuchet MS"/>
                <a:cs typeface="Trebuchet MS"/>
              </a:rPr>
              <a:t>Hospital</a:t>
            </a:r>
            <a:endParaRPr lang="en-GB" sz="1200" i="1"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‘‘…Chaps in the ambulance were very calming, thoughtful, nice, and made me feel comfortable given the situation…”</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Hospital</a:t>
            </a:r>
            <a:endParaRPr lang="en-GB" sz="1200"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‘‘…Staff are nice, very polite and welcoming.</a:t>
            </a:r>
            <a:r>
              <a:rPr lang="en-GB" sz="1200" spc="-30" dirty="0">
                <a:highlight>
                  <a:srgbClr val="BCE09C"/>
                </a:highlight>
                <a:latin typeface="Trebuchet MS"/>
                <a:cs typeface="Trebuchet MS"/>
              </a:rPr>
              <a:t>”</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Hospital</a:t>
            </a:r>
            <a:endParaRPr lang="en-GB" sz="1200"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“…Even though they were fully staffed, it seemed like they needed more people...</a:t>
            </a:r>
            <a:r>
              <a:rPr lang="en-GB" sz="1200" spc="-10" dirty="0">
                <a:highlight>
                  <a:srgbClr val="80B5C6"/>
                </a:highlight>
                <a:latin typeface="Trebuchet MS"/>
                <a:cs typeface="Trebuchet MS"/>
              </a:rPr>
              <a:t>”</a:t>
            </a:r>
          </a:p>
          <a:p>
            <a:pPr marL="12700">
              <a:spcBef>
                <a:spcPts val="100"/>
              </a:spcBef>
            </a:pPr>
            <a:r>
              <a:rPr lang="en-GB" sz="1200" b="1" i="1" spc="5" dirty="0">
                <a:latin typeface="Trebuchet MS"/>
                <a:cs typeface="Trebuchet MS"/>
              </a:rPr>
              <a:t>Hospital</a:t>
            </a:r>
            <a:endParaRPr lang="en-GB" sz="1200" b="1" spc="-5" dirty="0">
              <a:latin typeface="Trebuchet MS"/>
              <a:cs typeface="Trebuchet MS"/>
            </a:endParaRP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“Irresponsible staff and unfriendly and unprofessional…”</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Hospital</a:t>
            </a:r>
            <a:endParaRPr lang="en-GB" sz="1200" b="1" dirty="0">
              <a:latin typeface="Trebuchet MS"/>
              <a:cs typeface="Trebuchet MS"/>
            </a:endParaRPr>
          </a:p>
        </p:txBody>
      </p:sp>
      <p:sp>
        <p:nvSpPr>
          <p:cNvPr id="46" name="Google Shape;441;p10">
            <a:extLst>
              <a:ext uri="{FF2B5EF4-FFF2-40B4-BE49-F238E27FC236}">
                <a16:creationId xmlns:a16="http://schemas.microsoft.com/office/drawing/2014/main" id="{F7AAE6D2-46A4-46BE-9EAC-4442808C96B9}"/>
              </a:ext>
            </a:extLst>
          </p:cNvPr>
          <p:cNvSpPr/>
          <p:nvPr/>
        </p:nvSpPr>
        <p:spPr>
          <a:xfrm>
            <a:off x="353695" y="2853861"/>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47" name="Google Shape;466;p10">
            <a:extLst>
              <a:ext uri="{FF2B5EF4-FFF2-40B4-BE49-F238E27FC236}">
                <a16:creationId xmlns:a16="http://schemas.microsoft.com/office/drawing/2014/main" id="{1E9946F9-2DCC-4C04-92F9-4A7DC3745475}"/>
              </a:ext>
            </a:extLst>
          </p:cNvPr>
          <p:cNvSpPr txBox="1"/>
          <p:nvPr/>
        </p:nvSpPr>
        <p:spPr>
          <a:xfrm rot="-5400000">
            <a:off x="59405" y="4390336"/>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48" name="Google Shape;467;p10">
            <a:extLst>
              <a:ext uri="{FF2B5EF4-FFF2-40B4-BE49-F238E27FC236}">
                <a16:creationId xmlns:a16="http://schemas.microsoft.com/office/drawing/2014/main" id="{B6FF88A5-EDC9-4F76-B686-A298F6962142}"/>
              </a:ext>
            </a:extLst>
          </p:cNvPr>
          <p:cNvSpPr txBox="1"/>
          <p:nvPr/>
        </p:nvSpPr>
        <p:spPr>
          <a:xfrm>
            <a:off x="2639039" y="5950735"/>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49" name="Google Shape;475;p10">
            <a:extLst>
              <a:ext uri="{FF2B5EF4-FFF2-40B4-BE49-F238E27FC236}">
                <a16:creationId xmlns:a16="http://schemas.microsoft.com/office/drawing/2014/main" id="{EE5531AE-E428-4F65-8347-0BE42E8E1B43}"/>
              </a:ext>
            </a:extLst>
          </p:cNvPr>
          <p:cNvSpPr txBox="1"/>
          <p:nvPr/>
        </p:nvSpPr>
        <p:spPr>
          <a:xfrm>
            <a:off x="877570" y="2639099"/>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Top Sub-themes for Staff</a:t>
            </a:r>
            <a:endParaRPr sz="1400" b="0" i="0" u="none" strike="noStrike" cap="none" dirty="0">
              <a:solidFill>
                <a:srgbClr val="000000"/>
              </a:solidFill>
              <a:latin typeface="Trebuchet MS"/>
              <a:ea typeface="Trebuchet MS"/>
              <a:cs typeface="Trebuchet MS"/>
              <a:sym typeface="Trebuchet MS"/>
            </a:endParaRPr>
          </a:p>
        </p:txBody>
      </p:sp>
      <p:grpSp>
        <p:nvGrpSpPr>
          <p:cNvPr id="50" name="Google Shape;486;p10">
            <a:extLst>
              <a:ext uri="{FF2B5EF4-FFF2-40B4-BE49-F238E27FC236}">
                <a16:creationId xmlns:a16="http://schemas.microsoft.com/office/drawing/2014/main" id="{CE255D8C-BE2D-4B82-A97B-4B7A973D949C}"/>
              </a:ext>
            </a:extLst>
          </p:cNvPr>
          <p:cNvGrpSpPr/>
          <p:nvPr/>
        </p:nvGrpSpPr>
        <p:grpSpPr>
          <a:xfrm>
            <a:off x="520745" y="5791071"/>
            <a:ext cx="973766" cy="574850"/>
            <a:chOff x="2692675" y="6800257"/>
            <a:chExt cx="973766" cy="574850"/>
          </a:xfrm>
        </p:grpSpPr>
        <p:sp>
          <p:nvSpPr>
            <p:cNvPr id="51" name="Google Shape;487;p10">
              <a:extLst>
                <a:ext uri="{FF2B5EF4-FFF2-40B4-BE49-F238E27FC236}">
                  <a16:creationId xmlns:a16="http://schemas.microsoft.com/office/drawing/2014/main" id="{2A62C485-A322-47A2-B3D7-C7A6C36D2EB2}"/>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2" name="Google Shape;488;p10">
              <a:extLst>
                <a:ext uri="{FF2B5EF4-FFF2-40B4-BE49-F238E27FC236}">
                  <a16:creationId xmlns:a16="http://schemas.microsoft.com/office/drawing/2014/main" id="{8372BF8E-1770-488C-B231-28152F06F3F9}"/>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3" name="Google Shape;489;p10">
              <a:extLst>
                <a:ext uri="{FF2B5EF4-FFF2-40B4-BE49-F238E27FC236}">
                  <a16:creationId xmlns:a16="http://schemas.microsoft.com/office/drawing/2014/main" id="{59CFE5CF-31B1-42DD-AA00-384757D73DF5}"/>
                </a:ext>
              </a:extLst>
            </p:cNvPr>
            <p:cNvSpPr/>
            <p:nvPr/>
          </p:nvSpPr>
          <p:spPr>
            <a:xfrm>
              <a:off x="2725290" y="7205723"/>
              <a:ext cx="204000" cy="95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 name="Google Shape;490;p10">
              <a:extLst>
                <a:ext uri="{FF2B5EF4-FFF2-40B4-BE49-F238E27FC236}">
                  <a16:creationId xmlns:a16="http://schemas.microsoft.com/office/drawing/2014/main" id="{F331A90A-11E0-4A38-B3B9-4405E640D25C}"/>
                </a:ext>
              </a:extLst>
            </p:cNvPr>
            <p:cNvSpPr/>
            <p:nvPr/>
          </p:nvSpPr>
          <p:spPr>
            <a:xfrm>
              <a:off x="2725652" y="6869605"/>
              <a:ext cx="2013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 name="Google Shape;491;p10">
              <a:extLst>
                <a:ext uri="{FF2B5EF4-FFF2-40B4-BE49-F238E27FC236}">
                  <a16:creationId xmlns:a16="http://schemas.microsoft.com/office/drawing/2014/main" id="{3F3BA85F-680A-475F-84D7-5850047D91BB}"/>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6" name="Google Shape;492;p10">
              <a:extLst>
                <a:ext uri="{FF2B5EF4-FFF2-40B4-BE49-F238E27FC236}">
                  <a16:creationId xmlns:a16="http://schemas.microsoft.com/office/drawing/2014/main" id="{EA9661AA-0DD8-4CB9-8824-48291B0747B8}"/>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7" name="Google Shape;493;p10">
              <a:extLst>
                <a:ext uri="{FF2B5EF4-FFF2-40B4-BE49-F238E27FC236}">
                  <a16:creationId xmlns:a16="http://schemas.microsoft.com/office/drawing/2014/main" id="{D5DE5132-B539-46F7-A1C8-39775DDAC401}"/>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58" name="Chart 57">
            <a:extLst>
              <a:ext uri="{FF2B5EF4-FFF2-40B4-BE49-F238E27FC236}">
                <a16:creationId xmlns:a16="http://schemas.microsoft.com/office/drawing/2014/main" id="{3048D398-2C5D-4EC2-AD5C-71085747C11C}"/>
              </a:ext>
            </a:extLst>
          </p:cNvPr>
          <p:cNvGraphicFramePr/>
          <p:nvPr>
            <p:extLst>
              <p:ext uri="{D42A27DB-BD31-4B8C-83A1-F6EECF244321}">
                <p14:modId xmlns:p14="http://schemas.microsoft.com/office/powerpoint/2010/main" val="3995318380"/>
              </p:ext>
            </p:extLst>
          </p:nvPr>
        </p:nvGraphicFramePr>
        <p:xfrm>
          <a:off x="629513" y="2943788"/>
          <a:ext cx="4569647" cy="2794931"/>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p:nvPr/>
        </p:nvSpPr>
        <p:spPr>
          <a:xfrm>
            <a:off x="353696" y="1171398"/>
            <a:ext cx="9784738" cy="1295868"/>
          </a:xfrm>
          <a:prstGeom prst="rect">
            <a:avLst/>
          </a:prstGeom>
        </p:spPr>
        <p:txBody>
          <a:bodyPr vert="horz" wrap="square" lIns="0" tIns="3175" rIns="0" bIns="0" rtlCol="0">
            <a:spAutoFit/>
          </a:bodyPr>
          <a:lstStyle/>
          <a:p>
            <a:pPr marL="12700" marR="5080">
              <a:spcBef>
                <a:spcPts val="25"/>
              </a:spcBef>
            </a:pPr>
            <a:r>
              <a:rPr lang="en-GB" sz="1200" b="1" dirty="0">
                <a:latin typeface="Trebuchet MS"/>
                <a:cs typeface="Trebuchet MS"/>
              </a:rPr>
              <a:t>Treatment and care</a:t>
            </a:r>
            <a:r>
              <a:rPr sz="1200" b="1" dirty="0">
                <a:latin typeface="Trebuchet MS"/>
                <a:cs typeface="Trebuchet MS"/>
              </a:rPr>
              <a:t> </a:t>
            </a:r>
            <a:r>
              <a:rPr sz="1200" dirty="0">
                <a:latin typeface="Trebuchet MS"/>
                <a:cs typeface="Trebuchet MS"/>
              </a:rPr>
              <a:t>was the </a:t>
            </a:r>
            <a:r>
              <a:rPr lang="en-GB" sz="1200" dirty="0">
                <a:latin typeface="Trebuchet MS"/>
                <a:cs typeface="Trebuchet MS"/>
              </a:rPr>
              <a:t>third </a:t>
            </a:r>
            <a:r>
              <a:rPr sz="1200" dirty="0">
                <a:latin typeface="Trebuchet MS"/>
                <a:cs typeface="Trebuchet MS"/>
              </a:rPr>
              <a:t>most applied theme for hospital services this quarter and received </a:t>
            </a:r>
            <a:r>
              <a:rPr lang="en-GB" sz="1200" dirty="0">
                <a:latin typeface="Trebuchet MS"/>
                <a:cs typeface="Trebuchet MS"/>
              </a:rPr>
              <a:t>110</a:t>
            </a:r>
            <a:r>
              <a:rPr sz="1200" dirty="0">
                <a:latin typeface="Trebuchet MS"/>
                <a:cs typeface="Trebuchet MS"/>
              </a:rPr>
              <a:t> </a:t>
            </a:r>
            <a:r>
              <a:rPr lang="en-GB" sz="1200" dirty="0">
                <a:latin typeface="Trebuchet MS"/>
                <a:cs typeface="Trebuchet MS"/>
              </a:rPr>
              <a:t>mentions</a:t>
            </a:r>
            <a:r>
              <a:rPr sz="1200" dirty="0">
                <a:latin typeface="Trebuchet MS"/>
                <a:cs typeface="Trebuchet MS"/>
              </a:rPr>
              <a:t>, </a:t>
            </a:r>
            <a:r>
              <a:rPr lang="en-GB" sz="1200" dirty="0">
                <a:latin typeface="Trebuchet MS"/>
                <a:cs typeface="Trebuchet MS"/>
              </a:rPr>
              <a:t>60</a:t>
            </a:r>
            <a:r>
              <a:rPr sz="1200" dirty="0">
                <a:latin typeface="Trebuchet MS"/>
                <a:cs typeface="Trebuchet MS"/>
              </a:rPr>
              <a:t>% (</a:t>
            </a:r>
            <a:r>
              <a:rPr lang="en-GB" sz="1200" dirty="0">
                <a:latin typeface="Trebuchet MS"/>
                <a:cs typeface="Trebuchet MS"/>
              </a:rPr>
              <a:t>66</a:t>
            </a:r>
            <a:r>
              <a:rPr sz="1200" dirty="0">
                <a:latin typeface="Trebuchet MS"/>
                <a:cs typeface="Trebuchet MS"/>
              </a:rPr>
              <a:t>) were positive, </a:t>
            </a:r>
            <a:r>
              <a:rPr lang="en-GB" sz="1200" dirty="0">
                <a:latin typeface="Trebuchet MS"/>
                <a:cs typeface="Trebuchet MS"/>
              </a:rPr>
              <a:t>39</a:t>
            </a:r>
            <a:r>
              <a:rPr sz="1200" dirty="0">
                <a:latin typeface="Trebuchet MS"/>
                <a:cs typeface="Trebuchet MS"/>
              </a:rPr>
              <a:t>% (</a:t>
            </a:r>
            <a:r>
              <a:rPr lang="en-GB" sz="1200" dirty="0">
                <a:latin typeface="Trebuchet MS"/>
                <a:cs typeface="Trebuchet MS"/>
              </a:rPr>
              <a:t>43</a:t>
            </a:r>
            <a:r>
              <a:rPr sz="1200" dirty="0">
                <a:latin typeface="Trebuchet MS"/>
                <a:cs typeface="Trebuchet MS"/>
              </a:rPr>
              <a:t>) negative and </a:t>
            </a:r>
            <a:r>
              <a:rPr lang="en-GB" sz="1200" dirty="0">
                <a:latin typeface="Trebuchet MS"/>
                <a:cs typeface="Trebuchet MS"/>
              </a:rPr>
              <a:t>1</a:t>
            </a:r>
            <a:r>
              <a:rPr sz="1200" dirty="0">
                <a:latin typeface="Trebuchet MS"/>
                <a:cs typeface="Trebuchet MS"/>
              </a:rPr>
              <a:t>% (</a:t>
            </a:r>
            <a:r>
              <a:rPr lang="en-GB" sz="1200" dirty="0">
                <a:latin typeface="Trebuchet MS"/>
                <a:cs typeface="Trebuchet MS"/>
              </a:rPr>
              <a:t>1</a:t>
            </a:r>
            <a:r>
              <a:rPr sz="1200" dirty="0">
                <a:latin typeface="Trebuchet MS"/>
                <a:cs typeface="Trebuchet MS"/>
              </a:rPr>
              <a:t>) neutral.</a:t>
            </a:r>
            <a:r>
              <a:rPr lang="en-GB" sz="1200" dirty="0">
                <a:latin typeface="Trebuchet MS"/>
                <a:cs typeface="Trebuchet MS"/>
              </a:rPr>
              <a:t> </a:t>
            </a:r>
            <a:r>
              <a:rPr sz="1200" dirty="0">
                <a:latin typeface="Trebuchet MS"/>
                <a:cs typeface="Trebuchet MS"/>
              </a:rPr>
              <a:t>The graph below shows a breakdown of the </a:t>
            </a:r>
            <a:r>
              <a:rPr lang="en-GB" sz="1200" dirty="0">
                <a:latin typeface="Trebuchet MS"/>
                <a:cs typeface="Trebuchet MS"/>
              </a:rPr>
              <a:t>two </a:t>
            </a:r>
            <a:r>
              <a:rPr sz="1200" dirty="0">
                <a:latin typeface="Trebuchet MS"/>
                <a:cs typeface="Trebuchet MS"/>
              </a:rPr>
              <a:t>main sub-themes for </a:t>
            </a:r>
            <a:r>
              <a:rPr lang="en-GB" sz="1200" b="1" dirty="0">
                <a:latin typeface="Trebuchet MS"/>
                <a:cs typeface="Trebuchet MS"/>
              </a:rPr>
              <a:t>Treatment and care</a:t>
            </a:r>
            <a:r>
              <a:rPr sz="1200" dirty="0">
                <a:latin typeface="Trebuchet MS"/>
                <a:cs typeface="Trebuchet MS"/>
              </a:rPr>
              <a:t>.</a:t>
            </a:r>
            <a:endParaRPr lang="en-GB" sz="1200" dirty="0">
              <a:latin typeface="Trebuchet MS"/>
              <a:cs typeface="Trebuchet MS"/>
            </a:endParaRPr>
          </a:p>
          <a:p>
            <a:pPr marL="12700" marR="5080">
              <a:spcBef>
                <a:spcPts val="25"/>
              </a:spcBef>
            </a:pPr>
            <a:r>
              <a:rPr sz="1200" dirty="0">
                <a:latin typeface="Trebuchet MS"/>
                <a:cs typeface="Trebuchet MS"/>
              </a:rPr>
              <a:t> </a:t>
            </a:r>
            <a:endParaRPr sz="1300" dirty="0">
              <a:latin typeface="Trebuchet MS"/>
              <a:cs typeface="Trebuchet MS"/>
            </a:endParaRPr>
          </a:p>
          <a:p>
            <a:pPr marL="12700" marR="5080">
              <a:spcBef>
                <a:spcPts val="25"/>
              </a:spcBef>
            </a:pPr>
            <a:r>
              <a:rPr lang="en-GB" sz="1200" b="1" dirty="0">
                <a:latin typeface="Trebuchet MS"/>
                <a:cs typeface="Trebuchet MS"/>
              </a:rPr>
              <a:t>96</a:t>
            </a:r>
            <a:r>
              <a:rPr lang="en-GB" sz="1200" dirty="0">
                <a:latin typeface="Trebuchet MS"/>
                <a:cs typeface="Trebuchet MS"/>
              </a:rPr>
              <a:t> of these comments were related to the </a:t>
            </a:r>
            <a:r>
              <a:rPr lang="en-GB" sz="1200" b="1" dirty="0">
                <a:latin typeface="Trebuchet MS"/>
                <a:cs typeface="Trebuchet MS"/>
              </a:rPr>
              <a:t>Experience </a:t>
            </a:r>
            <a:r>
              <a:rPr lang="en-GB" sz="1200" dirty="0">
                <a:latin typeface="Trebuchet MS"/>
                <a:cs typeface="Trebuchet MS"/>
              </a:rPr>
              <a:t>sub-theme where 63% (60) were positive and 38% (36) were negative. Comments about </a:t>
            </a:r>
            <a:r>
              <a:rPr lang="en-GB" sz="1200" b="1" dirty="0">
                <a:latin typeface="Trebuchet MS"/>
                <a:cs typeface="Trebuchet MS"/>
              </a:rPr>
              <a:t>Effectiveness </a:t>
            </a:r>
            <a:r>
              <a:rPr lang="en-GB" sz="1200" dirty="0">
                <a:latin typeface="Trebuchet MS"/>
                <a:cs typeface="Trebuchet MS"/>
              </a:rPr>
              <a:t>were also mentioned where 40% (4) were positive and 60% (6) were negative.</a:t>
            </a:r>
            <a:r>
              <a:rPr lang="en-GB" sz="1200" b="1" dirty="0">
                <a:latin typeface="Trebuchet MS"/>
                <a:cs typeface="Trebuchet MS"/>
              </a:rPr>
              <a:t> </a:t>
            </a:r>
          </a:p>
          <a:p>
            <a:pPr marL="12700" marR="5080">
              <a:spcBef>
                <a:spcPts val="25"/>
              </a:spcBef>
            </a:pPr>
            <a:endParaRPr lang="en-GB" sz="1200" b="1" dirty="0">
              <a:latin typeface="Trebuchet MS"/>
              <a:cs typeface="Trebuchet MS"/>
            </a:endParaRPr>
          </a:p>
          <a:p>
            <a:pPr marL="12700" marR="5080">
              <a:spcBef>
                <a:spcPts val="25"/>
              </a:spcBef>
            </a:pPr>
            <a:r>
              <a:rPr lang="en-GB" sz="1200" dirty="0">
                <a:latin typeface="Trebuchet MS"/>
                <a:cs typeface="Trebuchet MS"/>
              </a:rPr>
              <a:t>This data shows that patients have received some good care at hospitals but not all were offered treatment they considered to be effective.</a:t>
            </a:r>
          </a:p>
        </p:txBody>
      </p:sp>
      <p:sp>
        <p:nvSpPr>
          <p:cNvPr id="4" name="object 4"/>
          <p:cNvSpPr txBox="1"/>
          <p:nvPr/>
        </p:nvSpPr>
        <p:spPr>
          <a:xfrm>
            <a:off x="665480" y="3055746"/>
            <a:ext cx="8191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a:t>
            </a:r>
            <a:endParaRPr sz="1200">
              <a:latin typeface="Trebuchet MS"/>
              <a:cs typeface="Trebuchet MS"/>
            </a:endParaRPr>
          </a:p>
        </p:txBody>
      </p:sp>
      <p:sp>
        <p:nvSpPr>
          <p:cNvPr id="45" name="object 45"/>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rgbClr val="888888"/>
                </a:solidFill>
                <a:latin typeface="Calibri"/>
                <a:cs typeface="Calibri"/>
              </a:rPr>
              <a:t>21</a:t>
            </a:r>
            <a:endParaRPr sz="1200" dirty="0">
              <a:latin typeface="Calibri"/>
              <a:cs typeface="Calibri"/>
            </a:endParaRPr>
          </a:p>
        </p:txBody>
      </p:sp>
      <p:sp>
        <p:nvSpPr>
          <p:cNvPr id="46" name="object 46"/>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7" name="object 47"/>
          <p:cNvSpPr txBox="1">
            <a:spLocks noGrp="1"/>
          </p:cNvSpPr>
          <p:nvPr>
            <p:ph type="title"/>
          </p:nvPr>
        </p:nvSpPr>
        <p:spPr>
          <a:xfrm>
            <a:off x="1031544" y="360426"/>
            <a:ext cx="6895465" cy="574040"/>
          </a:xfrm>
          <a:prstGeom prst="rect">
            <a:avLst/>
          </a:prstGeom>
        </p:spPr>
        <p:txBody>
          <a:bodyPr vert="horz" wrap="square" lIns="0" tIns="12700" rIns="0" bIns="0" rtlCol="0">
            <a:spAutoFit/>
          </a:bodyPr>
          <a:lstStyle/>
          <a:p>
            <a:pPr marL="12700">
              <a:lnSpc>
                <a:spcPct val="100000"/>
              </a:lnSpc>
              <a:spcBef>
                <a:spcPts val="100"/>
              </a:spcBef>
            </a:pPr>
            <a:r>
              <a:rPr sz="3600" spc="-5" dirty="0"/>
              <a:t>Hospital</a:t>
            </a:r>
            <a:r>
              <a:rPr sz="3600" spc="-95" dirty="0"/>
              <a:t> </a:t>
            </a:r>
            <a:r>
              <a:rPr sz="3600" dirty="0"/>
              <a:t>Themes</a:t>
            </a:r>
            <a:r>
              <a:rPr sz="3600" spc="-25" dirty="0"/>
              <a:t> </a:t>
            </a:r>
            <a:r>
              <a:rPr sz="3600" spc="-5" dirty="0"/>
              <a:t>and</a:t>
            </a:r>
            <a:r>
              <a:rPr sz="3600" spc="-50" dirty="0"/>
              <a:t> </a:t>
            </a:r>
            <a:r>
              <a:rPr sz="3600" dirty="0"/>
              <a:t>Sub-Themes</a:t>
            </a:r>
            <a:endParaRPr sz="3600"/>
          </a:p>
        </p:txBody>
      </p:sp>
      <p:pic>
        <p:nvPicPr>
          <p:cNvPr id="49" name="object 3">
            <a:extLst>
              <a:ext uri="{FF2B5EF4-FFF2-40B4-BE49-F238E27FC236}">
                <a16:creationId xmlns:a16="http://schemas.microsoft.com/office/drawing/2014/main" id="{CD7DC9AC-C2E0-4DBD-A170-26C788F9A1CA}"/>
              </a:ext>
            </a:extLst>
          </p:cNvPr>
          <p:cNvPicPr/>
          <p:nvPr/>
        </p:nvPicPr>
        <p:blipFill>
          <a:blip r:embed="rId3" cstate="print"/>
          <a:stretch>
            <a:fillRect/>
          </a:stretch>
        </p:blipFill>
        <p:spPr>
          <a:xfrm>
            <a:off x="0" y="4508795"/>
            <a:ext cx="2778742" cy="2349203"/>
          </a:xfrm>
          <a:prstGeom prst="rect">
            <a:avLst/>
          </a:prstGeom>
        </p:spPr>
      </p:pic>
      <p:sp>
        <p:nvSpPr>
          <p:cNvPr id="50" name="object 23">
            <a:extLst>
              <a:ext uri="{FF2B5EF4-FFF2-40B4-BE49-F238E27FC236}">
                <a16:creationId xmlns:a16="http://schemas.microsoft.com/office/drawing/2014/main" id="{DD77416C-7384-4F26-8009-14CD7B407DED}"/>
              </a:ext>
            </a:extLst>
          </p:cNvPr>
          <p:cNvSpPr txBox="1"/>
          <p:nvPr/>
        </p:nvSpPr>
        <p:spPr>
          <a:xfrm>
            <a:off x="5517374" y="2922335"/>
            <a:ext cx="4768483" cy="3159839"/>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‘‘The hospital itself was fabulous and the care received also…”</a:t>
            </a:r>
            <a:endParaRPr lang="en-GB" sz="1200" spc="-30" dirty="0">
              <a:highlight>
                <a:srgbClr val="BCE09C"/>
              </a:highlight>
              <a:latin typeface="Trebuchet MS"/>
              <a:cs typeface="Trebuchet MS"/>
            </a:endParaRPr>
          </a:p>
          <a:p>
            <a:pPr marL="12700">
              <a:spcBef>
                <a:spcPts val="100"/>
              </a:spcBef>
            </a:pPr>
            <a:r>
              <a:rPr lang="en-GB" sz="1200" b="1" i="1" spc="5" dirty="0">
                <a:latin typeface="Trebuchet MS"/>
                <a:cs typeface="Trebuchet MS"/>
              </a:rPr>
              <a:t>Hospital</a:t>
            </a:r>
            <a:endParaRPr lang="en-GB" sz="1200" i="1"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‘‘Great care, dedicated staff…”</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Hospital</a:t>
            </a:r>
          </a:p>
          <a:p>
            <a:pPr marL="12700">
              <a:spcBef>
                <a:spcPts val="100"/>
              </a:spcBef>
            </a:pPr>
            <a:endParaRPr lang="en-GB" sz="1200" b="1" i="1" spc="5" dirty="0">
              <a:latin typeface="Trebuchet MS"/>
              <a:cs typeface="Trebuchet MS"/>
            </a:endParaRPr>
          </a:p>
          <a:p>
            <a:pPr marL="12700">
              <a:spcBef>
                <a:spcPts val="100"/>
              </a:spcBef>
            </a:pPr>
            <a:r>
              <a:rPr lang="en-GB" sz="1200" spc="5" dirty="0">
                <a:highlight>
                  <a:srgbClr val="BCE09C"/>
                </a:highlight>
                <a:latin typeface="Trebuchet MS"/>
                <a:cs typeface="Trebuchet MS"/>
              </a:rPr>
              <a:t>”Medical treatment and staff could not be faulted…”</a:t>
            </a:r>
          </a:p>
          <a:p>
            <a:pPr marL="12700">
              <a:spcBef>
                <a:spcPts val="100"/>
              </a:spcBef>
            </a:pPr>
            <a:r>
              <a:rPr lang="en-GB" sz="1200" b="1" i="1" spc="5" dirty="0">
                <a:latin typeface="Trebuchet MS"/>
                <a:cs typeface="Trebuchet MS"/>
              </a:rPr>
              <a:t>Hospital</a:t>
            </a:r>
            <a:endParaRPr lang="en-GB" sz="1200" b="1" i="1"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“He didn’t give me any advice to ease the pain…”</a:t>
            </a:r>
            <a:endParaRPr lang="en-GB" sz="1200" spc="-10" dirty="0">
              <a:highlight>
                <a:srgbClr val="80B5C6"/>
              </a:highlight>
              <a:latin typeface="Trebuchet MS"/>
              <a:cs typeface="Trebuchet MS"/>
            </a:endParaRPr>
          </a:p>
          <a:p>
            <a:pPr marL="12700">
              <a:spcBef>
                <a:spcPts val="100"/>
              </a:spcBef>
            </a:pPr>
            <a:r>
              <a:rPr lang="en-GB" sz="1200" b="1" i="1" spc="5" dirty="0">
                <a:latin typeface="Trebuchet MS"/>
                <a:cs typeface="Trebuchet MS"/>
              </a:rPr>
              <a:t>Hospital</a:t>
            </a:r>
            <a:endParaRPr lang="en-GB" sz="1200" b="1" spc="-5" dirty="0">
              <a:latin typeface="Trebuchet MS"/>
              <a:cs typeface="Trebuchet MS"/>
            </a:endParaRP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“I am furious about the poor communication…”</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Hospital</a:t>
            </a:r>
            <a:endParaRPr lang="en-GB" sz="1200" b="1" dirty="0">
              <a:latin typeface="Trebuchet MS"/>
              <a:cs typeface="Trebuchet MS"/>
            </a:endParaRPr>
          </a:p>
        </p:txBody>
      </p:sp>
      <p:sp>
        <p:nvSpPr>
          <p:cNvPr id="51" name="Google Shape;441;p10">
            <a:extLst>
              <a:ext uri="{FF2B5EF4-FFF2-40B4-BE49-F238E27FC236}">
                <a16:creationId xmlns:a16="http://schemas.microsoft.com/office/drawing/2014/main" id="{EA2F9403-89D5-40A1-BCDC-118F90CB8A95}"/>
              </a:ext>
            </a:extLst>
          </p:cNvPr>
          <p:cNvSpPr/>
          <p:nvPr/>
        </p:nvSpPr>
        <p:spPr>
          <a:xfrm>
            <a:off x="353695" y="2924002"/>
            <a:ext cx="4980305" cy="355299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2" name="Google Shape;466;p10">
            <a:extLst>
              <a:ext uri="{FF2B5EF4-FFF2-40B4-BE49-F238E27FC236}">
                <a16:creationId xmlns:a16="http://schemas.microsoft.com/office/drawing/2014/main" id="{8378E410-987D-43A7-BB21-D6035D03876C}"/>
              </a:ext>
            </a:extLst>
          </p:cNvPr>
          <p:cNvSpPr txBox="1"/>
          <p:nvPr/>
        </p:nvSpPr>
        <p:spPr>
          <a:xfrm rot="-5400000">
            <a:off x="59405" y="4404937"/>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3" name="Google Shape;467;p10">
            <a:extLst>
              <a:ext uri="{FF2B5EF4-FFF2-40B4-BE49-F238E27FC236}">
                <a16:creationId xmlns:a16="http://schemas.microsoft.com/office/drawing/2014/main" id="{7DB4A6B2-7589-45E3-9C52-A4B9AAF13BEA}"/>
              </a:ext>
            </a:extLst>
          </p:cNvPr>
          <p:cNvSpPr txBox="1"/>
          <p:nvPr/>
        </p:nvSpPr>
        <p:spPr>
          <a:xfrm>
            <a:off x="2639039" y="5965336"/>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54" name="Google Shape;475;p10">
            <a:extLst>
              <a:ext uri="{FF2B5EF4-FFF2-40B4-BE49-F238E27FC236}">
                <a16:creationId xmlns:a16="http://schemas.microsoft.com/office/drawing/2014/main" id="{BBD33396-BC77-448E-A6DB-30EE40BC0643}"/>
              </a:ext>
            </a:extLst>
          </p:cNvPr>
          <p:cNvSpPr txBox="1"/>
          <p:nvPr/>
        </p:nvSpPr>
        <p:spPr>
          <a:xfrm>
            <a:off x="877570" y="2677769"/>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Top Sub-themes for </a:t>
            </a:r>
            <a:r>
              <a:rPr lang="en-US" sz="1400" b="1" dirty="0">
                <a:solidFill>
                  <a:srgbClr val="000000"/>
                </a:solidFill>
                <a:latin typeface="Trebuchet MS"/>
                <a:ea typeface="Trebuchet MS"/>
                <a:cs typeface="Trebuchet MS"/>
                <a:sym typeface="Trebuchet MS"/>
              </a:rPr>
              <a:t>Treatment and care</a:t>
            </a:r>
            <a:endParaRPr sz="1400" b="0" i="0" u="none" strike="noStrike" cap="none" dirty="0">
              <a:solidFill>
                <a:srgbClr val="000000"/>
              </a:solidFill>
              <a:latin typeface="Trebuchet MS"/>
              <a:ea typeface="Trebuchet MS"/>
              <a:cs typeface="Trebuchet MS"/>
              <a:sym typeface="Trebuchet MS"/>
            </a:endParaRPr>
          </a:p>
        </p:txBody>
      </p:sp>
      <p:grpSp>
        <p:nvGrpSpPr>
          <p:cNvPr id="55" name="Google Shape;486;p10">
            <a:extLst>
              <a:ext uri="{FF2B5EF4-FFF2-40B4-BE49-F238E27FC236}">
                <a16:creationId xmlns:a16="http://schemas.microsoft.com/office/drawing/2014/main" id="{9F6D23F9-0FCA-4433-80AC-335E218FDD38}"/>
              </a:ext>
            </a:extLst>
          </p:cNvPr>
          <p:cNvGrpSpPr/>
          <p:nvPr/>
        </p:nvGrpSpPr>
        <p:grpSpPr>
          <a:xfrm>
            <a:off x="520745" y="5805672"/>
            <a:ext cx="973766" cy="574850"/>
            <a:chOff x="2692675" y="6800257"/>
            <a:chExt cx="973766" cy="574850"/>
          </a:xfrm>
        </p:grpSpPr>
        <p:sp>
          <p:nvSpPr>
            <p:cNvPr id="56" name="Google Shape;487;p10">
              <a:extLst>
                <a:ext uri="{FF2B5EF4-FFF2-40B4-BE49-F238E27FC236}">
                  <a16:creationId xmlns:a16="http://schemas.microsoft.com/office/drawing/2014/main" id="{537F418F-F477-40D3-A515-FA39D81BFEA2}"/>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7" name="Google Shape;488;p10">
              <a:extLst>
                <a:ext uri="{FF2B5EF4-FFF2-40B4-BE49-F238E27FC236}">
                  <a16:creationId xmlns:a16="http://schemas.microsoft.com/office/drawing/2014/main" id="{4C4B2430-FC7B-47B5-9EC8-A175815799CA}"/>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8" name="Google Shape;489;p10">
              <a:extLst>
                <a:ext uri="{FF2B5EF4-FFF2-40B4-BE49-F238E27FC236}">
                  <a16:creationId xmlns:a16="http://schemas.microsoft.com/office/drawing/2014/main" id="{7BA64BB9-39E6-48F5-A418-15B28FA25D0A}"/>
                </a:ext>
              </a:extLst>
            </p:cNvPr>
            <p:cNvSpPr/>
            <p:nvPr/>
          </p:nvSpPr>
          <p:spPr>
            <a:xfrm>
              <a:off x="2725290" y="7205723"/>
              <a:ext cx="204000" cy="95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9" name="Google Shape;490;p10">
              <a:extLst>
                <a:ext uri="{FF2B5EF4-FFF2-40B4-BE49-F238E27FC236}">
                  <a16:creationId xmlns:a16="http://schemas.microsoft.com/office/drawing/2014/main" id="{21F24F64-F5FE-4ED8-AB6F-E1F1318D9B7F}"/>
                </a:ext>
              </a:extLst>
            </p:cNvPr>
            <p:cNvSpPr/>
            <p:nvPr/>
          </p:nvSpPr>
          <p:spPr>
            <a:xfrm>
              <a:off x="2725652" y="6869605"/>
              <a:ext cx="2013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0" name="Google Shape;491;p10">
              <a:extLst>
                <a:ext uri="{FF2B5EF4-FFF2-40B4-BE49-F238E27FC236}">
                  <a16:creationId xmlns:a16="http://schemas.microsoft.com/office/drawing/2014/main" id="{878B9A60-CF90-49CC-953E-98DB5FC44389}"/>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1" name="Google Shape;492;p10">
              <a:extLst>
                <a:ext uri="{FF2B5EF4-FFF2-40B4-BE49-F238E27FC236}">
                  <a16:creationId xmlns:a16="http://schemas.microsoft.com/office/drawing/2014/main" id="{E90E5399-440C-41F1-863B-E688B8F08C57}"/>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2" name="Google Shape;493;p10">
              <a:extLst>
                <a:ext uri="{FF2B5EF4-FFF2-40B4-BE49-F238E27FC236}">
                  <a16:creationId xmlns:a16="http://schemas.microsoft.com/office/drawing/2014/main" id="{76212921-7835-4E2F-9AB8-9702A1F24F3F}"/>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63" name="Chart 62">
            <a:extLst>
              <a:ext uri="{FF2B5EF4-FFF2-40B4-BE49-F238E27FC236}">
                <a16:creationId xmlns:a16="http://schemas.microsoft.com/office/drawing/2014/main" id="{AC29EF5C-261D-4B81-B2E1-985DC8304777}"/>
              </a:ext>
            </a:extLst>
          </p:cNvPr>
          <p:cNvGraphicFramePr/>
          <p:nvPr>
            <p:extLst>
              <p:ext uri="{D42A27DB-BD31-4B8C-83A1-F6EECF244321}">
                <p14:modId xmlns:p14="http://schemas.microsoft.com/office/powerpoint/2010/main" val="1256570103"/>
              </p:ext>
            </p:extLst>
          </p:nvPr>
        </p:nvGraphicFramePr>
        <p:xfrm>
          <a:off x="629513" y="2958389"/>
          <a:ext cx="4569647" cy="2794931"/>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3" name="object 33"/>
          <p:cNvSpPr txBox="1"/>
          <p:nvPr/>
        </p:nvSpPr>
        <p:spPr>
          <a:xfrm>
            <a:off x="353695" y="1114367"/>
            <a:ext cx="9780906" cy="2057615"/>
          </a:xfrm>
          <a:prstGeom prst="rect">
            <a:avLst/>
          </a:prstGeom>
        </p:spPr>
        <p:txBody>
          <a:bodyPr vert="horz" wrap="square" lIns="0" tIns="3175" rIns="0" bIns="0" rtlCol="0">
            <a:spAutoFit/>
          </a:bodyPr>
          <a:lstStyle/>
          <a:p>
            <a:pPr marL="12700" marR="5080"/>
            <a:r>
              <a:rPr sz="1200" b="1" dirty="0">
                <a:latin typeface="Trebuchet MS"/>
                <a:cs typeface="Trebuchet MS"/>
              </a:rPr>
              <a:t>Waiting times </a:t>
            </a:r>
            <a:r>
              <a:rPr sz="1200" dirty="0">
                <a:latin typeface="Trebuchet MS"/>
                <a:cs typeface="Trebuchet MS"/>
              </a:rPr>
              <a:t>was </a:t>
            </a:r>
            <a:r>
              <a:rPr lang="en-GB" sz="1200" dirty="0">
                <a:latin typeface="Trebuchet MS"/>
                <a:cs typeface="Trebuchet MS"/>
              </a:rPr>
              <a:t>another common</a:t>
            </a:r>
            <a:r>
              <a:rPr sz="1200" dirty="0">
                <a:latin typeface="Trebuchet MS"/>
                <a:cs typeface="Trebuchet MS"/>
              </a:rPr>
              <a:t> </a:t>
            </a:r>
            <a:r>
              <a:rPr lang="en-GB" sz="1200" dirty="0">
                <a:latin typeface="Trebuchet MS"/>
                <a:cs typeface="Trebuchet MS"/>
              </a:rPr>
              <a:t>theme </a:t>
            </a:r>
            <a:r>
              <a:rPr sz="1200" dirty="0">
                <a:latin typeface="Trebuchet MS"/>
                <a:cs typeface="Trebuchet MS"/>
              </a:rPr>
              <a:t>with </a:t>
            </a:r>
            <a:r>
              <a:rPr lang="en-GB" sz="1200" dirty="0">
                <a:latin typeface="Trebuchet MS"/>
                <a:cs typeface="Trebuchet MS"/>
              </a:rPr>
              <a:t>43</a:t>
            </a:r>
            <a:r>
              <a:rPr sz="1200" dirty="0">
                <a:latin typeface="Trebuchet MS"/>
                <a:cs typeface="Trebuchet MS"/>
              </a:rPr>
              <a:t> mentions of which </a:t>
            </a:r>
            <a:r>
              <a:rPr lang="en-GB" sz="1200" dirty="0">
                <a:latin typeface="Trebuchet MS"/>
                <a:cs typeface="Trebuchet MS"/>
              </a:rPr>
              <a:t>21</a:t>
            </a:r>
            <a:r>
              <a:rPr sz="1200" dirty="0">
                <a:latin typeface="Trebuchet MS"/>
                <a:cs typeface="Trebuchet MS"/>
              </a:rPr>
              <a:t>% (</a:t>
            </a:r>
            <a:r>
              <a:rPr lang="en-GB" sz="1200" dirty="0">
                <a:latin typeface="Trebuchet MS"/>
                <a:cs typeface="Trebuchet MS"/>
              </a:rPr>
              <a:t>9</a:t>
            </a:r>
            <a:r>
              <a:rPr sz="1200" dirty="0">
                <a:latin typeface="Trebuchet MS"/>
                <a:cs typeface="Trebuchet MS"/>
              </a:rPr>
              <a:t>) were positive, </a:t>
            </a:r>
            <a:r>
              <a:rPr lang="en-GB" sz="1200" dirty="0">
                <a:latin typeface="Trebuchet MS"/>
                <a:cs typeface="Trebuchet MS"/>
              </a:rPr>
              <a:t>74</a:t>
            </a:r>
            <a:r>
              <a:rPr sz="1200" dirty="0">
                <a:latin typeface="Trebuchet MS"/>
                <a:cs typeface="Trebuchet MS"/>
              </a:rPr>
              <a:t>% (</a:t>
            </a:r>
            <a:r>
              <a:rPr lang="en-GB" sz="1200" dirty="0">
                <a:latin typeface="Trebuchet MS"/>
                <a:cs typeface="Trebuchet MS"/>
              </a:rPr>
              <a:t>32</a:t>
            </a:r>
            <a:r>
              <a:rPr sz="1200" dirty="0">
                <a:latin typeface="Trebuchet MS"/>
                <a:cs typeface="Trebuchet MS"/>
              </a:rPr>
              <a:t>) negative and </a:t>
            </a:r>
            <a:r>
              <a:rPr lang="en-GB" sz="1200" dirty="0">
                <a:latin typeface="Trebuchet MS"/>
                <a:cs typeface="Trebuchet MS"/>
              </a:rPr>
              <a:t>5</a:t>
            </a:r>
            <a:r>
              <a:rPr sz="1200" dirty="0">
                <a:latin typeface="Trebuchet MS"/>
                <a:cs typeface="Trebuchet MS"/>
              </a:rPr>
              <a:t>% (2) neutral. </a:t>
            </a:r>
            <a:r>
              <a:rPr lang="en-GB" sz="1200" dirty="0">
                <a:latin typeface="Trebuchet MS"/>
                <a:cs typeface="Trebuchet MS"/>
              </a:rPr>
              <a:t>The chart below shows the breakdown of the </a:t>
            </a:r>
            <a:r>
              <a:rPr lang="en-GB" sz="1200" b="1" dirty="0">
                <a:latin typeface="Trebuchet MS"/>
                <a:cs typeface="Trebuchet MS"/>
              </a:rPr>
              <a:t>Waiting times </a:t>
            </a:r>
            <a:r>
              <a:rPr lang="en-GB" sz="1200" dirty="0">
                <a:latin typeface="Trebuchet MS"/>
                <a:cs typeface="Trebuchet MS"/>
              </a:rPr>
              <a:t>theme.</a:t>
            </a:r>
          </a:p>
          <a:p>
            <a:pPr marL="12700" marR="5080"/>
            <a:endParaRPr lang="en-GB" sz="1200" dirty="0">
              <a:highlight>
                <a:srgbClr val="00FF00"/>
              </a:highlight>
              <a:latin typeface="Trebuchet MS"/>
              <a:cs typeface="Trebuchet MS"/>
            </a:endParaRPr>
          </a:p>
          <a:p>
            <a:pPr marL="12700" marR="5080"/>
            <a:r>
              <a:rPr lang="en-GB" sz="1200" b="1" dirty="0">
                <a:latin typeface="Trebuchet MS"/>
                <a:cs typeface="Trebuchet MS"/>
              </a:rPr>
              <a:t>Waiting times to be seen at appointment</a:t>
            </a:r>
            <a:r>
              <a:rPr lang="en-GB" sz="1200" dirty="0">
                <a:latin typeface="Trebuchet MS"/>
                <a:cs typeface="Trebuchet MS"/>
              </a:rPr>
              <a:t> was the only sub-theme with 21 mentions. A significant amount of these were negative (81%) with only 19% positive experiences. Most patients experienced long waiting times when at the hospitals’ premises, despite having a scheduled appointment.</a:t>
            </a:r>
          </a:p>
          <a:p>
            <a:pPr marL="12700" marR="5080"/>
            <a:endParaRPr lang="en-GB" sz="1200" dirty="0">
              <a:highlight>
                <a:srgbClr val="00FF00"/>
              </a:highlight>
              <a:latin typeface="Trebuchet MS"/>
              <a:cs typeface="Trebuchet MS"/>
            </a:endParaRPr>
          </a:p>
          <a:p>
            <a:pPr marL="12700" marR="5080"/>
            <a:r>
              <a:rPr lang="en-GB" sz="1200" dirty="0">
                <a:latin typeface="Trebuchet MS"/>
                <a:cs typeface="Trebuchet MS"/>
              </a:rPr>
              <a:t>In addition, </a:t>
            </a:r>
            <a:r>
              <a:rPr lang="en-GB" sz="1200" b="1" dirty="0">
                <a:latin typeface="Trebuchet MS"/>
                <a:cs typeface="Trebuchet MS"/>
              </a:rPr>
              <a:t>Communication </a:t>
            </a:r>
            <a:r>
              <a:rPr lang="en-GB" sz="1200" dirty="0">
                <a:latin typeface="Trebuchet MS"/>
                <a:cs typeface="Trebuchet MS"/>
              </a:rPr>
              <a:t>was another theme with a high number of negative comments (65%). These comments indicate inadequate treatment explanation or lack of communication in general.</a:t>
            </a:r>
          </a:p>
          <a:p>
            <a:pPr marL="12700" marR="5080"/>
            <a:endParaRPr lang="en-GB" sz="1200" dirty="0">
              <a:highlight>
                <a:srgbClr val="00FF00"/>
              </a:highlight>
              <a:latin typeface="Trebuchet MS"/>
              <a:cs typeface="Trebuchet MS"/>
            </a:endParaRPr>
          </a:p>
          <a:p>
            <a:pPr marL="12700" marR="5080"/>
            <a:endParaRPr sz="1350" dirty="0">
              <a:latin typeface="Trebuchet MS"/>
              <a:cs typeface="Trebuchet MS"/>
            </a:endParaRPr>
          </a:p>
        </p:txBody>
      </p:sp>
      <p:sp>
        <p:nvSpPr>
          <p:cNvPr id="49" name="object 49"/>
          <p:cNvSpPr txBox="1"/>
          <p:nvPr/>
        </p:nvSpPr>
        <p:spPr>
          <a:xfrm>
            <a:off x="9528809" y="6518554"/>
            <a:ext cx="180975"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rgbClr val="888888"/>
                </a:solidFill>
                <a:latin typeface="Calibri"/>
                <a:cs typeface="Calibri"/>
              </a:rPr>
              <a:t>22</a:t>
            </a:r>
            <a:endParaRPr sz="1200" dirty="0">
              <a:latin typeface="Calibri"/>
              <a:cs typeface="Calibri"/>
            </a:endParaRPr>
          </a:p>
        </p:txBody>
      </p:sp>
      <p:sp>
        <p:nvSpPr>
          <p:cNvPr id="50" name="object 50"/>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51" name="object 51"/>
          <p:cNvSpPr txBox="1">
            <a:spLocks noGrp="1"/>
          </p:cNvSpPr>
          <p:nvPr>
            <p:ph type="title"/>
          </p:nvPr>
        </p:nvSpPr>
        <p:spPr>
          <a:xfrm>
            <a:off x="1031544" y="360426"/>
            <a:ext cx="6895465" cy="574040"/>
          </a:xfrm>
          <a:prstGeom prst="rect">
            <a:avLst/>
          </a:prstGeom>
        </p:spPr>
        <p:txBody>
          <a:bodyPr vert="horz" wrap="square" lIns="0" tIns="12700" rIns="0" bIns="0" rtlCol="0">
            <a:spAutoFit/>
          </a:bodyPr>
          <a:lstStyle/>
          <a:p>
            <a:pPr marL="12700">
              <a:lnSpc>
                <a:spcPct val="100000"/>
              </a:lnSpc>
              <a:spcBef>
                <a:spcPts val="100"/>
              </a:spcBef>
            </a:pPr>
            <a:r>
              <a:rPr sz="3600" spc="-5" dirty="0"/>
              <a:t>Hospital</a:t>
            </a:r>
            <a:r>
              <a:rPr sz="3600" spc="-95" dirty="0"/>
              <a:t> </a:t>
            </a:r>
            <a:r>
              <a:rPr sz="3600" dirty="0"/>
              <a:t>Themes</a:t>
            </a:r>
            <a:r>
              <a:rPr sz="3600" spc="-25" dirty="0"/>
              <a:t> </a:t>
            </a:r>
            <a:r>
              <a:rPr sz="3600" spc="-5" dirty="0"/>
              <a:t>and</a:t>
            </a:r>
            <a:r>
              <a:rPr sz="3600" spc="-50" dirty="0"/>
              <a:t> </a:t>
            </a:r>
            <a:r>
              <a:rPr sz="3600" dirty="0"/>
              <a:t>Sub-Themes</a:t>
            </a:r>
            <a:endParaRPr sz="3600"/>
          </a:p>
        </p:txBody>
      </p:sp>
      <p:pic>
        <p:nvPicPr>
          <p:cNvPr id="52" name="object 3">
            <a:extLst>
              <a:ext uri="{FF2B5EF4-FFF2-40B4-BE49-F238E27FC236}">
                <a16:creationId xmlns:a16="http://schemas.microsoft.com/office/drawing/2014/main" id="{8D29DBEA-37F7-4F56-ADFB-414152167C93}"/>
              </a:ext>
            </a:extLst>
          </p:cNvPr>
          <p:cNvPicPr/>
          <p:nvPr/>
        </p:nvPicPr>
        <p:blipFill>
          <a:blip r:embed="rId4" cstate="print"/>
          <a:stretch>
            <a:fillRect/>
          </a:stretch>
        </p:blipFill>
        <p:spPr>
          <a:xfrm>
            <a:off x="0" y="4508795"/>
            <a:ext cx="2778742" cy="2349203"/>
          </a:xfrm>
          <a:prstGeom prst="rect">
            <a:avLst/>
          </a:prstGeom>
        </p:spPr>
      </p:pic>
      <p:sp>
        <p:nvSpPr>
          <p:cNvPr id="53" name="object 23">
            <a:extLst>
              <a:ext uri="{FF2B5EF4-FFF2-40B4-BE49-F238E27FC236}">
                <a16:creationId xmlns:a16="http://schemas.microsoft.com/office/drawing/2014/main" id="{AD12AB1C-46FF-44A3-8548-2CF404EB656E}"/>
              </a:ext>
            </a:extLst>
          </p:cNvPr>
          <p:cNvSpPr txBox="1"/>
          <p:nvPr/>
        </p:nvSpPr>
        <p:spPr>
          <a:xfrm>
            <a:off x="5501050" y="3128211"/>
            <a:ext cx="4768483" cy="3159839"/>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‘‘seen practically straight away…”</a:t>
            </a:r>
            <a:endParaRPr lang="en-GB" sz="1200" spc="-30" dirty="0">
              <a:highlight>
                <a:srgbClr val="BCE09C"/>
              </a:highlight>
              <a:latin typeface="Trebuchet MS"/>
              <a:cs typeface="Trebuchet MS"/>
            </a:endParaRPr>
          </a:p>
          <a:p>
            <a:pPr marL="12700">
              <a:spcBef>
                <a:spcPts val="100"/>
              </a:spcBef>
            </a:pPr>
            <a:r>
              <a:rPr lang="en-GB" sz="1200" b="1" i="1" spc="5" dirty="0">
                <a:latin typeface="Trebuchet MS"/>
                <a:cs typeface="Trebuchet MS"/>
              </a:rPr>
              <a:t>Hospital</a:t>
            </a:r>
          </a:p>
          <a:p>
            <a:pPr marL="12700">
              <a:spcBef>
                <a:spcPts val="100"/>
              </a:spcBef>
            </a:pPr>
            <a:endParaRPr lang="en-GB" sz="1200" b="1" i="1" spc="5" dirty="0">
              <a:latin typeface="Trebuchet MS"/>
              <a:cs typeface="Trebuchet MS"/>
            </a:endParaRPr>
          </a:p>
          <a:p>
            <a:pPr marL="12700">
              <a:spcBef>
                <a:spcPts val="100"/>
              </a:spcBef>
            </a:pPr>
            <a:r>
              <a:rPr lang="en-GB" sz="1200" spc="5" dirty="0">
                <a:highlight>
                  <a:srgbClr val="BCE09C"/>
                </a:highlight>
                <a:latin typeface="Trebuchet MS"/>
                <a:cs typeface="Trebuchet MS"/>
              </a:rPr>
              <a:t>”…Service was so efficient, in and out in 10-15 mins.”</a:t>
            </a:r>
          </a:p>
          <a:p>
            <a:pPr marL="12700">
              <a:spcBef>
                <a:spcPts val="100"/>
              </a:spcBef>
            </a:pPr>
            <a:r>
              <a:rPr lang="en-GB" sz="1200" b="1" i="1" spc="5" dirty="0">
                <a:latin typeface="Trebuchet MS"/>
                <a:cs typeface="Trebuchet MS"/>
              </a:rPr>
              <a:t>Hospital</a:t>
            </a:r>
            <a:endParaRPr lang="en-GB" sz="1200" b="1" i="1"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45" dirty="0">
                <a:highlight>
                  <a:srgbClr val="80B5C6"/>
                </a:highlight>
                <a:latin typeface="Trebuchet MS"/>
                <a:cs typeface="Trebuchet MS"/>
              </a:rPr>
              <a:t>‘‘…I got seen late and I got very tired because of the long waiting…”</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Hospital</a:t>
            </a:r>
            <a:endParaRPr lang="en-GB" sz="1200"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spc="-15" dirty="0">
                <a:highlight>
                  <a:srgbClr val="80B5C6"/>
                </a:highlight>
                <a:latin typeface="Trebuchet MS"/>
                <a:cs typeface="Trebuchet MS"/>
              </a:rPr>
              <a:t>“…Took me 6 hours to see the doctor…”</a:t>
            </a:r>
            <a:endParaRPr lang="en-GB" sz="1200" spc="-10" dirty="0">
              <a:highlight>
                <a:srgbClr val="80B5C6"/>
              </a:highlight>
              <a:latin typeface="Trebuchet MS"/>
              <a:cs typeface="Trebuchet MS"/>
            </a:endParaRPr>
          </a:p>
          <a:p>
            <a:pPr marL="12700">
              <a:spcBef>
                <a:spcPts val="100"/>
              </a:spcBef>
            </a:pPr>
            <a:r>
              <a:rPr lang="en-GB" sz="1200" b="1" i="1" spc="5" dirty="0">
                <a:latin typeface="Trebuchet MS"/>
                <a:cs typeface="Trebuchet MS"/>
              </a:rPr>
              <a:t>Hospital</a:t>
            </a:r>
            <a:endParaRPr lang="en-GB" sz="1200" b="1" spc="-5" dirty="0">
              <a:latin typeface="Trebuchet MS"/>
              <a:cs typeface="Trebuchet MS"/>
            </a:endParaRP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“Waiting times in A&amp;E are incredibly long…”</a:t>
            </a:r>
          </a:p>
          <a:p>
            <a:pPr marL="12700">
              <a:spcBef>
                <a:spcPts val="100"/>
              </a:spcBef>
            </a:pPr>
            <a:r>
              <a:rPr lang="en-GB" sz="1200" b="1" i="1" spc="-5" dirty="0">
                <a:latin typeface="Trebuchet MS"/>
                <a:cs typeface="Trebuchet MS"/>
              </a:rPr>
              <a:t>Hospital</a:t>
            </a:r>
          </a:p>
        </p:txBody>
      </p:sp>
      <p:sp>
        <p:nvSpPr>
          <p:cNvPr id="54" name="Google Shape;441;p10">
            <a:extLst>
              <a:ext uri="{FF2B5EF4-FFF2-40B4-BE49-F238E27FC236}">
                <a16:creationId xmlns:a16="http://schemas.microsoft.com/office/drawing/2014/main" id="{0C08E730-3FEA-417B-BD52-57F2F2CC9357}"/>
              </a:ext>
            </a:extLst>
          </p:cNvPr>
          <p:cNvSpPr/>
          <p:nvPr/>
        </p:nvSpPr>
        <p:spPr>
          <a:xfrm>
            <a:off x="353695" y="3124199"/>
            <a:ext cx="4980305" cy="3467235"/>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 name="Google Shape;466;p10">
            <a:extLst>
              <a:ext uri="{FF2B5EF4-FFF2-40B4-BE49-F238E27FC236}">
                <a16:creationId xmlns:a16="http://schemas.microsoft.com/office/drawing/2014/main" id="{2A7E86D9-2488-4993-BDE4-268F6250B9B8}"/>
              </a:ext>
            </a:extLst>
          </p:cNvPr>
          <p:cNvSpPr txBox="1"/>
          <p:nvPr/>
        </p:nvSpPr>
        <p:spPr>
          <a:xfrm rot="-5400000">
            <a:off x="59405" y="4519372"/>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6" name="Google Shape;467;p10">
            <a:extLst>
              <a:ext uri="{FF2B5EF4-FFF2-40B4-BE49-F238E27FC236}">
                <a16:creationId xmlns:a16="http://schemas.microsoft.com/office/drawing/2014/main" id="{F60B3500-7552-4406-BA7D-D94186695007}"/>
              </a:ext>
            </a:extLst>
          </p:cNvPr>
          <p:cNvSpPr txBox="1"/>
          <p:nvPr/>
        </p:nvSpPr>
        <p:spPr>
          <a:xfrm>
            <a:off x="2639039" y="6079771"/>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57" name="Google Shape;475;p10">
            <a:extLst>
              <a:ext uri="{FF2B5EF4-FFF2-40B4-BE49-F238E27FC236}">
                <a16:creationId xmlns:a16="http://schemas.microsoft.com/office/drawing/2014/main" id="{AB06F95B-125D-41F5-A740-E72E0D218C63}"/>
              </a:ext>
            </a:extLst>
          </p:cNvPr>
          <p:cNvSpPr txBox="1"/>
          <p:nvPr/>
        </p:nvSpPr>
        <p:spPr>
          <a:xfrm>
            <a:off x="877570" y="2846547"/>
            <a:ext cx="3932554" cy="228268"/>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400" b="1" i="0" u="none" strike="noStrike" cap="none" dirty="0">
                <a:solidFill>
                  <a:srgbClr val="000000"/>
                </a:solidFill>
                <a:latin typeface="Trebuchet MS"/>
                <a:ea typeface="Trebuchet MS"/>
                <a:cs typeface="Trebuchet MS"/>
                <a:sym typeface="Trebuchet MS"/>
              </a:rPr>
              <a:t>Top Sub-theme for Waiting Times</a:t>
            </a:r>
            <a:endParaRPr sz="1400" b="0" i="0" u="none" strike="noStrike" cap="none" dirty="0">
              <a:solidFill>
                <a:srgbClr val="000000"/>
              </a:solidFill>
              <a:latin typeface="Trebuchet MS"/>
              <a:ea typeface="Trebuchet MS"/>
              <a:cs typeface="Trebuchet MS"/>
              <a:sym typeface="Trebuchet MS"/>
            </a:endParaRPr>
          </a:p>
        </p:txBody>
      </p:sp>
      <p:grpSp>
        <p:nvGrpSpPr>
          <p:cNvPr id="58" name="Google Shape;486;p10">
            <a:extLst>
              <a:ext uri="{FF2B5EF4-FFF2-40B4-BE49-F238E27FC236}">
                <a16:creationId xmlns:a16="http://schemas.microsoft.com/office/drawing/2014/main" id="{60F9AF7D-51B3-4DB9-85AF-6ED416D8B63B}"/>
              </a:ext>
            </a:extLst>
          </p:cNvPr>
          <p:cNvGrpSpPr/>
          <p:nvPr/>
        </p:nvGrpSpPr>
        <p:grpSpPr>
          <a:xfrm>
            <a:off x="520745" y="5920107"/>
            <a:ext cx="973766" cy="574850"/>
            <a:chOff x="2692675" y="6800257"/>
            <a:chExt cx="973766" cy="574850"/>
          </a:xfrm>
        </p:grpSpPr>
        <p:sp>
          <p:nvSpPr>
            <p:cNvPr id="59" name="Google Shape;487;p10">
              <a:extLst>
                <a:ext uri="{FF2B5EF4-FFF2-40B4-BE49-F238E27FC236}">
                  <a16:creationId xmlns:a16="http://schemas.microsoft.com/office/drawing/2014/main" id="{F2D9BDF3-67AA-4981-8167-7D9A54AD728F}"/>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0" name="Google Shape;488;p10">
              <a:extLst>
                <a:ext uri="{FF2B5EF4-FFF2-40B4-BE49-F238E27FC236}">
                  <a16:creationId xmlns:a16="http://schemas.microsoft.com/office/drawing/2014/main" id="{26584B5F-4DD5-4F2B-ABF2-2AA673DAFCF1}"/>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1" name="Google Shape;489;p10">
              <a:extLst>
                <a:ext uri="{FF2B5EF4-FFF2-40B4-BE49-F238E27FC236}">
                  <a16:creationId xmlns:a16="http://schemas.microsoft.com/office/drawing/2014/main" id="{F1427A22-1571-436C-9244-3DE2F8BD7CCE}"/>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2" name="Google Shape;490;p10">
              <a:extLst>
                <a:ext uri="{FF2B5EF4-FFF2-40B4-BE49-F238E27FC236}">
                  <a16:creationId xmlns:a16="http://schemas.microsoft.com/office/drawing/2014/main" id="{16F1273A-CB4A-450F-BFDC-CF480521E601}"/>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3" name="Google Shape;491;p10">
              <a:extLst>
                <a:ext uri="{FF2B5EF4-FFF2-40B4-BE49-F238E27FC236}">
                  <a16:creationId xmlns:a16="http://schemas.microsoft.com/office/drawing/2014/main" id="{934C658C-C3EF-44A2-BEE9-3641515F027C}"/>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4" name="Google Shape;492;p10">
              <a:extLst>
                <a:ext uri="{FF2B5EF4-FFF2-40B4-BE49-F238E27FC236}">
                  <a16:creationId xmlns:a16="http://schemas.microsoft.com/office/drawing/2014/main" id="{553868EF-287E-4E48-85CD-438C7B3DEAE1}"/>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5" name="Google Shape;493;p10">
              <a:extLst>
                <a:ext uri="{FF2B5EF4-FFF2-40B4-BE49-F238E27FC236}">
                  <a16:creationId xmlns:a16="http://schemas.microsoft.com/office/drawing/2014/main" id="{64642378-7F60-437A-9131-60FC3F83E2C8}"/>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66" name="Chart 65">
            <a:extLst>
              <a:ext uri="{FF2B5EF4-FFF2-40B4-BE49-F238E27FC236}">
                <a16:creationId xmlns:a16="http://schemas.microsoft.com/office/drawing/2014/main" id="{92D4163C-0338-4377-AAC2-81913DD8852C}"/>
              </a:ext>
            </a:extLst>
          </p:cNvPr>
          <p:cNvGraphicFramePr/>
          <p:nvPr>
            <p:extLst>
              <p:ext uri="{D42A27DB-BD31-4B8C-83A1-F6EECF244321}">
                <p14:modId xmlns:p14="http://schemas.microsoft.com/office/powerpoint/2010/main" val="2876721388"/>
              </p:ext>
            </p:extLst>
          </p:nvPr>
        </p:nvGraphicFramePr>
        <p:xfrm>
          <a:off x="645510" y="3250900"/>
          <a:ext cx="4569647" cy="2794931"/>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23">
            <a:extLst>
              <a:ext uri="{FF2B5EF4-FFF2-40B4-BE49-F238E27FC236}">
                <a16:creationId xmlns:a16="http://schemas.microsoft.com/office/drawing/2014/main" id="{3513E7C5-522A-46BF-B505-9918922A0424}"/>
              </a:ext>
            </a:extLst>
          </p:cNvPr>
          <p:cNvSpPr txBox="1"/>
          <p:nvPr/>
        </p:nvSpPr>
        <p:spPr>
          <a:xfrm>
            <a:off x="5517374" y="2780994"/>
            <a:ext cx="4768483" cy="3159839"/>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‘‘…Staff are friendly, helpful, happy and caring.</a:t>
            </a:r>
            <a:r>
              <a:rPr lang="en-GB" sz="1200" spc="-30" dirty="0">
                <a:highlight>
                  <a:srgbClr val="BCE09C"/>
                </a:highlight>
                <a:latin typeface="Trebuchet MS"/>
                <a:cs typeface="Trebuchet MS"/>
              </a:rPr>
              <a:t>”</a:t>
            </a:r>
          </a:p>
          <a:p>
            <a:pPr marL="12700">
              <a:spcBef>
                <a:spcPts val="100"/>
              </a:spcBef>
            </a:pPr>
            <a:r>
              <a:rPr lang="en-GB" sz="1200" b="1" i="1" spc="5" dirty="0">
                <a:latin typeface="Trebuchet MS"/>
                <a:cs typeface="Trebuchet MS"/>
              </a:rPr>
              <a:t>Pharmacy</a:t>
            </a:r>
            <a:endParaRPr lang="en-GB" sz="1200" b="1" i="1"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‘‘Always helpful and obliging.</a:t>
            </a:r>
            <a:r>
              <a:rPr lang="en-GB" sz="1200" spc="-30" dirty="0">
                <a:highlight>
                  <a:srgbClr val="BCE09C"/>
                </a:highlight>
                <a:latin typeface="Trebuchet MS"/>
                <a:cs typeface="Trebuchet MS"/>
              </a:rPr>
              <a:t>”</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Pharmacy</a:t>
            </a:r>
            <a:endParaRPr lang="en-GB" sz="1200"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spc="-45" dirty="0">
                <a:highlight>
                  <a:srgbClr val="BCE09C"/>
                </a:highlight>
                <a:latin typeface="Trebuchet MS"/>
                <a:cs typeface="Trebuchet MS"/>
              </a:rPr>
              <a:t>‘‘…Always happy to give advice and extremely nice people.</a:t>
            </a:r>
            <a:r>
              <a:rPr lang="en-GB" sz="1200" spc="-30" dirty="0">
                <a:highlight>
                  <a:srgbClr val="BCE09C"/>
                </a:highlight>
                <a:latin typeface="Trebuchet MS"/>
                <a:cs typeface="Trebuchet MS"/>
              </a:rPr>
              <a:t>”</a:t>
            </a:r>
            <a:endParaRPr lang="en-GB" sz="1200" dirty="0">
              <a:highlight>
                <a:srgbClr val="BCE09C"/>
              </a:highlight>
              <a:latin typeface="Trebuchet MS"/>
              <a:cs typeface="Trebuchet MS"/>
            </a:endParaRPr>
          </a:p>
          <a:p>
            <a:pPr marL="12700">
              <a:spcBef>
                <a:spcPts val="100"/>
              </a:spcBef>
            </a:pPr>
            <a:r>
              <a:rPr lang="en-GB" sz="1200" b="1" i="1" spc="5" dirty="0">
                <a:latin typeface="Trebuchet MS"/>
                <a:cs typeface="Trebuchet MS"/>
              </a:rPr>
              <a:t>Pharmacy</a:t>
            </a:r>
            <a:endParaRPr lang="en-GB" sz="1200"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“People are rude.”</a:t>
            </a:r>
            <a:endParaRPr lang="en-GB" sz="1200" spc="-10" dirty="0">
              <a:highlight>
                <a:srgbClr val="80B5C6"/>
              </a:highlight>
              <a:latin typeface="Trebuchet MS"/>
              <a:cs typeface="Trebuchet MS"/>
            </a:endParaRPr>
          </a:p>
          <a:p>
            <a:pPr marL="12700">
              <a:spcBef>
                <a:spcPts val="100"/>
              </a:spcBef>
            </a:pPr>
            <a:r>
              <a:rPr lang="en-GB" sz="1200" b="1" i="1" spc="5" dirty="0">
                <a:latin typeface="Trebuchet MS"/>
                <a:cs typeface="Trebuchet MS"/>
              </a:rPr>
              <a:t>Pharmacy</a:t>
            </a:r>
            <a:endParaRPr lang="en-GB" sz="1200" b="1" spc="-5" dirty="0">
              <a:latin typeface="Trebuchet MS"/>
              <a:cs typeface="Trebuchet MS"/>
            </a:endParaRP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“Rude and mean staff. They do not help customers…”</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Pharmacy</a:t>
            </a:r>
            <a:endParaRPr lang="en-GB" sz="1200" b="1" dirty="0">
              <a:latin typeface="Trebuchet MS"/>
              <a:cs typeface="Trebuchet MS"/>
            </a:endParaRPr>
          </a:p>
        </p:txBody>
      </p:sp>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p:nvPr/>
        </p:nvSpPr>
        <p:spPr>
          <a:xfrm>
            <a:off x="353695" y="1250998"/>
            <a:ext cx="9704705" cy="1111202"/>
          </a:xfrm>
          <a:prstGeom prst="rect">
            <a:avLst/>
          </a:prstGeom>
        </p:spPr>
        <p:txBody>
          <a:bodyPr vert="horz" wrap="square" lIns="0" tIns="3175" rIns="0" bIns="0" rtlCol="0">
            <a:spAutoFit/>
          </a:bodyPr>
          <a:lstStyle/>
          <a:p>
            <a:pPr marL="12700" marR="6985">
              <a:spcBef>
                <a:spcPts val="25"/>
              </a:spcBef>
            </a:pPr>
            <a:r>
              <a:rPr sz="1200" dirty="0">
                <a:latin typeface="Trebuchet MS"/>
                <a:cs typeface="Trebuchet MS"/>
              </a:rPr>
              <a:t>Pharmacies were the </a:t>
            </a:r>
            <a:r>
              <a:rPr lang="en-GB" sz="1200" dirty="0">
                <a:latin typeface="Trebuchet MS"/>
                <a:cs typeface="Trebuchet MS"/>
              </a:rPr>
              <a:t>fourth </a:t>
            </a:r>
            <a:r>
              <a:rPr sz="1200" dirty="0">
                <a:latin typeface="Trebuchet MS"/>
                <a:cs typeface="Trebuchet MS"/>
              </a:rPr>
              <a:t>most commented on service this quarter with </a:t>
            </a:r>
            <a:r>
              <a:rPr lang="en-GB" sz="1200" dirty="0">
                <a:latin typeface="Trebuchet MS"/>
                <a:cs typeface="Trebuchet MS"/>
              </a:rPr>
              <a:t>148</a:t>
            </a:r>
            <a:r>
              <a:rPr sz="1200" dirty="0">
                <a:latin typeface="Trebuchet MS"/>
                <a:cs typeface="Trebuchet MS"/>
              </a:rPr>
              <a:t> feedback comments. Amongst these comments, </a:t>
            </a:r>
            <a:r>
              <a:rPr sz="1200" b="1" dirty="0">
                <a:latin typeface="Trebuchet MS"/>
                <a:cs typeface="Trebuchet MS"/>
              </a:rPr>
              <a:t>Staff</a:t>
            </a:r>
            <a:r>
              <a:rPr lang="en-GB" sz="1200" b="1" dirty="0">
                <a:latin typeface="Trebuchet MS"/>
                <a:cs typeface="Trebuchet MS"/>
              </a:rPr>
              <a:t> attitudes</a:t>
            </a:r>
            <a:r>
              <a:rPr sz="1200" b="1" dirty="0">
                <a:latin typeface="Trebuchet MS"/>
                <a:cs typeface="Trebuchet MS"/>
              </a:rPr>
              <a:t> </a:t>
            </a:r>
            <a:r>
              <a:rPr sz="1200" dirty="0">
                <a:latin typeface="Trebuchet MS"/>
                <a:cs typeface="Trebuchet MS"/>
              </a:rPr>
              <a:t>was the most applied theme with </a:t>
            </a:r>
            <a:r>
              <a:rPr lang="en-GB" sz="1200" dirty="0">
                <a:latin typeface="Trebuchet MS"/>
                <a:cs typeface="Trebuchet MS"/>
              </a:rPr>
              <a:t>45</a:t>
            </a:r>
            <a:r>
              <a:rPr sz="1200" dirty="0">
                <a:latin typeface="Trebuchet MS"/>
                <a:cs typeface="Trebuchet MS"/>
              </a:rPr>
              <a:t> </a:t>
            </a:r>
            <a:r>
              <a:rPr lang="en-GB" sz="1200" dirty="0">
                <a:latin typeface="Trebuchet MS"/>
                <a:cs typeface="Trebuchet MS"/>
              </a:rPr>
              <a:t>mentions</a:t>
            </a:r>
            <a:r>
              <a:rPr sz="1200" dirty="0">
                <a:latin typeface="Trebuchet MS"/>
                <a:cs typeface="Trebuchet MS"/>
              </a:rPr>
              <a:t>, which can be broken down into </a:t>
            </a:r>
            <a:r>
              <a:rPr lang="en-GB" sz="1200" dirty="0">
                <a:latin typeface="Trebuchet MS"/>
                <a:cs typeface="Trebuchet MS"/>
              </a:rPr>
              <a:t>67</a:t>
            </a:r>
            <a:r>
              <a:rPr sz="1200" dirty="0">
                <a:latin typeface="Trebuchet MS"/>
                <a:cs typeface="Trebuchet MS"/>
              </a:rPr>
              <a:t>% (</a:t>
            </a:r>
            <a:r>
              <a:rPr lang="en-GB" sz="1200" dirty="0">
                <a:latin typeface="Trebuchet MS"/>
                <a:cs typeface="Trebuchet MS"/>
              </a:rPr>
              <a:t>30</a:t>
            </a:r>
            <a:r>
              <a:rPr sz="1200" dirty="0">
                <a:latin typeface="Trebuchet MS"/>
                <a:cs typeface="Trebuchet MS"/>
              </a:rPr>
              <a:t>) positive</a:t>
            </a:r>
            <a:r>
              <a:rPr lang="en-GB" sz="1200" dirty="0">
                <a:latin typeface="Trebuchet MS"/>
                <a:cs typeface="Trebuchet MS"/>
              </a:rPr>
              <a:t> and</a:t>
            </a:r>
            <a:r>
              <a:rPr sz="1200" dirty="0">
                <a:latin typeface="Trebuchet MS"/>
                <a:cs typeface="Trebuchet MS"/>
              </a:rPr>
              <a:t> </a:t>
            </a:r>
            <a:r>
              <a:rPr lang="en-GB" sz="1200" dirty="0">
                <a:latin typeface="Trebuchet MS"/>
                <a:cs typeface="Trebuchet MS"/>
              </a:rPr>
              <a:t>33</a:t>
            </a:r>
            <a:r>
              <a:rPr sz="1200" dirty="0">
                <a:latin typeface="Trebuchet MS"/>
                <a:cs typeface="Trebuchet MS"/>
              </a:rPr>
              <a:t>% (</a:t>
            </a:r>
            <a:r>
              <a:rPr lang="en-GB" sz="1200" dirty="0">
                <a:latin typeface="Trebuchet MS"/>
                <a:cs typeface="Trebuchet MS"/>
              </a:rPr>
              <a:t>15</a:t>
            </a:r>
            <a:r>
              <a:rPr sz="1200" dirty="0">
                <a:latin typeface="Trebuchet MS"/>
                <a:cs typeface="Trebuchet MS"/>
              </a:rPr>
              <a:t>) negative</a:t>
            </a:r>
            <a:r>
              <a:rPr lang="en-GB" sz="1200" dirty="0">
                <a:latin typeface="Trebuchet MS"/>
                <a:cs typeface="Trebuchet MS"/>
              </a:rPr>
              <a:t>.</a:t>
            </a:r>
          </a:p>
          <a:p>
            <a:pPr marL="12700" marR="6985">
              <a:spcBef>
                <a:spcPts val="25"/>
              </a:spcBef>
            </a:pPr>
            <a:endParaRPr lang="en-GB" sz="1200" b="1" dirty="0">
              <a:highlight>
                <a:srgbClr val="00FF00"/>
              </a:highlight>
              <a:latin typeface="Trebuchet MS"/>
              <a:cs typeface="Trebuchet MS"/>
            </a:endParaRPr>
          </a:p>
          <a:p>
            <a:pPr marL="12700" marR="5080"/>
            <a:r>
              <a:rPr lang="en-GB" sz="1200" dirty="0">
                <a:latin typeface="Trebuchet MS"/>
                <a:cs typeface="Trebuchet MS"/>
              </a:rPr>
              <a:t>There are no</a:t>
            </a:r>
            <a:r>
              <a:rPr lang="en-GB" sz="1200" spc="-10" dirty="0">
                <a:latin typeface="Trebuchet MS"/>
                <a:cs typeface="Trebuchet MS"/>
              </a:rPr>
              <a:t> sub-themes for </a:t>
            </a:r>
            <a:r>
              <a:rPr lang="en-GB" sz="1200" b="1" spc="-10" dirty="0">
                <a:latin typeface="Trebuchet MS"/>
                <a:cs typeface="Trebuchet MS"/>
              </a:rPr>
              <a:t>Staff attitudes</a:t>
            </a:r>
            <a:r>
              <a:rPr lang="en-GB" sz="1200" b="1" spc="-5" dirty="0">
                <a:latin typeface="Trebuchet MS"/>
                <a:cs typeface="Trebuchet MS"/>
              </a:rPr>
              <a:t>.</a:t>
            </a:r>
            <a:r>
              <a:rPr lang="en-GB" sz="1200" spc="-5" dirty="0">
                <a:latin typeface="Trebuchet MS"/>
                <a:cs typeface="Trebuchet MS"/>
              </a:rPr>
              <a:t> </a:t>
            </a:r>
            <a:r>
              <a:rPr lang="en-GB" sz="1200" dirty="0">
                <a:latin typeface="Trebuchet MS"/>
                <a:cs typeface="Trebuchet MS"/>
              </a:rPr>
              <a:t>It </a:t>
            </a:r>
            <a:r>
              <a:rPr lang="en-GB" sz="1200" spc="-5" dirty="0">
                <a:latin typeface="Trebuchet MS"/>
                <a:cs typeface="Trebuchet MS"/>
              </a:rPr>
              <a:t>was </a:t>
            </a:r>
            <a:r>
              <a:rPr lang="en-GB" sz="1200" spc="-10" dirty="0">
                <a:latin typeface="Trebuchet MS"/>
                <a:cs typeface="Trebuchet MS"/>
              </a:rPr>
              <a:t>split between </a:t>
            </a:r>
            <a:r>
              <a:rPr lang="en-GB" sz="1200" spc="-5" dirty="0">
                <a:latin typeface="Trebuchet MS"/>
                <a:cs typeface="Trebuchet MS"/>
              </a:rPr>
              <a:t>patients who</a:t>
            </a:r>
            <a:r>
              <a:rPr lang="en-GB" sz="1200" dirty="0">
                <a:latin typeface="Trebuchet MS"/>
                <a:cs typeface="Trebuchet MS"/>
              </a:rPr>
              <a:t> </a:t>
            </a:r>
            <a:r>
              <a:rPr lang="en-GB" sz="1200" spc="-10" dirty="0">
                <a:latin typeface="Trebuchet MS"/>
                <a:cs typeface="Trebuchet MS"/>
              </a:rPr>
              <a:t>experienced either positive or negative staff attitudes</a:t>
            </a:r>
            <a:r>
              <a:rPr lang="en-GB" sz="1200" spc="-5" dirty="0">
                <a:latin typeface="Trebuchet MS"/>
                <a:cs typeface="Trebuchet MS"/>
              </a:rPr>
              <a:t>. Many patients were satisfied with the behaviour of pharmacy staff and mostly had positive encounters with them. Some concerns were raised about the manners of staff.</a:t>
            </a:r>
            <a:endParaRPr lang="en-GB" sz="1200" b="1" dirty="0">
              <a:latin typeface="Trebuchet MS"/>
              <a:cs typeface="Trebuchet MS"/>
            </a:endParaRPr>
          </a:p>
        </p:txBody>
      </p:sp>
      <p:sp>
        <p:nvSpPr>
          <p:cNvPr id="43" name="object 43"/>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2</a:t>
            </a:r>
            <a:r>
              <a:rPr lang="en-GB" sz="1200" dirty="0">
                <a:solidFill>
                  <a:srgbClr val="888888"/>
                </a:solidFill>
                <a:latin typeface="Calibri"/>
                <a:cs typeface="Calibri"/>
              </a:rPr>
              <a:t>3</a:t>
            </a:r>
            <a:endParaRPr sz="1200" dirty="0">
              <a:latin typeface="Calibri"/>
              <a:cs typeface="Calibri"/>
            </a:endParaRPr>
          </a:p>
        </p:txBody>
      </p:sp>
      <p:sp>
        <p:nvSpPr>
          <p:cNvPr id="44" name="object 44"/>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5" name="object 45"/>
          <p:cNvSpPr txBox="1">
            <a:spLocks noGrp="1"/>
          </p:cNvSpPr>
          <p:nvPr>
            <p:ph type="title"/>
          </p:nvPr>
        </p:nvSpPr>
        <p:spPr>
          <a:xfrm>
            <a:off x="1031544" y="360426"/>
            <a:ext cx="7198995" cy="574040"/>
          </a:xfrm>
          <a:prstGeom prst="rect">
            <a:avLst/>
          </a:prstGeom>
        </p:spPr>
        <p:txBody>
          <a:bodyPr vert="horz" wrap="square" lIns="0" tIns="12700" rIns="0" bIns="0" rtlCol="0">
            <a:spAutoFit/>
          </a:bodyPr>
          <a:lstStyle/>
          <a:p>
            <a:pPr marL="12700">
              <a:lnSpc>
                <a:spcPct val="100000"/>
              </a:lnSpc>
              <a:spcBef>
                <a:spcPts val="100"/>
              </a:spcBef>
            </a:pPr>
            <a:r>
              <a:rPr sz="3600" spc="-25" dirty="0"/>
              <a:t>Pharmacy</a:t>
            </a:r>
            <a:r>
              <a:rPr sz="3600" spc="-114" dirty="0"/>
              <a:t> </a:t>
            </a:r>
            <a:r>
              <a:rPr sz="3600" dirty="0"/>
              <a:t>Themes</a:t>
            </a:r>
            <a:r>
              <a:rPr sz="3600" spc="-20" dirty="0"/>
              <a:t> </a:t>
            </a:r>
            <a:r>
              <a:rPr sz="3600" dirty="0"/>
              <a:t>and</a:t>
            </a:r>
            <a:r>
              <a:rPr sz="3600" spc="-45" dirty="0"/>
              <a:t> </a:t>
            </a:r>
            <a:r>
              <a:rPr sz="3600" dirty="0"/>
              <a:t>Sub-Themes</a:t>
            </a:r>
            <a:endParaRPr sz="3600"/>
          </a:p>
        </p:txBody>
      </p:sp>
      <p:pic>
        <p:nvPicPr>
          <p:cNvPr id="47" name="object 3">
            <a:extLst>
              <a:ext uri="{FF2B5EF4-FFF2-40B4-BE49-F238E27FC236}">
                <a16:creationId xmlns:a16="http://schemas.microsoft.com/office/drawing/2014/main" id="{F4D7860A-00B2-4C27-86E8-D56A9FCDF9E6}"/>
              </a:ext>
            </a:extLst>
          </p:cNvPr>
          <p:cNvPicPr/>
          <p:nvPr/>
        </p:nvPicPr>
        <p:blipFill>
          <a:blip r:embed="rId3" cstate="print"/>
          <a:stretch>
            <a:fillRect/>
          </a:stretch>
        </p:blipFill>
        <p:spPr>
          <a:xfrm>
            <a:off x="0" y="4113194"/>
            <a:ext cx="2778742" cy="2744806"/>
          </a:xfrm>
          <a:prstGeom prst="rect">
            <a:avLst/>
          </a:prstGeom>
        </p:spPr>
      </p:pic>
      <p:sp>
        <p:nvSpPr>
          <p:cNvPr id="49" name="Google Shape;441;p10">
            <a:extLst>
              <a:ext uri="{FF2B5EF4-FFF2-40B4-BE49-F238E27FC236}">
                <a16:creationId xmlns:a16="http://schemas.microsoft.com/office/drawing/2014/main" id="{E6AAB39E-F6D8-48E7-842D-16052790487E}"/>
              </a:ext>
            </a:extLst>
          </p:cNvPr>
          <p:cNvSpPr/>
          <p:nvPr/>
        </p:nvSpPr>
        <p:spPr>
          <a:xfrm>
            <a:off x="353695" y="2777661"/>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0" name="Google Shape;466;p10">
            <a:extLst>
              <a:ext uri="{FF2B5EF4-FFF2-40B4-BE49-F238E27FC236}">
                <a16:creationId xmlns:a16="http://schemas.microsoft.com/office/drawing/2014/main" id="{A8C05714-6C36-4BFC-BA7A-1959A011D9F2}"/>
              </a:ext>
            </a:extLst>
          </p:cNvPr>
          <p:cNvSpPr txBox="1"/>
          <p:nvPr/>
        </p:nvSpPr>
        <p:spPr>
          <a:xfrm rot="-5400000">
            <a:off x="59405" y="4314136"/>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1" name="Google Shape;467;p10">
            <a:extLst>
              <a:ext uri="{FF2B5EF4-FFF2-40B4-BE49-F238E27FC236}">
                <a16:creationId xmlns:a16="http://schemas.microsoft.com/office/drawing/2014/main" id="{B375407D-0FF3-4D10-9D44-75422B88E769}"/>
              </a:ext>
            </a:extLst>
          </p:cNvPr>
          <p:cNvSpPr txBox="1"/>
          <p:nvPr/>
        </p:nvSpPr>
        <p:spPr>
          <a:xfrm>
            <a:off x="2639039" y="5874535"/>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sp>
        <p:nvSpPr>
          <p:cNvPr id="52" name="Google Shape;475;p10">
            <a:extLst>
              <a:ext uri="{FF2B5EF4-FFF2-40B4-BE49-F238E27FC236}">
                <a16:creationId xmlns:a16="http://schemas.microsoft.com/office/drawing/2014/main" id="{ECCDDB8B-6056-4538-8774-39470E5D08E0}"/>
              </a:ext>
            </a:extLst>
          </p:cNvPr>
          <p:cNvSpPr txBox="1"/>
          <p:nvPr/>
        </p:nvSpPr>
        <p:spPr>
          <a:xfrm>
            <a:off x="877570" y="2514600"/>
            <a:ext cx="3932554" cy="243656"/>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500" b="1" i="0" u="none" strike="noStrike" cap="none" dirty="0">
                <a:solidFill>
                  <a:srgbClr val="000000"/>
                </a:solidFill>
                <a:latin typeface="Trebuchet MS"/>
                <a:ea typeface="Trebuchet MS"/>
                <a:cs typeface="Trebuchet MS"/>
                <a:sym typeface="Trebuchet MS"/>
              </a:rPr>
              <a:t>Themes for Staff attitudes</a:t>
            </a:r>
            <a:endParaRPr sz="1500" b="0" i="0" u="none" strike="noStrike" cap="none" dirty="0">
              <a:solidFill>
                <a:srgbClr val="000000"/>
              </a:solidFill>
              <a:latin typeface="Trebuchet MS"/>
              <a:ea typeface="Trebuchet MS"/>
              <a:cs typeface="Trebuchet MS"/>
              <a:sym typeface="Trebuchet MS"/>
            </a:endParaRPr>
          </a:p>
        </p:txBody>
      </p:sp>
      <p:grpSp>
        <p:nvGrpSpPr>
          <p:cNvPr id="53" name="Google Shape;486;p10">
            <a:extLst>
              <a:ext uri="{FF2B5EF4-FFF2-40B4-BE49-F238E27FC236}">
                <a16:creationId xmlns:a16="http://schemas.microsoft.com/office/drawing/2014/main" id="{4C977777-0BCA-4FBF-BD5A-DB6F19B05A46}"/>
              </a:ext>
            </a:extLst>
          </p:cNvPr>
          <p:cNvGrpSpPr/>
          <p:nvPr/>
        </p:nvGrpSpPr>
        <p:grpSpPr>
          <a:xfrm>
            <a:off x="520745" y="5714871"/>
            <a:ext cx="973766" cy="574850"/>
            <a:chOff x="2692675" y="6800257"/>
            <a:chExt cx="973766" cy="574850"/>
          </a:xfrm>
        </p:grpSpPr>
        <p:sp>
          <p:nvSpPr>
            <p:cNvPr id="54" name="Google Shape;487;p10">
              <a:extLst>
                <a:ext uri="{FF2B5EF4-FFF2-40B4-BE49-F238E27FC236}">
                  <a16:creationId xmlns:a16="http://schemas.microsoft.com/office/drawing/2014/main" id="{448BD88A-09F6-4E32-B853-8CF25BF9EB72}"/>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 name="Google Shape;488;p10">
              <a:extLst>
                <a:ext uri="{FF2B5EF4-FFF2-40B4-BE49-F238E27FC236}">
                  <a16:creationId xmlns:a16="http://schemas.microsoft.com/office/drawing/2014/main" id="{627AF39A-12CD-43C6-8358-707AF928E8A1}"/>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6" name="Google Shape;489;p10">
              <a:extLst>
                <a:ext uri="{FF2B5EF4-FFF2-40B4-BE49-F238E27FC236}">
                  <a16:creationId xmlns:a16="http://schemas.microsoft.com/office/drawing/2014/main" id="{0D53F552-72BF-4241-85DF-98BC9EB94A74}"/>
                </a:ext>
              </a:extLst>
            </p:cNvPr>
            <p:cNvSpPr/>
            <p:nvPr/>
          </p:nvSpPr>
          <p:spPr>
            <a:xfrm>
              <a:off x="2725290" y="7205723"/>
              <a:ext cx="204000" cy="95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7" name="Google Shape;490;p10">
              <a:extLst>
                <a:ext uri="{FF2B5EF4-FFF2-40B4-BE49-F238E27FC236}">
                  <a16:creationId xmlns:a16="http://schemas.microsoft.com/office/drawing/2014/main" id="{E34F5B0D-A04E-4161-980E-22710B23F936}"/>
                </a:ext>
              </a:extLst>
            </p:cNvPr>
            <p:cNvSpPr/>
            <p:nvPr/>
          </p:nvSpPr>
          <p:spPr>
            <a:xfrm>
              <a:off x="2725652" y="6869605"/>
              <a:ext cx="2013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8" name="Google Shape;491;p10">
              <a:extLst>
                <a:ext uri="{FF2B5EF4-FFF2-40B4-BE49-F238E27FC236}">
                  <a16:creationId xmlns:a16="http://schemas.microsoft.com/office/drawing/2014/main" id="{FDBFF843-0795-41EB-94EE-E068C4F6968F}"/>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9" name="Google Shape;492;p10">
              <a:extLst>
                <a:ext uri="{FF2B5EF4-FFF2-40B4-BE49-F238E27FC236}">
                  <a16:creationId xmlns:a16="http://schemas.microsoft.com/office/drawing/2014/main" id="{9FCA1C4C-8C1D-48D7-A8AA-9DA5386FC8D0}"/>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0" name="Google Shape;493;p10">
              <a:extLst>
                <a:ext uri="{FF2B5EF4-FFF2-40B4-BE49-F238E27FC236}">
                  <a16:creationId xmlns:a16="http://schemas.microsoft.com/office/drawing/2014/main" id="{D75D596D-ED43-4BF4-AEE9-7BF22571B8E4}"/>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61" name="Chart 60">
            <a:extLst>
              <a:ext uri="{FF2B5EF4-FFF2-40B4-BE49-F238E27FC236}">
                <a16:creationId xmlns:a16="http://schemas.microsoft.com/office/drawing/2014/main" id="{AD09ECC7-41C3-4B11-966E-6F1A190D10FB}"/>
              </a:ext>
            </a:extLst>
          </p:cNvPr>
          <p:cNvGraphicFramePr/>
          <p:nvPr>
            <p:extLst>
              <p:ext uri="{D42A27DB-BD31-4B8C-83A1-F6EECF244321}">
                <p14:modId xmlns:p14="http://schemas.microsoft.com/office/powerpoint/2010/main" val="1181858811"/>
              </p:ext>
            </p:extLst>
          </p:nvPr>
        </p:nvGraphicFramePr>
        <p:xfrm>
          <a:off x="629513" y="2867588"/>
          <a:ext cx="4569647" cy="2794931"/>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bject 23">
            <a:extLst>
              <a:ext uri="{FF2B5EF4-FFF2-40B4-BE49-F238E27FC236}">
                <a16:creationId xmlns:a16="http://schemas.microsoft.com/office/drawing/2014/main" id="{ACD12B8E-9F67-47D0-B11C-43846602B6AF}"/>
              </a:ext>
            </a:extLst>
          </p:cNvPr>
          <p:cNvSpPr txBox="1"/>
          <p:nvPr/>
        </p:nvSpPr>
        <p:spPr>
          <a:xfrm>
            <a:off x="5517372" y="3092964"/>
            <a:ext cx="4768483" cy="2923877"/>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‘‘Great staff and great pharmacist who sees that your needs are met and they even go to high extreme to make sure you are okay.</a:t>
            </a:r>
            <a:r>
              <a:rPr lang="en-GB" sz="1200" spc="-30" dirty="0">
                <a:highlight>
                  <a:srgbClr val="BCE09C"/>
                </a:highlight>
                <a:latin typeface="Trebuchet MS"/>
                <a:cs typeface="Trebuchet MS"/>
              </a:rPr>
              <a:t>”</a:t>
            </a:r>
          </a:p>
          <a:p>
            <a:pPr marL="12700">
              <a:spcBef>
                <a:spcPts val="100"/>
              </a:spcBef>
            </a:pPr>
            <a:r>
              <a:rPr lang="en-GB" sz="1200" b="1" i="1" spc="5" dirty="0">
                <a:latin typeface="Trebuchet MS"/>
                <a:cs typeface="Trebuchet MS"/>
              </a:rPr>
              <a:t>Pharmacy</a:t>
            </a:r>
            <a:endParaRPr lang="en-GB" sz="1200" i="1" dirty="0">
              <a:latin typeface="Trebuchet MS"/>
              <a:cs typeface="Trebuchet MS"/>
            </a:endParaRP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‘‘Pharmacist and staff very good, always take time to listen to their customers…”</a:t>
            </a:r>
            <a:endParaRPr lang="en-GB" sz="1200" spc="-30" dirty="0">
              <a:highlight>
                <a:srgbClr val="BCE09C"/>
              </a:highlight>
              <a:latin typeface="Trebuchet MS"/>
              <a:cs typeface="Trebuchet MS"/>
            </a:endParaRPr>
          </a:p>
          <a:p>
            <a:pPr marL="12700">
              <a:spcBef>
                <a:spcPts val="100"/>
              </a:spcBef>
            </a:pPr>
            <a:r>
              <a:rPr lang="en-GB" sz="1200" b="1" i="1" spc="5" dirty="0">
                <a:latin typeface="Trebuchet MS"/>
                <a:cs typeface="Trebuchet MS"/>
              </a:rPr>
              <a:t>Pharmacy</a:t>
            </a:r>
            <a:endParaRPr lang="en-GB" sz="1200" i="1"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“I think the people that work there are slow and don't do their job properly.”</a:t>
            </a:r>
            <a:endParaRPr lang="en-GB" sz="1200" spc="-10" dirty="0">
              <a:highlight>
                <a:srgbClr val="80B5C6"/>
              </a:highlight>
              <a:latin typeface="Trebuchet MS"/>
              <a:cs typeface="Trebuchet MS"/>
            </a:endParaRPr>
          </a:p>
          <a:p>
            <a:pPr marL="12700">
              <a:spcBef>
                <a:spcPts val="100"/>
              </a:spcBef>
            </a:pPr>
            <a:r>
              <a:rPr lang="en-GB" sz="1200" b="1" i="1" spc="5" dirty="0">
                <a:latin typeface="Trebuchet MS"/>
                <a:cs typeface="Trebuchet MS"/>
              </a:rPr>
              <a:t>Pharmacy</a:t>
            </a:r>
            <a:endParaRPr lang="en-GB" sz="1200" b="1" spc="-5" dirty="0">
              <a:latin typeface="Trebuchet MS"/>
              <a:cs typeface="Trebuchet MS"/>
            </a:endParaRPr>
          </a:p>
          <a:p>
            <a:pPr marL="12700">
              <a:spcBef>
                <a:spcPts val="100"/>
              </a:spcBef>
            </a:pPr>
            <a:endParaRPr lang="en-GB" sz="1200" spc="-5" dirty="0">
              <a:latin typeface="Trebuchet MS"/>
              <a:cs typeface="Trebuchet MS"/>
            </a:endParaRPr>
          </a:p>
          <a:p>
            <a:pPr marL="12700">
              <a:spcBef>
                <a:spcPts val="100"/>
              </a:spcBef>
            </a:pPr>
            <a:endParaRPr lang="en-GB" sz="1200" b="1" dirty="0">
              <a:latin typeface="Trebuchet MS"/>
              <a:cs typeface="Trebuchet MS"/>
            </a:endParaRPr>
          </a:p>
        </p:txBody>
      </p:sp>
      <p:pic>
        <p:nvPicPr>
          <p:cNvPr id="2" name="object 2"/>
          <p:cNvPicPr/>
          <p:nvPr/>
        </p:nvPicPr>
        <p:blipFill>
          <a:blip r:embed="rId2" cstate="print"/>
          <a:stretch>
            <a:fillRect/>
          </a:stretch>
        </p:blipFill>
        <p:spPr>
          <a:xfrm>
            <a:off x="8802624" y="99060"/>
            <a:ext cx="1487424" cy="185927"/>
          </a:xfrm>
          <a:prstGeom prst="rect">
            <a:avLst/>
          </a:prstGeom>
        </p:spPr>
      </p:pic>
      <p:sp>
        <p:nvSpPr>
          <p:cNvPr id="19" name="object 19"/>
          <p:cNvSpPr txBox="1"/>
          <p:nvPr/>
        </p:nvSpPr>
        <p:spPr>
          <a:xfrm>
            <a:off x="353695" y="1112011"/>
            <a:ext cx="9932160" cy="1665199"/>
          </a:xfrm>
          <a:prstGeom prst="rect">
            <a:avLst/>
          </a:prstGeom>
        </p:spPr>
        <p:txBody>
          <a:bodyPr vert="horz" wrap="square" lIns="0" tIns="3175" rIns="0" bIns="0" rtlCol="0">
            <a:spAutoFit/>
          </a:bodyPr>
          <a:lstStyle/>
          <a:p>
            <a:pPr marL="12700" marR="5715">
              <a:spcBef>
                <a:spcPts val="25"/>
              </a:spcBef>
            </a:pPr>
            <a:r>
              <a:rPr lang="en-GB" sz="1200" b="1" dirty="0">
                <a:latin typeface="Trebuchet MS"/>
                <a:cs typeface="Trebuchet MS"/>
              </a:rPr>
              <a:t>Staff</a:t>
            </a:r>
            <a:r>
              <a:rPr sz="1200" b="1" dirty="0">
                <a:latin typeface="Trebuchet MS"/>
                <a:cs typeface="Trebuchet MS"/>
              </a:rPr>
              <a:t> </a:t>
            </a:r>
            <a:r>
              <a:rPr sz="1200" dirty="0">
                <a:latin typeface="Trebuchet MS"/>
                <a:cs typeface="Trebuchet MS"/>
              </a:rPr>
              <a:t>was the </a:t>
            </a:r>
            <a:r>
              <a:rPr lang="en-GB" sz="1200" dirty="0">
                <a:latin typeface="Trebuchet MS"/>
                <a:cs typeface="Trebuchet MS"/>
              </a:rPr>
              <a:t>second </a:t>
            </a:r>
            <a:r>
              <a:rPr sz="1200" dirty="0">
                <a:latin typeface="Trebuchet MS"/>
                <a:cs typeface="Trebuchet MS"/>
              </a:rPr>
              <a:t>most applied theme with </a:t>
            </a:r>
            <a:r>
              <a:rPr lang="en-GB" sz="1200" dirty="0">
                <a:latin typeface="Trebuchet MS"/>
                <a:cs typeface="Trebuchet MS"/>
              </a:rPr>
              <a:t>41</a:t>
            </a:r>
            <a:r>
              <a:rPr sz="1200" dirty="0">
                <a:latin typeface="Trebuchet MS"/>
                <a:cs typeface="Trebuchet MS"/>
              </a:rPr>
              <a:t> counts. This </a:t>
            </a:r>
            <a:r>
              <a:rPr lang="en-GB" sz="1200" dirty="0">
                <a:latin typeface="Trebuchet MS"/>
                <a:cs typeface="Trebuchet MS"/>
              </a:rPr>
              <a:t>breaks </a:t>
            </a:r>
            <a:r>
              <a:rPr sz="1200" dirty="0">
                <a:latin typeface="Trebuchet MS"/>
                <a:cs typeface="Trebuchet MS"/>
              </a:rPr>
              <a:t>down into 8</a:t>
            </a:r>
            <a:r>
              <a:rPr lang="en-GB" sz="1200" dirty="0">
                <a:latin typeface="Trebuchet MS"/>
                <a:cs typeface="Trebuchet MS"/>
              </a:rPr>
              <a:t>3</a:t>
            </a:r>
            <a:r>
              <a:rPr sz="1200" dirty="0">
                <a:latin typeface="Trebuchet MS"/>
                <a:cs typeface="Trebuchet MS"/>
              </a:rPr>
              <a:t>% (</a:t>
            </a:r>
            <a:r>
              <a:rPr lang="en-GB" sz="1200" dirty="0">
                <a:latin typeface="Trebuchet MS"/>
                <a:cs typeface="Trebuchet MS"/>
              </a:rPr>
              <a:t>34</a:t>
            </a:r>
            <a:r>
              <a:rPr sz="1200" dirty="0">
                <a:latin typeface="Trebuchet MS"/>
                <a:cs typeface="Trebuchet MS"/>
              </a:rPr>
              <a:t>) positive</a:t>
            </a:r>
            <a:r>
              <a:rPr lang="en-GB" sz="1200" dirty="0">
                <a:latin typeface="Trebuchet MS"/>
                <a:cs typeface="Trebuchet MS"/>
              </a:rPr>
              <a:t> and 17</a:t>
            </a:r>
            <a:r>
              <a:rPr sz="1200" dirty="0">
                <a:latin typeface="Trebuchet MS"/>
                <a:cs typeface="Trebuchet MS"/>
              </a:rPr>
              <a:t>% (</a:t>
            </a:r>
            <a:r>
              <a:rPr lang="en-GB" sz="1200" dirty="0">
                <a:latin typeface="Trebuchet MS"/>
                <a:cs typeface="Trebuchet MS"/>
              </a:rPr>
              <a:t>7</a:t>
            </a:r>
            <a:r>
              <a:rPr sz="1200" dirty="0">
                <a:latin typeface="Trebuchet MS"/>
                <a:cs typeface="Trebuchet MS"/>
              </a:rPr>
              <a:t>) negative.</a:t>
            </a:r>
            <a:r>
              <a:rPr lang="en-GB" sz="1200" dirty="0">
                <a:latin typeface="Trebuchet MS"/>
                <a:cs typeface="Trebuchet MS"/>
              </a:rPr>
              <a:t> </a:t>
            </a:r>
            <a:r>
              <a:rPr sz="1200" dirty="0">
                <a:latin typeface="Trebuchet MS"/>
                <a:cs typeface="Trebuchet MS"/>
              </a:rPr>
              <a:t>The chart below shows the top </a:t>
            </a:r>
            <a:r>
              <a:rPr lang="en-GB" sz="1200" dirty="0">
                <a:latin typeface="Trebuchet MS"/>
                <a:cs typeface="Trebuchet MS"/>
              </a:rPr>
              <a:t>three</a:t>
            </a:r>
            <a:r>
              <a:rPr sz="1200" dirty="0">
                <a:latin typeface="Trebuchet MS"/>
                <a:cs typeface="Trebuchet MS"/>
              </a:rPr>
              <a:t> sub-themes for the </a:t>
            </a:r>
            <a:r>
              <a:rPr lang="en-GB" sz="1200" b="1" dirty="0">
                <a:latin typeface="Trebuchet MS"/>
                <a:cs typeface="Trebuchet MS"/>
              </a:rPr>
              <a:t>Staff</a:t>
            </a:r>
            <a:r>
              <a:rPr sz="1200" b="1" dirty="0">
                <a:latin typeface="Trebuchet MS"/>
                <a:cs typeface="Trebuchet MS"/>
              </a:rPr>
              <a:t> </a:t>
            </a:r>
            <a:r>
              <a:rPr sz="1200" dirty="0">
                <a:latin typeface="Trebuchet MS"/>
                <a:cs typeface="Trebuchet MS"/>
              </a:rPr>
              <a:t>theme for pharmacies. </a:t>
            </a:r>
          </a:p>
          <a:p>
            <a:endParaRPr sz="1200" dirty="0">
              <a:latin typeface="Trebuchet MS"/>
              <a:cs typeface="Trebuchet MS"/>
            </a:endParaRPr>
          </a:p>
          <a:p>
            <a:pPr marL="12700" marR="5080"/>
            <a:r>
              <a:rPr sz="1200" dirty="0">
                <a:latin typeface="Trebuchet MS"/>
                <a:cs typeface="Trebuchet MS"/>
              </a:rPr>
              <a:t>The </a:t>
            </a:r>
            <a:r>
              <a:rPr lang="en-GB" sz="1200" b="1" dirty="0">
                <a:latin typeface="Trebuchet MS"/>
                <a:cs typeface="Trebuchet MS"/>
              </a:rPr>
              <a:t>Attitudes </a:t>
            </a:r>
            <a:r>
              <a:rPr sz="1200" dirty="0">
                <a:latin typeface="Trebuchet MS"/>
                <a:cs typeface="Trebuchet MS"/>
              </a:rPr>
              <a:t>sub-theme received the highest number of reviews</a:t>
            </a:r>
            <a:r>
              <a:rPr lang="en-GB" sz="1200" dirty="0">
                <a:latin typeface="Trebuchet MS"/>
                <a:cs typeface="Trebuchet MS"/>
              </a:rPr>
              <a:t> with</a:t>
            </a:r>
            <a:r>
              <a:rPr sz="1200" dirty="0">
                <a:latin typeface="Trebuchet MS"/>
                <a:cs typeface="Trebuchet MS"/>
              </a:rPr>
              <a:t> </a:t>
            </a:r>
            <a:r>
              <a:rPr lang="en-GB" sz="1200" dirty="0">
                <a:latin typeface="Trebuchet MS"/>
                <a:cs typeface="Trebuchet MS"/>
              </a:rPr>
              <a:t>20 counts, of </a:t>
            </a:r>
            <a:r>
              <a:rPr sz="1200" dirty="0">
                <a:latin typeface="Trebuchet MS"/>
                <a:cs typeface="Trebuchet MS"/>
              </a:rPr>
              <a:t>which </a:t>
            </a:r>
            <a:r>
              <a:rPr lang="en-GB" sz="1200" dirty="0">
                <a:latin typeface="Trebuchet MS"/>
                <a:cs typeface="Trebuchet MS"/>
              </a:rPr>
              <a:t>80% (16) </a:t>
            </a:r>
            <a:r>
              <a:rPr sz="1200" dirty="0">
                <a:latin typeface="Trebuchet MS"/>
                <a:cs typeface="Trebuchet MS"/>
              </a:rPr>
              <a:t>were </a:t>
            </a:r>
            <a:r>
              <a:rPr lang="en-GB" sz="1200" dirty="0">
                <a:latin typeface="Trebuchet MS"/>
                <a:cs typeface="Trebuchet MS"/>
              </a:rPr>
              <a:t>positive and 20% (4) were negative. This was followed by the </a:t>
            </a:r>
            <a:r>
              <a:rPr sz="1200" dirty="0">
                <a:latin typeface="Trebuchet MS"/>
                <a:cs typeface="Trebuchet MS"/>
              </a:rPr>
              <a:t>sub-theme</a:t>
            </a:r>
            <a:r>
              <a:rPr lang="en-GB" sz="1200" dirty="0">
                <a:latin typeface="Trebuchet MS"/>
                <a:cs typeface="Trebuchet MS"/>
              </a:rPr>
              <a:t> </a:t>
            </a:r>
            <a:r>
              <a:rPr lang="en-GB" sz="1200" b="1" dirty="0">
                <a:latin typeface="Trebuchet MS"/>
                <a:cs typeface="Trebuchet MS"/>
              </a:rPr>
              <a:t>General</a:t>
            </a:r>
            <a:r>
              <a:rPr sz="1200" dirty="0">
                <a:latin typeface="Trebuchet MS"/>
                <a:cs typeface="Trebuchet MS"/>
              </a:rPr>
              <a:t> </a:t>
            </a:r>
            <a:r>
              <a:rPr lang="en-GB" sz="1200" dirty="0">
                <a:latin typeface="Trebuchet MS"/>
                <a:cs typeface="Trebuchet MS"/>
              </a:rPr>
              <a:t>where we </a:t>
            </a:r>
            <a:r>
              <a:rPr sz="1200" dirty="0">
                <a:latin typeface="Trebuchet MS"/>
                <a:cs typeface="Trebuchet MS"/>
              </a:rPr>
              <a:t>received 100% positive comments, suggesting that service users were pleased with </a:t>
            </a:r>
            <a:r>
              <a:rPr lang="en-GB" sz="1200" dirty="0">
                <a:latin typeface="Trebuchet MS"/>
                <a:cs typeface="Trebuchet MS"/>
              </a:rPr>
              <a:t>staff’s behaviour and service overall.</a:t>
            </a:r>
          </a:p>
          <a:p>
            <a:pPr marL="12700" marR="5080"/>
            <a:endParaRPr lang="en-GB" sz="1200" dirty="0">
              <a:latin typeface="Trebuchet MS"/>
              <a:cs typeface="Trebuchet MS"/>
            </a:endParaRPr>
          </a:p>
          <a:p>
            <a:pPr marL="12700" marR="5080"/>
            <a:r>
              <a:rPr lang="en-GB" sz="1200" b="1" dirty="0">
                <a:latin typeface="Trebuchet MS"/>
                <a:cs typeface="Trebuchet MS"/>
              </a:rPr>
              <a:t>Professionalism </a:t>
            </a:r>
            <a:r>
              <a:rPr lang="en-GB" sz="1200" dirty="0">
                <a:latin typeface="Trebuchet MS"/>
                <a:cs typeface="Trebuchet MS"/>
              </a:rPr>
              <a:t>was also mentioned with 60% (6) positive comments and 40% (4) negative comments. Although this had a higher proportion of positive comments, it also had negative comments related to the skills and competence of staff.</a:t>
            </a:r>
            <a:endParaRPr sz="1200" b="1" dirty="0">
              <a:latin typeface="Trebuchet MS"/>
              <a:cs typeface="Trebuchet MS"/>
            </a:endParaRPr>
          </a:p>
        </p:txBody>
      </p:sp>
      <p:sp>
        <p:nvSpPr>
          <p:cNvPr id="38" name="object 38"/>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rgbClr val="888888"/>
                </a:solidFill>
                <a:latin typeface="Calibri"/>
                <a:cs typeface="Calibri"/>
              </a:rPr>
              <a:t>24</a:t>
            </a:r>
            <a:endParaRPr sz="1200" dirty="0">
              <a:latin typeface="Calibri"/>
              <a:cs typeface="Calibri"/>
            </a:endParaRPr>
          </a:p>
        </p:txBody>
      </p:sp>
      <p:sp>
        <p:nvSpPr>
          <p:cNvPr id="39" name="object 39"/>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0" name="object 40"/>
          <p:cNvSpPr txBox="1">
            <a:spLocks noGrp="1"/>
          </p:cNvSpPr>
          <p:nvPr>
            <p:ph type="title"/>
          </p:nvPr>
        </p:nvSpPr>
        <p:spPr>
          <a:xfrm>
            <a:off x="1031544" y="304800"/>
            <a:ext cx="7198995" cy="574040"/>
          </a:xfrm>
          <a:prstGeom prst="rect">
            <a:avLst/>
          </a:prstGeom>
        </p:spPr>
        <p:txBody>
          <a:bodyPr vert="horz" wrap="square" lIns="0" tIns="12700" rIns="0" bIns="0" rtlCol="0">
            <a:spAutoFit/>
          </a:bodyPr>
          <a:lstStyle/>
          <a:p>
            <a:pPr marL="12700">
              <a:lnSpc>
                <a:spcPct val="100000"/>
              </a:lnSpc>
              <a:spcBef>
                <a:spcPts val="100"/>
              </a:spcBef>
            </a:pPr>
            <a:r>
              <a:rPr sz="3600" spc="-25" dirty="0"/>
              <a:t>Pharmacy</a:t>
            </a:r>
            <a:r>
              <a:rPr sz="3600" spc="-114" dirty="0"/>
              <a:t> </a:t>
            </a:r>
            <a:r>
              <a:rPr sz="3600" dirty="0"/>
              <a:t>Themes</a:t>
            </a:r>
            <a:r>
              <a:rPr sz="3600" spc="-20" dirty="0"/>
              <a:t> </a:t>
            </a:r>
            <a:r>
              <a:rPr sz="3600" dirty="0"/>
              <a:t>and</a:t>
            </a:r>
            <a:r>
              <a:rPr sz="3600" spc="-45" dirty="0"/>
              <a:t> </a:t>
            </a:r>
            <a:r>
              <a:rPr sz="3600" dirty="0"/>
              <a:t>Sub-Themes</a:t>
            </a:r>
            <a:endParaRPr lang="en-GB" sz="3600" dirty="0"/>
          </a:p>
        </p:txBody>
      </p:sp>
      <p:sp>
        <p:nvSpPr>
          <p:cNvPr id="42" name="object 4">
            <a:extLst>
              <a:ext uri="{FF2B5EF4-FFF2-40B4-BE49-F238E27FC236}">
                <a16:creationId xmlns:a16="http://schemas.microsoft.com/office/drawing/2014/main" id="{DD03DDB0-8F47-4215-A9F4-734A9701E3A1}"/>
              </a:ext>
            </a:extLst>
          </p:cNvPr>
          <p:cNvSpPr txBox="1"/>
          <p:nvPr/>
        </p:nvSpPr>
        <p:spPr>
          <a:xfrm>
            <a:off x="665480" y="3284348"/>
            <a:ext cx="8191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a:t>
            </a:r>
            <a:endParaRPr sz="1200">
              <a:latin typeface="Trebuchet MS"/>
              <a:cs typeface="Trebuchet MS"/>
            </a:endParaRPr>
          </a:p>
        </p:txBody>
      </p:sp>
      <p:pic>
        <p:nvPicPr>
          <p:cNvPr id="43" name="object 3">
            <a:extLst>
              <a:ext uri="{FF2B5EF4-FFF2-40B4-BE49-F238E27FC236}">
                <a16:creationId xmlns:a16="http://schemas.microsoft.com/office/drawing/2014/main" id="{6309F3EE-5540-453E-9F5D-00191FEF490B}"/>
              </a:ext>
            </a:extLst>
          </p:cNvPr>
          <p:cNvPicPr/>
          <p:nvPr/>
        </p:nvPicPr>
        <p:blipFill>
          <a:blip r:embed="rId3" cstate="print"/>
          <a:stretch>
            <a:fillRect/>
          </a:stretch>
        </p:blipFill>
        <p:spPr>
          <a:xfrm>
            <a:off x="0" y="4432597"/>
            <a:ext cx="2778742" cy="2425403"/>
          </a:xfrm>
          <a:prstGeom prst="rect">
            <a:avLst/>
          </a:prstGeom>
        </p:spPr>
      </p:pic>
      <p:sp>
        <p:nvSpPr>
          <p:cNvPr id="45" name="Google Shape;441;p10">
            <a:extLst>
              <a:ext uri="{FF2B5EF4-FFF2-40B4-BE49-F238E27FC236}">
                <a16:creationId xmlns:a16="http://schemas.microsoft.com/office/drawing/2014/main" id="{496FFC9F-0021-4603-8523-E0F44BC55EC4}"/>
              </a:ext>
            </a:extLst>
          </p:cNvPr>
          <p:cNvSpPr/>
          <p:nvPr/>
        </p:nvSpPr>
        <p:spPr>
          <a:xfrm>
            <a:off x="353695" y="3097064"/>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46" name="Google Shape;466;p10">
            <a:extLst>
              <a:ext uri="{FF2B5EF4-FFF2-40B4-BE49-F238E27FC236}">
                <a16:creationId xmlns:a16="http://schemas.microsoft.com/office/drawing/2014/main" id="{4C71FEEE-9406-4D99-90BC-45DA7E10CE28}"/>
              </a:ext>
            </a:extLst>
          </p:cNvPr>
          <p:cNvSpPr txBox="1"/>
          <p:nvPr/>
        </p:nvSpPr>
        <p:spPr>
          <a:xfrm rot="-5400000">
            <a:off x="59405" y="4633539"/>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47" name="Google Shape;467;p10">
            <a:extLst>
              <a:ext uri="{FF2B5EF4-FFF2-40B4-BE49-F238E27FC236}">
                <a16:creationId xmlns:a16="http://schemas.microsoft.com/office/drawing/2014/main" id="{FDA262E4-803E-4FFF-8E30-2DEF04412692}"/>
              </a:ext>
            </a:extLst>
          </p:cNvPr>
          <p:cNvSpPr txBox="1"/>
          <p:nvPr/>
        </p:nvSpPr>
        <p:spPr>
          <a:xfrm>
            <a:off x="2639039" y="6193938"/>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grpSp>
        <p:nvGrpSpPr>
          <p:cNvPr id="48" name="Google Shape;486;p10">
            <a:extLst>
              <a:ext uri="{FF2B5EF4-FFF2-40B4-BE49-F238E27FC236}">
                <a16:creationId xmlns:a16="http://schemas.microsoft.com/office/drawing/2014/main" id="{91D936A6-07D5-4EA0-A236-5F6C77762F9A}"/>
              </a:ext>
            </a:extLst>
          </p:cNvPr>
          <p:cNvGrpSpPr/>
          <p:nvPr/>
        </p:nvGrpSpPr>
        <p:grpSpPr>
          <a:xfrm>
            <a:off x="520745" y="6034274"/>
            <a:ext cx="973766" cy="574850"/>
            <a:chOff x="2692675" y="6800257"/>
            <a:chExt cx="973766" cy="574850"/>
          </a:xfrm>
        </p:grpSpPr>
        <p:sp>
          <p:nvSpPr>
            <p:cNvPr id="49" name="Google Shape;487;p10">
              <a:extLst>
                <a:ext uri="{FF2B5EF4-FFF2-40B4-BE49-F238E27FC236}">
                  <a16:creationId xmlns:a16="http://schemas.microsoft.com/office/drawing/2014/main" id="{6C2DCBA0-C7BE-47E2-805C-DB141288C049}"/>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0" name="Google Shape;488;p10">
              <a:extLst>
                <a:ext uri="{FF2B5EF4-FFF2-40B4-BE49-F238E27FC236}">
                  <a16:creationId xmlns:a16="http://schemas.microsoft.com/office/drawing/2014/main" id="{5BEA4EF4-D912-4254-A772-7FB693D7E839}"/>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1" name="Google Shape;489;p10">
              <a:extLst>
                <a:ext uri="{FF2B5EF4-FFF2-40B4-BE49-F238E27FC236}">
                  <a16:creationId xmlns:a16="http://schemas.microsoft.com/office/drawing/2014/main" id="{63DD64E4-814D-4534-8C14-5FEE3810F331}"/>
                </a:ext>
              </a:extLst>
            </p:cNvPr>
            <p:cNvSpPr/>
            <p:nvPr/>
          </p:nvSpPr>
          <p:spPr>
            <a:xfrm>
              <a:off x="2725290" y="7205723"/>
              <a:ext cx="204000" cy="95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2" name="Google Shape;490;p10">
              <a:extLst>
                <a:ext uri="{FF2B5EF4-FFF2-40B4-BE49-F238E27FC236}">
                  <a16:creationId xmlns:a16="http://schemas.microsoft.com/office/drawing/2014/main" id="{A9DA219E-5C1E-4188-B2FD-49CD4BBD698D}"/>
                </a:ext>
              </a:extLst>
            </p:cNvPr>
            <p:cNvSpPr/>
            <p:nvPr/>
          </p:nvSpPr>
          <p:spPr>
            <a:xfrm>
              <a:off x="2725652" y="6869605"/>
              <a:ext cx="2013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3" name="Google Shape;491;p10">
              <a:extLst>
                <a:ext uri="{FF2B5EF4-FFF2-40B4-BE49-F238E27FC236}">
                  <a16:creationId xmlns:a16="http://schemas.microsoft.com/office/drawing/2014/main" id="{CA0871B9-BB7A-4432-B37D-5FBE0109A648}"/>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 name="Google Shape;492;p10">
              <a:extLst>
                <a:ext uri="{FF2B5EF4-FFF2-40B4-BE49-F238E27FC236}">
                  <a16:creationId xmlns:a16="http://schemas.microsoft.com/office/drawing/2014/main" id="{FE1C5A90-3133-4ADC-9208-762B2B27FFCC}"/>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 name="Google Shape;493;p10">
              <a:extLst>
                <a:ext uri="{FF2B5EF4-FFF2-40B4-BE49-F238E27FC236}">
                  <a16:creationId xmlns:a16="http://schemas.microsoft.com/office/drawing/2014/main" id="{EC80FA7B-B1AD-4DFB-92CE-F23DE2E09641}"/>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56" name="Chart 55">
            <a:extLst>
              <a:ext uri="{FF2B5EF4-FFF2-40B4-BE49-F238E27FC236}">
                <a16:creationId xmlns:a16="http://schemas.microsoft.com/office/drawing/2014/main" id="{DE1B0A25-4C38-4050-9CD4-75559F65A5F7}"/>
              </a:ext>
            </a:extLst>
          </p:cNvPr>
          <p:cNvGraphicFramePr/>
          <p:nvPr>
            <p:extLst>
              <p:ext uri="{D42A27DB-BD31-4B8C-83A1-F6EECF244321}">
                <p14:modId xmlns:p14="http://schemas.microsoft.com/office/powerpoint/2010/main" val="1572818706"/>
              </p:ext>
            </p:extLst>
          </p:nvPr>
        </p:nvGraphicFramePr>
        <p:xfrm>
          <a:off x="629513" y="3186991"/>
          <a:ext cx="4569647" cy="2794931"/>
        </p:xfrm>
        <a:graphic>
          <a:graphicData uri="http://schemas.openxmlformats.org/drawingml/2006/chart">
            <c:chart xmlns:c="http://schemas.openxmlformats.org/drawingml/2006/chart" xmlns:r="http://schemas.openxmlformats.org/officeDocument/2006/relationships" r:id="rId6"/>
          </a:graphicData>
        </a:graphic>
      </p:graphicFrame>
      <p:sp>
        <p:nvSpPr>
          <p:cNvPr id="57" name="Google Shape;475;p10">
            <a:extLst>
              <a:ext uri="{FF2B5EF4-FFF2-40B4-BE49-F238E27FC236}">
                <a16:creationId xmlns:a16="http://schemas.microsoft.com/office/drawing/2014/main" id="{F7607B1B-2CB4-472B-A24D-FA0C1A453009}"/>
              </a:ext>
            </a:extLst>
          </p:cNvPr>
          <p:cNvSpPr txBox="1"/>
          <p:nvPr/>
        </p:nvSpPr>
        <p:spPr>
          <a:xfrm>
            <a:off x="877570" y="2854962"/>
            <a:ext cx="3932554" cy="243656"/>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500" b="1" i="0" u="none" strike="noStrike" cap="none" dirty="0">
                <a:solidFill>
                  <a:srgbClr val="000000"/>
                </a:solidFill>
                <a:latin typeface="Trebuchet MS"/>
                <a:ea typeface="Trebuchet MS"/>
                <a:cs typeface="Trebuchet MS"/>
                <a:sym typeface="Trebuchet MS"/>
              </a:rPr>
              <a:t>Top Sub-themes for </a:t>
            </a:r>
            <a:r>
              <a:rPr lang="en-US" sz="1500" b="1" dirty="0">
                <a:solidFill>
                  <a:srgbClr val="000000"/>
                </a:solidFill>
                <a:latin typeface="Trebuchet MS"/>
                <a:ea typeface="Trebuchet MS"/>
                <a:cs typeface="Trebuchet MS"/>
                <a:sym typeface="Trebuchet MS"/>
              </a:rPr>
              <a:t>Staff</a:t>
            </a:r>
            <a:endParaRPr sz="15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Google Shape;1046;p21">
            <a:extLst>
              <a:ext uri="{FF2B5EF4-FFF2-40B4-BE49-F238E27FC236}">
                <a16:creationId xmlns:a16="http://schemas.microsoft.com/office/drawing/2014/main" id="{0C534BD3-D241-4756-A013-E804DF87EC8B}"/>
              </a:ext>
            </a:extLst>
          </p:cNvPr>
          <p:cNvSpPr/>
          <p:nvPr/>
        </p:nvSpPr>
        <p:spPr>
          <a:xfrm>
            <a:off x="1496644" y="1923546"/>
            <a:ext cx="7594600" cy="4695479"/>
          </a:xfrm>
          <a:custGeom>
            <a:avLst/>
            <a:gdLst/>
            <a:ahLst/>
            <a:cxnLst/>
            <a:rect l="l" t="t" r="r" b="b"/>
            <a:pathLst>
              <a:path w="7594600" h="4617084" extrusionOk="0">
                <a:moveTo>
                  <a:pt x="0" y="4616996"/>
                </a:moveTo>
                <a:lnTo>
                  <a:pt x="7594206" y="4616996"/>
                </a:lnTo>
                <a:lnTo>
                  <a:pt x="7594206" y="0"/>
                </a:lnTo>
                <a:lnTo>
                  <a:pt x="0" y="0"/>
                </a:lnTo>
                <a:lnTo>
                  <a:pt x="0" y="4616996"/>
                </a:lnTo>
                <a:close/>
              </a:path>
            </a:pathLst>
          </a:custGeom>
          <a:solidFill>
            <a:srgbClr val="D7E6F6">
              <a:alpha val="4941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graphicFrame>
        <p:nvGraphicFramePr>
          <p:cNvPr id="61" name="Chart 60">
            <a:extLst>
              <a:ext uri="{FF2B5EF4-FFF2-40B4-BE49-F238E27FC236}">
                <a16:creationId xmlns:a16="http://schemas.microsoft.com/office/drawing/2014/main" id="{B1F4586A-5ADA-4990-B191-081C0C25CFCD}"/>
              </a:ext>
            </a:extLst>
          </p:cNvPr>
          <p:cNvGraphicFramePr/>
          <p:nvPr>
            <p:extLst>
              <p:ext uri="{D42A27DB-BD31-4B8C-83A1-F6EECF244321}">
                <p14:modId xmlns:p14="http://schemas.microsoft.com/office/powerpoint/2010/main" val="3139523348"/>
              </p:ext>
            </p:extLst>
          </p:nvPr>
        </p:nvGraphicFramePr>
        <p:xfrm>
          <a:off x="1752600" y="2120859"/>
          <a:ext cx="7050023" cy="3939884"/>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object 2"/>
          <p:cNvGrpSpPr/>
          <p:nvPr/>
        </p:nvGrpSpPr>
        <p:grpSpPr>
          <a:xfrm>
            <a:off x="0" y="0"/>
            <a:ext cx="10511155" cy="1027430"/>
            <a:chOff x="0" y="0"/>
            <a:chExt cx="10511155" cy="1027430"/>
          </a:xfrm>
        </p:grpSpPr>
        <p:pic>
          <p:nvPicPr>
            <p:cNvPr id="3" name="object 3"/>
            <p:cNvPicPr/>
            <p:nvPr/>
          </p:nvPicPr>
          <p:blipFill>
            <a:blip r:embed="rId4" cstate="print"/>
            <a:stretch>
              <a:fillRect/>
            </a:stretch>
          </p:blipFill>
          <p:spPr>
            <a:xfrm>
              <a:off x="0" y="0"/>
              <a:ext cx="10511027" cy="1027176"/>
            </a:xfrm>
            <a:prstGeom prst="rect">
              <a:avLst/>
            </a:prstGeom>
          </p:spPr>
        </p:pic>
        <p:pic>
          <p:nvPicPr>
            <p:cNvPr id="4" name="object 4"/>
            <p:cNvPicPr/>
            <p:nvPr/>
          </p:nvPicPr>
          <p:blipFill>
            <a:blip r:embed="rId5" cstate="print"/>
            <a:stretch>
              <a:fillRect/>
            </a:stretch>
          </p:blipFill>
          <p:spPr>
            <a:xfrm>
              <a:off x="8802624" y="99060"/>
              <a:ext cx="1487424" cy="185927"/>
            </a:xfrm>
            <a:prstGeom prst="rect">
              <a:avLst/>
            </a:prstGeom>
          </p:spPr>
        </p:pic>
      </p:grpSp>
      <p:sp>
        <p:nvSpPr>
          <p:cNvPr id="5" name="object 5"/>
          <p:cNvSpPr txBox="1"/>
          <p:nvPr/>
        </p:nvSpPr>
        <p:spPr>
          <a:xfrm>
            <a:off x="466344" y="1066800"/>
            <a:ext cx="9578340" cy="466725"/>
          </a:xfrm>
          <a:prstGeom prst="rect">
            <a:avLst/>
          </a:prstGeom>
          <a:ln w="9525">
            <a:noFill/>
          </a:ln>
        </p:spPr>
        <p:txBody>
          <a:bodyPr vert="horz" wrap="square" lIns="0" tIns="37465" rIns="0" bIns="0" rtlCol="0">
            <a:spAutoFit/>
          </a:bodyPr>
          <a:lstStyle/>
          <a:p>
            <a:pPr marL="90805">
              <a:lnSpc>
                <a:spcPct val="100000"/>
              </a:lnSpc>
              <a:spcBef>
                <a:spcPts val="295"/>
              </a:spcBef>
            </a:pPr>
            <a:r>
              <a:rPr sz="1200" spc="-5" dirty="0">
                <a:latin typeface="Trebuchet MS"/>
                <a:cs typeface="Trebuchet MS"/>
              </a:rPr>
              <a:t>Looking</a:t>
            </a:r>
            <a:r>
              <a:rPr sz="1200" spc="35" dirty="0">
                <a:latin typeface="Trebuchet MS"/>
                <a:cs typeface="Trebuchet MS"/>
              </a:rPr>
              <a:t> </a:t>
            </a:r>
            <a:r>
              <a:rPr sz="1200" spc="-5" dirty="0">
                <a:latin typeface="Trebuchet MS"/>
                <a:cs typeface="Trebuchet MS"/>
              </a:rPr>
              <a:t>at</a:t>
            </a:r>
            <a:r>
              <a:rPr sz="1200" spc="60" dirty="0">
                <a:latin typeface="Trebuchet MS"/>
                <a:cs typeface="Trebuchet MS"/>
              </a:rPr>
              <a:t> </a:t>
            </a:r>
            <a:r>
              <a:rPr sz="1200" spc="-10" dirty="0">
                <a:latin typeface="Trebuchet MS"/>
                <a:cs typeface="Trebuchet MS"/>
              </a:rPr>
              <a:t>the</a:t>
            </a:r>
            <a:r>
              <a:rPr sz="1200" spc="45" dirty="0">
                <a:latin typeface="Trebuchet MS"/>
                <a:cs typeface="Trebuchet MS"/>
              </a:rPr>
              <a:t> </a:t>
            </a:r>
            <a:r>
              <a:rPr sz="1200" spc="-5" dirty="0">
                <a:latin typeface="Trebuchet MS"/>
                <a:cs typeface="Trebuchet MS"/>
              </a:rPr>
              <a:t>positive</a:t>
            </a:r>
            <a:r>
              <a:rPr sz="1200" spc="60" dirty="0">
                <a:latin typeface="Trebuchet MS"/>
                <a:cs typeface="Trebuchet MS"/>
              </a:rPr>
              <a:t> </a:t>
            </a:r>
            <a:r>
              <a:rPr sz="1200" spc="-10" dirty="0">
                <a:latin typeface="Trebuchet MS"/>
                <a:cs typeface="Trebuchet MS"/>
              </a:rPr>
              <a:t>reviews</a:t>
            </a:r>
            <a:r>
              <a:rPr sz="1200" spc="45" dirty="0">
                <a:latin typeface="Trebuchet MS"/>
                <a:cs typeface="Trebuchet MS"/>
              </a:rPr>
              <a:t> </a:t>
            </a:r>
            <a:r>
              <a:rPr sz="1200" spc="-5" dirty="0">
                <a:latin typeface="Trebuchet MS"/>
                <a:cs typeface="Trebuchet MS"/>
              </a:rPr>
              <a:t>we</a:t>
            </a:r>
            <a:r>
              <a:rPr sz="1200" spc="45" dirty="0">
                <a:latin typeface="Trebuchet MS"/>
                <a:cs typeface="Trebuchet MS"/>
              </a:rPr>
              <a:t> </a:t>
            </a:r>
            <a:r>
              <a:rPr sz="1200" spc="-10" dirty="0">
                <a:latin typeface="Trebuchet MS"/>
                <a:cs typeface="Trebuchet MS"/>
              </a:rPr>
              <a:t>have</a:t>
            </a:r>
            <a:r>
              <a:rPr sz="1200" spc="55" dirty="0">
                <a:latin typeface="Trebuchet MS"/>
                <a:cs typeface="Trebuchet MS"/>
              </a:rPr>
              <a:t> </a:t>
            </a:r>
            <a:r>
              <a:rPr sz="1200" spc="-5" dirty="0">
                <a:latin typeface="Trebuchet MS"/>
                <a:cs typeface="Trebuchet MS"/>
              </a:rPr>
              <a:t>received</a:t>
            </a:r>
            <a:r>
              <a:rPr sz="1200" spc="35" dirty="0">
                <a:latin typeface="Trebuchet MS"/>
                <a:cs typeface="Trebuchet MS"/>
              </a:rPr>
              <a:t> </a:t>
            </a:r>
            <a:r>
              <a:rPr sz="1200" spc="-5" dirty="0">
                <a:latin typeface="Trebuchet MS"/>
                <a:cs typeface="Trebuchet MS"/>
              </a:rPr>
              <a:t>allows</a:t>
            </a:r>
            <a:r>
              <a:rPr sz="1200" spc="45" dirty="0">
                <a:latin typeface="Trebuchet MS"/>
                <a:cs typeface="Trebuchet MS"/>
              </a:rPr>
              <a:t> </a:t>
            </a:r>
            <a:r>
              <a:rPr sz="1200" dirty="0">
                <a:latin typeface="Trebuchet MS"/>
                <a:cs typeface="Trebuchet MS"/>
              </a:rPr>
              <a:t>us</a:t>
            </a:r>
            <a:r>
              <a:rPr sz="1200" spc="45" dirty="0">
                <a:latin typeface="Trebuchet MS"/>
                <a:cs typeface="Trebuchet MS"/>
              </a:rPr>
              <a:t> </a:t>
            </a:r>
            <a:r>
              <a:rPr sz="1200" dirty="0">
                <a:latin typeface="Trebuchet MS"/>
                <a:cs typeface="Trebuchet MS"/>
              </a:rPr>
              <a:t>to</a:t>
            </a:r>
            <a:r>
              <a:rPr sz="1200" spc="40" dirty="0">
                <a:latin typeface="Trebuchet MS"/>
                <a:cs typeface="Trebuchet MS"/>
              </a:rPr>
              <a:t> </a:t>
            </a:r>
            <a:r>
              <a:rPr sz="1200" spc="-5" dirty="0">
                <a:latin typeface="Trebuchet MS"/>
                <a:cs typeface="Trebuchet MS"/>
              </a:rPr>
              <a:t>highlight</a:t>
            </a:r>
            <a:r>
              <a:rPr sz="1200" spc="45" dirty="0">
                <a:latin typeface="Trebuchet MS"/>
                <a:cs typeface="Trebuchet MS"/>
              </a:rPr>
              <a:t> </a:t>
            </a:r>
            <a:r>
              <a:rPr sz="1200" spc="-5" dirty="0">
                <a:latin typeface="Trebuchet MS"/>
                <a:cs typeface="Trebuchet MS"/>
              </a:rPr>
              <a:t>areas</a:t>
            </a:r>
            <a:r>
              <a:rPr sz="1200" spc="40" dirty="0">
                <a:latin typeface="Trebuchet MS"/>
                <a:cs typeface="Trebuchet MS"/>
              </a:rPr>
              <a:t> </a:t>
            </a:r>
            <a:r>
              <a:rPr sz="1200" spc="-10" dirty="0">
                <a:latin typeface="Trebuchet MS"/>
                <a:cs typeface="Trebuchet MS"/>
              </a:rPr>
              <a:t>where</a:t>
            </a:r>
            <a:r>
              <a:rPr sz="1200" spc="45" dirty="0">
                <a:latin typeface="Trebuchet MS"/>
                <a:cs typeface="Trebuchet MS"/>
              </a:rPr>
              <a:t> </a:t>
            </a:r>
            <a:r>
              <a:rPr sz="1200" dirty="0">
                <a:latin typeface="Trebuchet MS"/>
                <a:cs typeface="Trebuchet MS"/>
              </a:rPr>
              <a:t>a</a:t>
            </a:r>
            <a:r>
              <a:rPr sz="1200" spc="55" dirty="0">
                <a:latin typeface="Trebuchet MS"/>
                <a:cs typeface="Trebuchet MS"/>
              </a:rPr>
              <a:t> </a:t>
            </a:r>
            <a:r>
              <a:rPr sz="1200" spc="-10" dirty="0">
                <a:latin typeface="Trebuchet MS"/>
                <a:cs typeface="Trebuchet MS"/>
              </a:rPr>
              <a:t>service</a:t>
            </a:r>
            <a:r>
              <a:rPr sz="1200" spc="45" dirty="0">
                <a:latin typeface="Trebuchet MS"/>
                <a:cs typeface="Trebuchet MS"/>
              </a:rPr>
              <a:t> </a:t>
            </a:r>
            <a:r>
              <a:rPr sz="1200" dirty="0">
                <a:latin typeface="Trebuchet MS"/>
                <a:cs typeface="Trebuchet MS"/>
              </a:rPr>
              <a:t>is</a:t>
            </a:r>
            <a:r>
              <a:rPr sz="1200" spc="45" dirty="0">
                <a:latin typeface="Trebuchet MS"/>
                <a:cs typeface="Trebuchet MS"/>
              </a:rPr>
              <a:t> </a:t>
            </a:r>
            <a:r>
              <a:rPr sz="1200" spc="-5" dirty="0">
                <a:latin typeface="Trebuchet MS"/>
                <a:cs typeface="Trebuchet MS"/>
              </a:rPr>
              <a:t>doing</a:t>
            </a:r>
            <a:r>
              <a:rPr sz="1200" spc="50" dirty="0">
                <a:latin typeface="Trebuchet MS"/>
                <a:cs typeface="Trebuchet MS"/>
              </a:rPr>
              <a:t> </a:t>
            </a:r>
            <a:r>
              <a:rPr sz="1200" spc="-5" dirty="0">
                <a:latin typeface="Trebuchet MS"/>
                <a:cs typeface="Trebuchet MS"/>
              </a:rPr>
              <a:t>well</a:t>
            </a:r>
            <a:r>
              <a:rPr sz="1200" spc="30" dirty="0">
                <a:latin typeface="Trebuchet MS"/>
                <a:cs typeface="Trebuchet MS"/>
              </a:rPr>
              <a:t> </a:t>
            </a:r>
            <a:r>
              <a:rPr sz="1200" spc="-10" dirty="0">
                <a:latin typeface="Trebuchet MS"/>
                <a:cs typeface="Trebuchet MS"/>
              </a:rPr>
              <a:t>and</a:t>
            </a:r>
            <a:r>
              <a:rPr sz="1200" spc="40" dirty="0">
                <a:latin typeface="Trebuchet MS"/>
                <a:cs typeface="Trebuchet MS"/>
              </a:rPr>
              <a:t> </a:t>
            </a:r>
            <a:r>
              <a:rPr sz="1200" spc="-5" dirty="0">
                <a:latin typeface="Trebuchet MS"/>
                <a:cs typeface="Trebuchet MS"/>
              </a:rPr>
              <a:t>deserving</a:t>
            </a:r>
            <a:r>
              <a:rPr sz="1200" spc="50" dirty="0">
                <a:latin typeface="Trebuchet MS"/>
                <a:cs typeface="Trebuchet MS"/>
              </a:rPr>
              <a:t> </a:t>
            </a:r>
            <a:r>
              <a:rPr sz="1200" dirty="0">
                <a:latin typeface="Trebuchet MS"/>
                <a:cs typeface="Trebuchet MS"/>
              </a:rPr>
              <a:t>of</a:t>
            </a:r>
            <a:r>
              <a:rPr sz="1200" spc="35" dirty="0">
                <a:latin typeface="Trebuchet MS"/>
                <a:cs typeface="Trebuchet MS"/>
              </a:rPr>
              <a:t> </a:t>
            </a:r>
            <a:r>
              <a:rPr sz="1200" spc="-10" dirty="0">
                <a:latin typeface="Trebuchet MS"/>
                <a:cs typeface="Trebuchet MS"/>
              </a:rPr>
              <a:t>praise.</a:t>
            </a:r>
            <a:r>
              <a:rPr sz="1200" spc="40" dirty="0">
                <a:latin typeface="Trebuchet MS"/>
                <a:cs typeface="Trebuchet MS"/>
              </a:rPr>
              <a:t> </a:t>
            </a:r>
            <a:r>
              <a:rPr sz="1200" dirty="0">
                <a:latin typeface="Trebuchet MS"/>
                <a:cs typeface="Trebuchet MS"/>
              </a:rPr>
              <a:t>This</a:t>
            </a:r>
          </a:p>
          <a:p>
            <a:pPr marL="90805">
              <a:lnSpc>
                <a:spcPct val="100000"/>
              </a:lnSpc>
              <a:spcBef>
                <a:spcPts val="75"/>
              </a:spcBef>
            </a:pPr>
            <a:r>
              <a:rPr sz="1200" spc="-5" dirty="0">
                <a:latin typeface="Trebuchet MS"/>
                <a:cs typeface="Trebuchet MS"/>
              </a:rPr>
              <a:t>section </a:t>
            </a:r>
            <a:r>
              <a:rPr sz="1200" dirty="0">
                <a:latin typeface="Trebuchet MS"/>
                <a:cs typeface="Trebuchet MS"/>
              </a:rPr>
              <a:t>provides</a:t>
            </a:r>
            <a:r>
              <a:rPr sz="1200" spc="-30" dirty="0">
                <a:latin typeface="Trebuchet MS"/>
                <a:cs typeface="Trebuchet MS"/>
              </a:rPr>
              <a:t> </a:t>
            </a:r>
            <a:r>
              <a:rPr sz="1200" dirty="0">
                <a:latin typeface="Trebuchet MS"/>
                <a:cs typeface="Trebuchet MS"/>
              </a:rPr>
              <a:t>an</a:t>
            </a:r>
            <a:r>
              <a:rPr sz="1200" spc="-5" dirty="0">
                <a:latin typeface="Trebuchet MS"/>
                <a:cs typeface="Trebuchet MS"/>
              </a:rPr>
              <a:t> </a:t>
            </a:r>
            <a:r>
              <a:rPr sz="1200" dirty="0">
                <a:latin typeface="Trebuchet MS"/>
                <a:cs typeface="Trebuchet MS"/>
              </a:rPr>
              <a:t>overview</a:t>
            </a:r>
            <a:r>
              <a:rPr sz="1200" spc="-35" dirty="0">
                <a:latin typeface="Trebuchet MS"/>
                <a:cs typeface="Trebuchet MS"/>
              </a:rPr>
              <a:t> </a:t>
            </a:r>
            <a:r>
              <a:rPr sz="1200" dirty="0">
                <a:latin typeface="Trebuchet MS"/>
                <a:cs typeface="Trebuchet MS"/>
              </a:rPr>
              <a:t>of</a:t>
            </a:r>
            <a:r>
              <a:rPr sz="1200" spc="10" dirty="0">
                <a:latin typeface="Trebuchet MS"/>
                <a:cs typeface="Trebuchet MS"/>
              </a:rPr>
              <a:t> </a:t>
            </a:r>
            <a:r>
              <a:rPr sz="1200" dirty="0">
                <a:latin typeface="Trebuchet MS"/>
                <a:cs typeface="Trebuchet MS"/>
              </a:rPr>
              <a:t>the</a:t>
            </a:r>
            <a:r>
              <a:rPr sz="1200" spc="-15" dirty="0">
                <a:latin typeface="Trebuchet MS"/>
                <a:cs typeface="Trebuchet MS"/>
              </a:rPr>
              <a:t> </a:t>
            </a:r>
            <a:r>
              <a:rPr sz="1200" spc="-5" dirty="0">
                <a:latin typeface="Trebuchet MS"/>
                <a:cs typeface="Trebuchet MS"/>
              </a:rPr>
              <a:t>number</a:t>
            </a:r>
            <a:r>
              <a:rPr sz="1200" spc="-25" dirty="0">
                <a:latin typeface="Trebuchet MS"/>
                <a:cs typeface="Trebuchet MS"/>
              </a:rPr>
              <a:t> </a:t>
            </a:r>
            <a:r>
              <a:rPr sz="1200" dirty="0">
                <a:latin typeface="Trebuchet MS"/>
                <a:cs typeface="Trebuchet MS"/>
              </a:rPr>
              <a:t>of</a:t>
            </a:r>
            <a:r>
              <a:rPr sz="1200" spc="10" dirty="0">
                <a:latin typeface="Trebuchet MS"/>
                <a:cs typeface="Trebuchet MS"/>
              </a:rPr>
              <a:t> </a:t>
            </a:r>
            <a:r>
              <a:rPr sz="1200" spc="-5" dirty="0">
                <a:latin typeface="Trebuchet MS"/>
                <a:cs typeface="Trebuchet MS"/>
              </a:rPr>
              <a:t>positive</a:t>
            </a:r>
            <a:r>
              <a:rPr sz="1200" spc="-20" dirty="0">
                <a:latin typeface="Trebuchet MS"/>
                <a:cs typeface="Trebuchet MS"/>
              </a:rPr>
              <a:t> </a:t>
            </a:r>
            <a:r>
              <a:rPr sz="1200" spc="-5" dirty="0">
                <a:latin typeface="Trebuchet MS"/>
                <a:cs typeface="Trebuchet MS"/>
              </a:rPr>
              <a:t>reviews</a:t>
            </a:r>
            <a:r>
              <a:rPr sz="1200" spc="-35" dirty="0">
                <a:latin typeface="Trebuchet MS"/>
                <a:cs typeface="Trebuchet MS"/>
              </a:rPr>
              <a:t> </a:t>
            </a:r>
            <a:r>
              <a:rPr sz="1200" spc="-5" dirty="0">
                <a:latin typeface="Trebuchet MS"/>
                <a:cs typeface="Trebuchet MS"/>
              </a:rPr>
              <a:t>about</a:t>
            </a:r>
            <a:r>
              <a:rPr sz="1200" spc="-10" dirty="0">
                <a:latin typeface="Trebuchet MS"/>
                <a:cs typeface="Trebuchet MS"/>
              </a:rPr>
              <a:t> </a:t>
            </a:r>
            <a:r>
              <a:rPr sz="1200" spc="-5" dirty="0">
                <a:latin typeface="Trebuchet MS"/>
                <a:cs typeface="Trebuchet MS"/>
              </a:rPr>
              <a:t>services</a:t>
            </a:r>
            <a:r>
              <a:rPr sz="1200" spc="-20" dirty="0">
                <a:latin typeface="Trebuchet MS"/>
                <a:cs typeface="Trebuchet MS"/>
              </a:rPr>
              <a:t> </a:t>
            </a:r>
            <a:r>
              <a:rPr sz="1200" spc="-5" dirty="0">
                <a:latin typeface="Trebuchet MS"/>
                <a:cs typeface="Trebuchet MS"/>
              </a:rPr>
              <a:t>which </a:t>
            </a:r>
            <a:r>
              <a:rPr sz="1200" dirty="0">
                <a:latin typeface="Trebuchet MS"/>
                <a:cs typeface="Trebuchet MS"/>
              </a:rPr>
              <a:t>have</a:t>
            </a:r>
            <a:r>
              <a:rPr sz="1200" spc="-15" dirty="0">
                <a:latin typeface="Trebuchet MS"/>
                <a:cs typeface="Trebuchet MS"/>
              </a:rPr>
              <a:t> </a:t>
            </a:r>
            <a:r>
              <a:rPr sz="1200" spc="-5" dirty="0">
                <a:latin typeface="Trebuchet MS"/>
                <a:cs typeface="Trebuchet MS"/>
              </a:rPr>
              <a:t>not</a:t>
            </a:r>
            <a:r>
              <a:rPr sz="1200" dirty="0">
                <a:latin typeface="Trebuchet MS"/>
                <a:cs typeface="Trebuchet MS"/>
              </a:rPr>
              <a:t> been</a:t>
            </a:r>
            <a:r>
              <a:rPr sz="1200" spc="5" dirty="0">
                <a:latin typeface="Trebuchet MS"/>
                <a:cs typeface="Trebuchet MS"/>
              </a:rPr>
              <a:t> </a:t>
            </a:r>
            <a:r>
              <a:rPr sz="1200" spc="-10" dirty="0">
                <a:latin typeface="Trebuchet MS"/>
                <a:cs typeface="Trebuchet MS"/>
              </a:rPr>
              <a:t>highlighted</a:t>
            </a:r>
            <a:r>
              <a:rPr sz="1200" dirty="0">
                <a:latin typeface="Trebuchet MS"/>
                <a:cs typeface="Trebuchet MS"/>
              </a:rPr>
              <a:t> in</a:t>
            </a:r>
            <a:r>
              <a:rPr sz="1200" spc="-40" dirty="0">
                <a:latin typeface="Trebuchet MS"/>
                <a:cs typeface="Trebuchet MS"/>
              </a:rPr>
              <a:t> </a:t>
            </a:r>
            <a:r>
              <a:rPr sz="1200" dirty="0">
                <a:latin typeface="Trebuchet MS"/>
                <a:cs typeface="Trebuchet MS"/>
              </a:rPr>
              <a:t>this</a:t>
            </a:r>
            <a:r>
              <a:rPr sz="1200" spc="-10" dirty="0">
                <a:latin typeface="Trebuchet MS"/>
                <a:cs typeface="Trebuchet MS"/>
              </a:rPr>
              <a:t> </a:t>
            </a:r>
            <a:r>
              <a:rPr sz="1200" dirty="0">
                <a:latin typeface="Trebuchet MS"/>
                <a:cs typeface="Trebuchet MS"/>
              </a:rPr>
              <a:t>report.</a:t>
            </a:r>
          </a:p>
        </p:txBody>
      </p:sp>
      <p:sp>
        <p:nvSpPr>
          <p:cNvPr id="31" name="object 31"/>
          <p:cNvSpPr txBox="1"/>
          <p:nvPr/>
        </p:nvSpPr>
        <p:spPr>
          <a:xfrm>
            <a:off x="9471152" y="304800"/>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32" name="object 32"/>
          <p:cNvSpPr txBox="1">
            <a:spLocks noGrp="1"/>
          </p:cNvSpPr>
          <p:nvPr>
            <p:ph type="title"/>
          </p:nvPr>
        </p:nvSpPr>
        <p:spPr>
          <a:xfrm>
            <a:off x="1031544" y="360426"/>
            <a:ext cx="4675505" cy="574040"/>
          </a:xfrm>
          <a:prstGeom prst="rect">
            <a:avLst/>
          </a:prstGeom>
        </p:spPr>
        <p:txBody>
          <a:bodyPr vert="horz" wrap="square" lIns="0" tIns="12700" rIns="0" bIns="0" rtlCol="0">
            <a:spAutoFit/>
          </a:bodyPr>
          <a:lstStyle/>
          <a:p>
            <a:pPr marL="12700">
              <a:lnSpc>
                <a:spcPct val="100000"/>
              </a:lnSpc>
              <a:spcBef>
                <a:spcPts val="100"/>
              </a:spcBef>
            </a:pPr>
            <a:r>
              <a:rPr sz="3600" dirty="0"/>
              <a:t>Other</a:t>
            </a:r>
            <a:r>
              <a:rPr sz="3600" spc="-35" dirty="0"/>
              <a:t> </a:t>
            </a:r>
            <a:r>
              <a:rPr sz="3600" spc="-25" dirty="0"/>
              <a:t>Positive</a:t>
            </a:r>
            <a:r>
              <a:rPr sz="3600" spc="-15" dirty="0"/>
              <a:t> </a:t>
            </a:r>
            <a:r>
              <a:rPr sz="3600" spc="-25" dirty="0"/>
              <a:t>Reviews</a:t>
            </a:r>
            <a:endParaRPr sz="3600" dirty="0"/>
          </a:p>
        </p:txBody>
      </p:sp>
      <p:sp>
        <p:nvSpPr>
          <p:cNvPr id="34" name="object 34"/>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dirty="0"/>
              <a:t>2</a:t>
            </a:r>
            <a:r>
              <a:rPr lang="en-GB" dirty="0"/>
              <a:t>5</a:t>
            </a:r>
            <a:endParaRPr dirty="0"/>
          </a:p>
        </p:txBody>
      </p:sp>
      <p:sp>
        <p:nvSpPr>
          <p:cNvPr id="51" name="Google Shape;1077;p21">
            <a:extLst>
              <a:ext uri="{FF2B5EF4-FFF2-40B4-BE49-F238E27FC236}">
                <a16:creationId xmlns:a16="http://schemas.microsoft.com/office/drawing/2014/main" id="{A3FB31C1-1050-4780-9A32-4D3885663D18}"/>
              </a:ext>
            </a:extLst>
          </p:cNvPr>
          <p:cNvSpPr/>
          <p:nvPr/>
        </p:nvSpPr>
        <p:spPr>
          <a:xfrm>
            <a:off x="1088505" y="1758525"/>
            <a:ext cx="2478405" cy="4445"/>
          </a:xfrm>
          <a:custGeom>
            <a:avLst/>
            <a:gdLst/>
            <a:ahLst/>
            <a:cxnLst/>
            <a:rect l="l" t="t" r="r" b="b"/>
            <a:pathLst>
              <a:path w="2478404" h="4444" extrusionOk="0">
                <a:moveTo>
                  <a:pt x="0" y="0"/>
                </a:moveTo>
                <a:lnTo>
                  <a:pt x="2477973" y="4292"/>
                </a:lnTo>
              </a:path>
            </a:pathLst>
          </a:custGeom>
          <a:noFill/>
          <a:ln w="12700"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2" name="Google Shape;1078;p21">
            <a:extLst>
              <a:ext uri="{FF2B5EF4-FFF2-40B4-BE49-F238E27FC236}">
                <a16:creationId xmlns:a16="http://schemas.microsoft.com/office/drawing/2014/main" id="{608B9DBA-2D6B-4876-8F64-74D403F0F118}"/>
              </a:ext>
            </a:extLst>
          </p:cNvPr>
          <p:cNvSpPr/>
          <p:nvPr/>
        </p:nvSpPr>
        <p:spPr>
          <a:xfrm>
            <a:off x="6794500" y="1754611"/>
            <a:ext cx="2654300" cy="3175"/>
          </a:xfrm>
          <a:custGeom>
            <a:avLst/>
            <a:gdLst/>
            <a:ahLst/>
            <a:cxnLst/>
            <a:rect l="l" t="t" r="r" b="b"/>
            <a:pathLst>
              <a:path w="2654300" h="3175" extrusionOk="0">
                <a:moveTo>
                  <a:pt x="0" y="2946"/>
                </a:moveTo>
                <a:lnTo>
                  <a:pt x="2653830" y="0"/>
                </a:lnTo>
              </a:path>
            </a:pathLst>
          </a:custGeom>
          <a:noFill/>
          <a:ln w="12700"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3" name="Google Shape;1079;p21">
            <a:extLst>
              <a:ext uri="{FF2B5EF4-FFF2-40B4-BE49-F238E27FC236}">
                <a16:creationId xmlns:a16="http://schemas.microsoft.com/office/drawing/2014/main" id="{4FC627F9-0686-4143-98DC-5BA92BA9AD3E}"/>
              </a:ext>
            </a:extLst>
          </p:cNvPr>
          <p:cNvSpPr txBox="1"/>
          <p:nvPr/>
        </p:nvSpPr>
        <p:spPr>
          <a:xfrm rot="-5400000">
            <a:off x="517253" y="3844254"/>
            <a:ext cx="1514475" cy="232410"/>
          </a:xfrm>
          <a:prstGeom prst="rect">
            <a:avLst/>
          </a:prstGeom>
          <a:noFill/>
          <a:ln>
            <a:noFill/>
          </a:ln>
        </p:spPr>
        <p:txBody>
          <a:bodyPr spcFirstLastPara="1" wrap="square" lIns="0" tIns="190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231F20"/>
                </a:solidFill>
                <a:latin typeface="Trebuchet MS"/>
                <a:ea typeface="Trebuchet MS"/>
                <a:cs typeface="Trebuchet MS"/>
                <a:sym typeface="Trebuchet MS"/>
              </a:rPr>
              <a:t>Type of services</a:t>
            </a:r>
            <a:endParaRPr sz="1400" b="0" i="0" u="none" strike="noStrike" cap="none" dirty="0">
              <a:solidFill>
                <a:srgbClr val="000000"/>
              </a:solidFill>
              <a:latin typeface="Trebuchet MS"/>
              <a:ea typeface="Trebuchet MS"/>
              <a:cs typeface="Trebuchet MS"/>
              <a:sym typeface="Trebuchet MS"/>
            </a:endParaRPr>
          </a:p>
        </p:txBody>
      </p:sp>
      <p:sp>
        <p:nvSpPr>
          <p:cNvPr id="57" name="Google Shape;1085;p21">
            <a:extLst>
              <a:ext uri="{FF2B5EF4-FFF2-40B4-BE49-F238E27FC236}">
                <a16:creationId xmlns:a16="http://schemas.microsoft.com/office/drawing/2014/main" id="{45C56426-B3EF-4899-BCEE-4B441BF42D2D}"/>
              </a:ext>
            </a:extLst>
          </p:cNvPr>
          <p:cNvSpPr txBox="1"/>
          <p:nvPr/>
        </p:nvSpPr>
        <p:spPr>
          <a:xfrm>
            <a:off x="4194115" y="6211540"/>
            <a:ext cx="2544300"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chemeClr val="tx1"/>
                </a:solidFill>
                <a:latin typeface="Trebuchet MS"/>
                <a:ea typeface="Trebuchet MS"/>
                <a:cs typeface="Trebuchet MS"/>
                <a:sym typeface="Trebuchet MS"/>
              </a:rPr>
              <a:t>Number of positive reviews</a:t>
            </a:r>
            <a:endParaRPr sz="1200" b="0" i="0" u="none" strike="noStrike" cap="none" dirty="0">
              <a:solidFill>
                <a:schemeClr val="tx1"/>
              </a:solidFill>
              <a:latin typeface="Trebuchet MS"/>
              <a:ea typeface="Trebuchet MS"/>
              <a:cs typeface="Trebuchet MS"/>
              <a:sym typeface="Trebuchet MS"/>
            </a:endParaRPr>
          </a:p>
        </p:txBody>
      </p:sp>
      <p:sp>
        <p:nvSpPr>
          <p:cNvPr id="60" name="Google Shape;1091;p21">
            <a:extLst>
              <a:ext uri="{FF2B5EF4-FFF2-40B4-BE49-F238E27FC236}">
                <a16:creationId xmlns:a16="http://schemas.microsoft.com/office/drawing/2014/main" id="{844B79C6-0EA2-4DD3-A00E-8B9D049C1EDF}"/>
              </a:ext>
            </a:extLst>
          </p:cNvPr>
          <p:cNvSpPr txBox="1"/>
          <p:nvPr/>
        </p:nvSpPr>
        <p:spPr>
          <a:xfrm>
            <a:off x="3566919" y="1524000"/>
            <a:ext cx="3227700" cy="330860"/>
          </a:xfrm>
          <a:prstGeom prst="rect">
            <a:avLst/>
          </a:prstGeom>
          <a:noFill/>
          <a:ln>
            <a:noFill/>
          </a:ln>
        </p:spPr>
        <p:txBody>
          <a:bodyPr spcFirstLastPara="1" wrap="square" lIns="0" tIns="25400" rIns="0" bIns="0" anchor="t" anchorCtr="0">
            <a:spAutoFit/>
          </a:bodyPr>
          <a:lstStyle/>
          <a:p>
            <a:pPr marL="0" marR="0" lvl="0" indent="0" algn="ctr" rtl="0">
              <a:lnSpc>
                <a:spcPct val="100000"/>
              </a:lnSpc>
              <a:spcBef>
                <a:spcPts val="735"/>
              </a:spcBef>
              <a:spcAft>
                <a:spcPts val="0"/>
              </a:spcAft>
              <a:buClr>
                <a:srgbClr val="000000"/>
              </a:buClr>
              <a:buSzPts val="1500"/>
              <a:buFont typeface="Arial"/>
              <a:buNone/>
            </a:pPr>
            <a:r>
              <a:rPr lang="en-US" sz="1400" b="1" i="0" u="none" strike="noStrike" cap="none" dirty="0">
                <a:latin typeface="Trebuchet MS"/>
                <a:ea typeface="Trebuchet MS"/>
                <a:cs typeface="Trebuchet MS"/>
                <a:sym typeface="Trebuchet MS"/>
              </a:rPr>
              <a:t>January - Febr</a:t>
            </a:r>
            <a:r>
              <a:rPr lang="en-US" sz="1400" b="1" dirty="0">
                <a:latin typeface="Trebuchet MS"/>
                <a:ea typeface="Trebuchet MS"/>
                <a:cs typeface="Trebuchet MS"/>
                <a:sym typeface="Trebuchet MS"/>
              </a:rPr>
              <a:t>uary</a:t>
            </a:r>
            <a:r>
              <a:rPr lang="en-US" sz="1400" b="1" i="0" u="none" strike="noStrike" cap="none" dirty="0">
                <a:latin typeface="Trebuchet MS"/>
                <a:ea typeface="Trebuchet MS"/>
                <a:cs typeface="Trebuchet MS"/>
                <a:sym typeface="Trebuchet MS"/>
              </a:rPr>
              <a:t> - March</a:t>
            </a:r>
            <a:endParaRPr sz="1400" b="0" i="0" u="none" strike="noStrike" cap="none" dirty="0">
              <a:latin typeface="Trebuchet MS"/>
              <a:ea typeface="Trebuchet MS"/>
              <a:cs typeface="Trebuchet MS"/>
              <a:sym typeface="Trebuchet MS"/>
            </a:endParaRPr>
          </a:p>
        </p:txBody>
      </p:sp>
      <p:sp>
        <p:nvSpPr>
          <p:cNvPr id="63" name="Google Shape;1052;p21">
            <a:extLst>
              <a:ext uri="{FF2B5EF4-FFF2-40B4-BE49-F238E27FC236}">
                <a16:creationId xmlns:a16="http://schemas.microsoft.com/office/drawing/2014/main" id="{C9A7899C-B1CE-4D06-907A-93E1A6DE3A36}"/>
              </a:ext>
            </a:extLst>
          </p:cNvPr>
          <p:cNvSpPr/>
          <p:nvPr/>
        </p:nvSpPr>
        <p:spPr>
          <a:xfrm flipV="1">
            <a:off x="3429000" y="5750361"/>
            <a:ext cx="5181600" cy="45719"/>
          </a:xfrm>
          <a:custGeom>
            <a:avLst/>
            <a:gdLst/>
            <a:ahLst/>
            <a:cxnLst/>
            <a:rect l="l" t="t" r="r" b="b"/>
            <a:pathLst>
              <a:path w="5826125" h="120000" extrusionOk="0">
                <a:moveTo>
                  <a:pt x="0" y="0"/>
                </a:moveTo>
                <a:lnTo>
                  <a:pt x="5825807" y="0"/>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93164" y="537972"/>
            <a:ext cx="152400" cy="1671828"/>
          </a:xfrm>
          <a:custGeom>
            <a:avLst/>
            <a:gdLst/>
            <a:ahLst/>
            <a:cxnLst/>
            <a:rect l="l" t="t" r="r" b="b"/>
            <a:pathLst>
              <a:path w="152400" h="2519679">
                <a:moveTo>
                  <a:pt x="152400" y="0"/>
                </a:moveTo>
                <a:lnTo>
                  <a:pt x="0" y="0"/>
                </a:lnTo>
                <a:lnTo>
                  <a:pt x="0" y="2519172"/>
                </a:lnTo>
                <a:lnTo>
                  <a:pt x="152400" y="2519172"/>
                </a:lnTo>
                <a:lnTo>
                  <a:pt x="152400" y="0"/>
                </a:lnTo>
                <a:close/>
              </a:path>
            </a:pathLst>
          </a:custGeom>
          <a:solidFill>
            <a:srgbClr val="46816F"/>
          </a:solidFill>
        </p:spPr>
        <p:txBody>
          <a:bodyPr wrap="square" lIns="0" tIns="0" rIns="0" bIns="0" rtlCol="0"/>
          <a:lstStyle/>
          <a:p>
            <a:endParaRPr/>
          </a:p>
        </p:txBody>
      </p:sp>
      <p:sp>
        <p:nvSpPr>
          <p:cNvPr id="3" name="object 3"/>
          <p:cNvSpPr txBox="1"/>
          <p:nvPr/>
        </p:nvSpPr>
        <p:spPr>
          <a:xfrm>
            <a:off x="2107182" y="228600"/>
            <a:ext cx="7798818" cy="1751762"/>
          </a:xfrm>
          <a:prstGeom prst="rect">
            <a:avLst/>
          </a:prstGeom>
        </p:spPr>
        <p:txBody>
          <a:bodyPr vert="horz" wrap="square" lIns="0" tIns="12700" rIns="0" bIns="0" rtlCol="0">
            <a:spAutoFit/>
          </a:bodyPr>
          <a:lstStyle/>
          <a:p>
            <a:pPr marL="12700">
              <a:lnSpc>
                <a:spcPct val="100000"/>
              </a:lnSpc>
              <a:spcBef>
                <a:spcPts val="100"/>
              </a:spcBef>
            </a:pPr>
            <a:r>
              <a:rPr sz="1200" b="1" dirty="0">
                <a:latin typeface="Trebuchet MS"/>
                <a:cs typeface="Trebuchet MS"/>
              </a:rPr>
              <a:t>Community Health Services</a:t>
            </a:r>
            <a:endParaRPr lang="en-GB" sz="1200" b="1" dirty="0">
              <a:latin typeface="Trebuchet MS"/>
              <a:cs typeface="Trebuchet MS"/>
            </a:endParaRPr>
          </a:p>
          <a:p>
            <a:pPr marL="12700">
              <a:lnSpc>
                <a:spcPct val="100000"/>
              </a:lnSpc>
              <a:spcBef>
                <a:spcPts val="100"/>
              </a:spcBef>
            </a:pPr>
            <a:endParaRPr lang="en-GB" sz="1200" b="1" dirty="0">
              <a:latin typeface="Trebuchet MS"/>
              <a:cs typeface="Trebuchet MS"/>
            </a:endParaRPr>
          </a:p>
          <a:p>
            <a:pPr marL="12700">
              <a:spcBef>
                <a:spcPts val="100"/>
              </a:spcBef>
            </a:pPr>
            <a:r>
              <a:rPr lang="en-GB" sz="1200" dirty="0">
                <a:highlight>
                  <a:srgbClr val="BCE09C"/>
                </a:highlight>
                <a:latin typeface="Trebuchet MS"/>
                <a:cs typeface="Trebuchet MS"/>
              </a:rPr>
              <a:t>“I was made to feel so calm and safe during my appointment and the doctor really thoroughly did all the tests I needed and explained everything clearly.”</a:t>
            </a:r>
          </a:p>
          <a:p>
            <a:pPr marL="12700">
              <a:spcBef>
                <a:spcPts val="100"/>
              </a:spcBef>
            </a:pPr>
            <a:r>
              <a:rPr lang="en-GB" sz="1200" b="1" i="1" dirty="0">
                <a:latin typeface="Trebuchet MS"/>
                <a:cs typeface="Trebuchet MS"/>
              </a:rPr>
              <a:t>Community Health</a:t>
            </a:r>
          </a:p>
          <a:p>
            <a:pPr marL="12700">
              <a:spcBef>
                <a:spcPts val="100"/>
              </a:spcBef>
            </a:pPr>
            <a:endParaRPr lang="en-GB" sz="1200" dirty="0">
              <a:latin typeface="Trebuchet MS"/>
              <a:cs typeface="Trebuchet MS"/>
            </a:endParaRPr>
          </a:p>
          <a:p>
            <a:pPr marL="12700">
              <a:spcBef>
                <a:spcPts val="100"/>
              </a:spcBef>
            </a:pPr>
            <a:r>
              <a:rPr lang="en-GB" sz="1200" dirty="0">
                <a:highlight>
                  <a:srgbClr val="BCE09C"/>
                </a:highlight>
                <a:latin typeface="Trebuchet MS"/>
                <a:cs typeface="Trebuchet MS"/>
              </a:rPr>
              <a:t>“Dr X made my appointment and procedure as friendly and calm as possible. I was quite nervous and apprehensive about the visit due to past experiences elsewhere, but left feeling very happy and confident.”</a:t>
            </a:r>
          </a:p>
          <a:p>
            <a:pPr marL="12700">
              <a:spcBef>
                <a:spcPts val="100"/>
              </a:spcBef>
            </a:pPr>
            <a:r>
              <a:rPr lang="en-GB" sz="1200" b="1" i="1" dirty="0">
                <a:latin typeface="Trebuchet MS"/>
                <a:cs typeface="Trebuchet MS"/>
              </a:rPr>
              <a:t>Community Health</a:t>
            </a:r>
          </a:p>
        </p:txBody>
      </p:sp>
      <p:sp>
        <p:nvSpPr>
          <p:cNvPr id="9" name="object 9"/>
          <p:cNvSpPr txBox="1"/>
          <p:nvPr/>
        </p:nvSpPr>
        <p:spPr>
          <a:xfrm>
            <a:off x="2095627" y="2667000"/>
            <a:ext cx="7798563" cy="2369880"/>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rebuchet MS"/>
                <a:cs typeface="Trebuchet MS"/>
              </a:rPr>
              <a:t>O</a:t>
            </a:r>
            <a:r>
              <a:rPr sz="1200" b="1" dirty="0">
                <a:latin typeface="Trebuchet MS"/>
                <a:cs typeface="Trebuchet MS"/>
              </a:rPr>
              <a:t>th</a:t>
            </a:r>
            <a:r>
              <a:rPr sz="1200" b="1" spc="-10" dirty="0">
                <a:latin typeface="Trebuchet MS"/>
                <a:cs typeface="Trebuchet MS"/>
              </a:rPr>
              <a:t>e</a:t>
            </a:r>
            <a:r>
              <a:rPr sz="1200" b="1" dirty="0">
                <a:latin typeface="Trebuchet MS"/>
                <a:cs typeface="Trebuchet MS"/>
              </a:rPr>
              <a:t>r</a:t>
            </a:r>
            <a:endParaRPr lang="en-GB" sz="1200" b="1" dirty="0">
              <a:latin typeface="Trebuchet MS"/>
              <a:cs typeface="Trebuchet MS"/>
            </a:endParaRPr>
          </a:p>
          <a:p>
            <a:pPr marL="12700">
              <a:lnSpc>
                <a:spcPct val="100000"/>
              </a:lnSpc>
              <a:spcBef>
                <a:spcPts val="100"/>
              </a:spcBef>
            </a:pPr>
            <a:endParaRPr lang="en-GB" sz="1200" b="1" dirty="0">
              <a:latin typeface="Trebuchet MS"/>
              <a:cs typeface="Trebuchet MS"/>
            </a:endParaRPr>
          </a:p>
          <a:p>
            <a:pPr marL="12700">
              <a:spcBef>
                <a:spcPts val="100"/>
              </a:spcBef>
            </a:pPr>
            <a:r>
              <a:rPr lang="en-GB" sz="1200" spc="-20" dirty="0">
                <a:highlight>
                  <a:srgbClr val="BCE09C"/>
                </a:highlight>
                <a:latin typeface="Trebuchet MS"/>
                <a:cs typeface="Trebuchet MS"/>
              </a:rPr>
              <a:t>“Staff professional and service to the highest standard.</a:t>
            </a:r>
            <a:r>
              <a:rPr lang="en-GB" sz="1200" spc="-5" dirty="0">
                <a:highlight>
                  <a:srgbClr val="BCE09C"/>
                </a:highlight>
                <a:latin typeface="Trebuchet MS"/>
                <a:cs typeface="Trebuchet MS"/>
              </a:rPr>
              <a:t>”</a:t>
            </a:r>
          </a:p>
          <a:p>
            <a:pPr marL="12700">
              <a:spcBef>
                <a:spcPts val="100"/>
              </a:spcBef>
            </a:pPr>
            <a:r>
              <a:rPr lang="en-GB" sz="1200" b="1" i="1" spc="-5" dirty="0">
                <a:latin typeface="Trebuchet MS"/>
                <a:cs typeface="Trebuchet MS"/>
              </a:rPr>
              <a:t>O</a:t>
            </a:r>
            <a:r>
              <a:rPr lang="en-GB" sz="1200" b="1" i="1" dirty="0">
                <a:latin typeface="Trebuchet MS"/>
                <a:cs typeface="Trebuchet MS"/>
              </a:rPr>
              <a:t>ptici</a:t>
            </a:r>
            <a:r>
              <a:rPr lang="en-GB" sz="1200" b="1" i="1" spc="5" dirty="0">
                <a:latin typeface="Trebuchet MS"/>
                <a:cs typeface="Trebuchet MS"/>
              </a:rPr>
              <a:t>a</a:t>
            </a:r>
            <a:r>
              <a:rPr lang="en-GB" sz="1200" b="1" i="1" dirty="0">
                <a:latin typeface="Trebuchet MS"/>
                <a:cs typeface="Trebuchet MS"/>
              </a:rPr>
              <a:t>n</a:t>
            </a:r>
          </a:p>
          <a:p>
            <a:pPr marL="12700">
              <a:spcBef>
                <a:spcPts val="100"/>
              </a:spcBef>
            </a:pPr>
            <a:endParaRPr lang="en-GB" sz="1200" dirty="0">
              <a:latin typeface="Trebuchet MS"/>
              <a:cs typeface="Trebuchet MS"/>
            </a:endParaRPr>
          </a:p>
          <a:p>
            <a:pPr marL="12700">
              <a:spcBef>
                <a:spcPts val="100"/>
              </a:spcBef>
            </a:pPr>
            <a:r>
              <a:rPr lang="en-GB" sz="1200" spc="-5" dirty="0">
                <a:highlight>
                  <a:srgbClr val="BCE09C"/>
                </a:highlight>
                <a:latin typeface="Trebuchet MS"/>
                <a:cs typeface="Trebuchet MS"/>
              </a:rPr>
              <a:t>“Quick, fast and friendly. Arrived 10 mins before my appointment and they pretty much saw me straight away.”</a:t>
            </a:r>
          </a:p>
          <a:p>
            <a:pPr marL="12700">
              <a:spcBef>
                <a:spcPts val="100"/>
              </a:spcBef>
            </a:pPr>
            <a:r>
              <a:rPr lang="en-GB" sz="1200" b="1" i="1" spc="-5" dirty="0">
                <a:latin typeface="Trebuchet MS"/>
                <a:cs typeface="Trebuchet MS"/>
              </a:rPr>
              <a:t>O</a:t>
            </a:r>
            <a:r>
              <a:rPr lang="en-GB" sz="1200" b="1" i="1" dirty="0">
                <a:latin typeface="Trebuchet MS"/>
                <a:cs typeface="Trebuchet MS"/>
              </a:rPr>
              <a:t>ptici</a:t>
            </a:r>
            <a:r>
              <a:rPr lang="en-GB" sz="1200" b="1" i="1" spc="5" dirty="0">
                <a:latin typeface="Trebuchet MS"/>
                <a:cs typeface="Trebuchet MS"/>
              </a:rPr>
              <a:t>a</a:t>
            </a:r>
            <a:r>
              <a:rPr lang="en-GB" sz="1200" b="1" i="1" dirty="0">
                <a:latin typeface="Trebuchet MS"/>
                <a:cs typeface="Trebuchet MS"/>
              </a:rPr>
              <a:t>n</a:t>
            </a:r>
          </a:p>
          <a:p>
            <a:pPr marL="12700">
              <a:spcBef>
                <a:spcPts val="100"/>
              </a:spcBef>
            </a:pPr>
            <a:endParaRPr lang="en-GB" sz="1200" i="1" dirty="0">
              <a:highlight>
                <a:srgbClr val="00FF00"/>
              </a:highlight>
              <a:latin typeface="Trebuchet MS"/>
              <a:cs typeface="Trebuchet MS"/>
            </a:endParaRPr>
          </a:p>
          <a:p>
            <a:pPr marL="12700">
              <a:spcBef>
                <a:spcPts val="100"/>
              </a:spcBef>
            </a:pPr>
            <a:r>
              <a:rPr lang="en-GB" sz="1200" spc="-20" dirty="0">
                <a:highlight>
                  <a:srgbClr val="BCE09C"/>
                </a:highlight>
                <a:latin typeface="Trebuchet MS"/>
                <a:cs typeface="Trebuchet MS"/>
              </a:rPr>
              <a:t>“Well organised.</a:t>
            </a:r>
            <a:r>
              <a:rPr lang="en-GB" sz="1200" spc="-5" dirty="0">
                <a:highlight>
                  <a:srgbClr val="BCE09C"/>
                </a:highlight>
                <a:latin typeface="Trebuchet MS"/>
                <a:cs typeface="Trebuchet MS"/>
              </a:rPr>
              <a:t>”</a:t>
            </a:r>
          </a:p>
          <a:p>
            <a:pPr marL="12700">
              <a:spcBef>
                <a:spcPts val="100"/>
              </a:spcBef>
            </a:pPr>
            <a:r>
              <a:rPr lang="en-GB" sz="1200" b="1" i="1" spc="-5" dirty="0">
                <a:latin typeface="Trebuchet MS"/>
                <a:cs typeface="Trebuchet MS"/>
              </a:rPr>
              <a:t>Optician</a:t>
            </a:r>
          </a:p>
          <a:p>
            <a:pPr marL="12700">
              <a:spcBef>
                <a:spcPts val="100"/>
              </a:spcBef>
            </a:pPr>
            <a:endParaRPr lang="en-GB" sz="1200" i="1" dirty="0">
              <a:highlight>
                <a:srgbClr val="00FF00"/>
              </a:highlight>
              <a:latin typeface="Trebuchet MS"/>
              <a:cs typeface="Trebuchet MS"/>
            </a:endParaRPr>
          </a:p>
          <a:p>
            <a:pPr marL="12700">
              <a:spcBef>
                <a:spcPts val="100"/>
              </a:spcBef>
            </a:pPr>
            <a:endParaRPr lang="en-GB" sz="1200" dirty="0">
              <a:highlight>
                <a:srgbClr val="00FF00"/>
              </a:highlight>
              <a:latin typeface="Trebuchet MS"/>
              <a:cs typeface="Trebuchet MS"/>
            </a:endParaRPr>
          </a:p>
        </p:txBody>
      </p:sp>
      <p:sp>
        <p:nvSpPr>
          <p:cNvPr id="18" name="object 18"/>
          <p:cNvSpPr/>
          <p:nvPr/>
        </p:nvSpPr>
        <p:spPr>
          <a:xfrm>
            <a:off x="2130551" y="2286000"/>
            <a:ext cx="7764780" cy="0"/>
          </a:xfrm>
          <a:custGeom>
            <a:avLst/>
            <a:gdLst/>
            <a:ahLst/>
            <a:cxnLst/>
            <a:rect l="l" t="t" r="r" b="b"/>
            <a:pathLst>
              <a:path w="7764780">
                <a:moveTo>
                  <a:pt x="0" y="0"/>
                </a:moveTo>
                <a:lnTo>
                  <a:pt x="7764399" y="0"/>
                </a:lnTo>
              </a:path>
            </a:pathLst>
          </a:custGeom>
          <a:ln w="12700">
            <a:solidFill>
              <a:srgbClr val="000000"/>
            </a:solidFill>
          </a:ln>
        </p:spPr>
        <p:txBody>
          <a:bodyPr wrap="square" lIns="0" tIns="0" rIns="0" bIns="0" rtlCol="0"/>
          <a:lstStyle/>
          <a:p>
            <a:endParaRPr/>
          </a:p>
        </p:txBody>
      </p:sp>
      <p:sp>
        <p:nvSpPr>
          <p:cNvPr id="20" name="object 20"/>
          <p:cNvSpPr/>
          <p:nvPr/>
        </p:nvSpPr>
        <p:spPr>
          <a:xfrm>
            <a:off x="1693164" y="228600"/>
            <a:ext cx="178435" cy="218440"/>
          </a:xfrm>
          <a:custGeom>
            <a:avLst/>
            <a:gdLst/>
            <a:ahLst/>
            <a:cxnLst/>
            <a:rect l="l" t="t" r="r" b="b"/>
            <a:pathLst>
              <a:path w="178435" h="218440">
                <a:moveTo>
                  <a:pt x="0" y="0"/>
                </a:moveTo>
                <a:lnTo>
                  <a:pt x="0" y="217932"/>
                </a:lnTo>
                <a:lnTo>
                  <a:pt x="178308" y="108965"/>
                </a:lnTo>
                <a:lnTo>
                  <a:pt x="0" y="0"/>
                </a:lnTo>
                <a:close/>
              </a:path>
            </a:pathLst>
          </a:custGeom>
          <a:solidFill>
            <a:srgbClr val="46816F"/>
          </a:solidFill>
        </p:spPr>
        <p:txBody>
          <a:bodyPr wrap="square" lIns="0" tIns="0" rIns="0" bIns="0" rtlCol="0"/>
          <a:lstStyle/>
          <a:p>
            <a:endParaRPr/>
          </a:p>
        </p:txBody>
      </p:sp>
      <p:pic>
        <p:nvPicPr>
          <p:cNvPr id="21" name="object 21"/>
          <p:cNvPicPr/>
          <p:nvPr/>
        </p:nvPicPr>
        <p:blipFill>
          <a:blip r:embed="rId2" cstate="print"/>
          <a:stretch>
            <a:fillRect/>
          </a:stretch>
        </p:blipFill>
        <p:spPr>
          <a:xfrm>
            <a:off x="923544" y="228600"/>
            <a:ext cx="614172" cy="579120"/>
          </a:xfrm>
          <a:prstGeom prst="rect">
            <a:avLst/>
          </a:prstGeom>
        </p:spPr>
      </p:pic>
      <p:pic>
        <p:nvPicPr>
          <p:cNvPr id="22" name="object 22"/>
          <p:cNvPicPr/>
          <p:nvPr/>
        </p:nvPicPr>
        <p:blipFill>
          <a:blip r:embed="rId3" cstate="print"/>
          <a:stretch>
            <a:fillRect/>
          </a:stretch>
        </p:blipFill>
        <p:spPr>
          <a:xfrm>
            <a:off x="0" y="0"/>
            <a:ext cx="842771" cy="6857996"/>
          </a:xfrm>
          <a:prstGeom prst="rect">
            <a:avLst/>
          </a:prstGeom>
        </p:spPr>
      </p:pic>
      <p:sp>
        <p:nvSpPr>
          <p:cNvPr id="23" name="object 23"/>
          <p:cNvSpPr/>
          <p:nvPr/>
        </p:nvSpPr>
        <p:spPr>
          <a:xfrm>
            <a:off x="1665733" y="2641092"/>
            <a:ext cx="178435" cy="219710"/>
          </a:xfrm>
          <a:custGeom>
            <a:avLst/>
            <a:gdLst/>
            <a:ahLst/>
            <a:cxnLst/>
            <a:rect l="l" t="t" r="r" b="b"/>
            <a:pathLst>
              <a:path w="178435" h="219710">
                <a:moveTo>
                  <a:pt x="0" y="0"/>
                </a:moveTo>
                <a:lnTo>
                  <a:pt x="0" y="219456"/>
                </a:lnTo>
                <a:lnTo>
                  <a:pt x="178307" y="109728"/>
                </a:lnTo>
                <a:lnTo>
                  <a:pt x="0" y="0"/>
                </a:lnTo>
                <a:close/>
              </a:path>
            </a:pathLst>
          </a:custGeom>
          <a:solidFill>
            <a:srgbClr val="7B6C6C"/>
          </a:solidFill>
        </p:spPr>
        <p:txBody>
          <a:bodyPr wrap="square" lIns="0" tIns="0" rIns="0" bIns="0" rtlCol="0"/>
          <a:lstStyle/>
          <a:p>
            <a:endParaRPr/>
          </a:p>
        </p:txBody>
      </p:sp>
      <p:pic>
        <p:nvPicPr>
          <p:cNvPr id="24" name="object 24"/>
          <p:cNvPicPr/>
          <p:nvPr/>
        </p:nvPicPr>
        <p:blipFill>
          <a:blip r:embed="rId4" cstate="print"/>
          <a:stretch>
            <a:fillRect/>
          </a:stretch>
        </p:blipFill>
        <p:spPr>
          <a:xfrm>
            <a:off x="914400" y="2590800"/>
            <a:ext cx="614172" cy="580644"/>
          </a:xfrm>
          <a:prstGeom prst="rect">
            <a:avLst/>
          </a:prstGeom>
        </p:spPr>
      </p:pic>
      <p:sp>
        <p:nvSpPr>
          <p:cNvPr id="25" name="object 25"/>
          <p:cNvSpPr/>
          <p:nvPr/>
        </p:nvSpPr>
        <p:spPr>
          <a:xfrm>
            <a:off x="1665734" y="2927605"/>
            <a:ext cx="178434" cy="1949195"/>
          </a:xfrm>
          <a:custGeom>
            <a:avLst/>
            <a:gdLst/>
            <a:ahLst/>
            <a:cxnLst/>
            <a:rect l="l" t="t" r="r" b="b"/>
            <a:pathLst>
              <a:path w="178435" h="2022475">
                <a:moveTo>
                  <a:pt x="178307" y="0"/>
                </a:moveTo>
                <a:lnTo>
                  <a:pt x="0" y="0"/>
                </a:lnTo>
                <a:lnTo>
                  <a:pt x="0" y="2022348"/>
                </a:lnTo>
                <a:lnTo>
                  <a:pt x="178307" y="2022348"/>
                </a:lnTo>
                <a:lnTo>
                  <a:pt x="178307" y="0"/>
                </a:lnTo>
                <a:close/>
              </a:path>
            </a:pathLst>
          </a:custGeom>
          <a:solidFill>
            <a:srgbClr val="7B6C6C"/>
          </a:solidFill>
        </p:spPr>
        <p:txBody>
          <a:bodyPr wrap="square" lIns="0" tIns="0" rIns="0" bIns="0" rtlCol="0"/>
          <a:lstStyle/>
          <a:p>
            <a:endParaRPr/>
          </a:p>
        </p:txBody>
      </p:sp>
      <p:sp>
        <p:nvSpPr>
          <p:cNvPr id="26" name="object 26"/>
          <p:cNvSpPr txBox="1">
            <a:spLocks noGrp="1"/>
          </p:cNvSpPr>
          <p:nvPr>
            <p:ph type="sldNum" sz="quarter" idx="7"/>
          </p:nvPr>
        </p:nvSpPr>
        <p:spPr>
          <a:xfrm>
            <a:off x="9503409" y="6465214"/>
            <a:ext cx="244475" cy="156005"/>
          </a:xfrm>
          <a:prstGeom prst="rect">
            <a:avLst/>
          </a:prstGeom>
        </p:spPr>
        <p:txBody>
          <a:bodyPr vert="horz" wrap="square" lIns="0" tIns="0" rIns="0" bIns="0" rtlCol="0">
            <a:spAutoFit/>
          </a:bodyPr>
          <a:lstStyle/>
          <a:p>
            <a:pPr marL="38100">
              <a:lnSpc>
                <a:spcPts val="1240"/>
              </a:lnSpc>
            </a:pPr>
            <a:r>
              <a:rPr lang="en-GB" dirty="0"/>
              <a:t>26</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46504" y="609600"/>
            <a:ext cx="161672" cy="990600"/>
          </a:xfrm>
          <a:custGeom>
            <a:avLst/>
            <a:gdLst/>
            <a:ahLst/>
            <a:cxnLst/>
            <a:rect l="l" t="t" r="r" b="b"/>
            <a:pathLst>
              <a:path w="144780" h="2266315">
                <a:moveTo>
                  <a:pt x="144780" y="0"/>
                </a:moveTo>
                <a:lnTo>
                  <a:pt x="0" y="0"/>
                </a:lnTo>
                <a:lnTo>
                  <a:pt x="0" y="2266188"/>
                </a:lnTo>
                <a:lnTo>
                  <a:pt x="144780" y="2266188"/>
                </a:lnTo>
                <a:lnTo>
                  <a:pt x="144780" y="0"/>
                </a:lnTo>
                <a:close/>
              </a:path>
            </a:pathLst>
          </a:custGeom>
          <a:solidFill>
            <a:srgbClr val="DB8F3A"/>
          </a:solidFill>
        </p:spPr>
        <p:txBody>
          <a:bodyPr wrap="square" lIns="0" tIns="0" rIns="0" bIns="0" rtlCol="0"/>
          <a:lstStyle/>
          <a:p>
            <a:endParaRPr/>
          </a:p>
        </p:txBody>
      </p:sp>
      <p:sp>
        <p:nvSpPr>
          <p:cNvPr id="3" name="object 3"/>
          <p:cNvSpPr txBox="1"/>
          <p:nvPr/>
        </p:nvSpPr>
        <p:spPr>
          <a:xfrm>
            <a:off x="2063952" y="323985"/>
            <a:ext cx="7837170" cy="1184940"/>
          </a:xfrm>
          <a:prstGeom prst="rect">
            <a:avLst/>
          </a:prstGeom>
        </p:spPr>
        <p:txBody>
          <a:bodyPr vert="horz" wrap="square" lIns="0" tIns="12700" rIns="0" bIns="0" rtlCol="0">
            <a:spAutoFit/>
          </a:bodyPr>
          <a:lstStyle/>
          <a:p>
            <a:pPr marL="12700">
              <a:lnSpc>
                <a:spcPct val="100000"/>
              </a:lnSpc>
              <a:spcBef>
                <a:spcPts val="100"/>
              </a:spcBef>
            </a:pPr>
            <a:r>
              <a:rPr sz="1200" b="1" dirty="0">
                <a:latin typeface="Trebuchet MS"/>
                <a:cs typeface="Trebuchet MS"/>
              </a:rPr>
              <a:t>Social Care</a:t>
            </a:r>
            <a:endParaRPr lang="en-GB" sz="1200" b="1" dirty="0">
              <a:latin typeface="Trebuchet MS"/>
              <a:cs typeface="Trebuchet MS"/>
            </a:endParaRPr>
          </a:p>
          <a:p>
            <a:pPr marL="12700">
              <a:lnSpc>
                <a:spcPct val="100000"/>
              </a:lnSpc>
              <a:spcBef>
                <a:spcPts val="100"/>
              </a:spcBef>
            </a:pPr>
            <a:endParaRPr lang="en-GB" sz="1200" dirty="0">
              <a:latin typeface="Trebuchet MS"/>
              <a:cs typeface="Trebuchet MS"/>
            </a:endParaRPr>
          </a:p>
          <a:p>
            <a:pPr marL="12700">
              <a:spcBef>
                <a:spcPts val="100"/>
              </a:spcBef>
            </a:pPr>
            <a:r>
              <a:rPr lang="en-GB" sz="1200" dirty="0">
                <a:highlight>
                  <a:srgbClr val="BCE09C"/>
                </a:highlight>
                <a:latin typeface="Trebuchet MS"/>
                <a:cs typeface="Trebuchet MS"/>
              </a:rPr>
              <a:t>“Very friendly and polite staff. Always clean and tidy.”      </a:t>
            </a:r>
          </a:p>
          <a:p>
            <a:pPr marL="12700">
              <a:spcBef>
                <a:spcPts val="100"/>
              </a:spcBef>
            </a:pPr>
            <a:r>
              <a:rPr lang="en-GB" sz="1200" b="1" i="1" dirty="0">
                <a:latin typeface="Trebuchet MS"/>
                <a:cs typeface="Trebuchet MS"/>
              </a:rPr>
              <a:t>Care services</a:t>
            </a:r>
          </a:p>
          <a:p>
            <a:pPr marL="12700">
              <a:spcBef>
                <a:spcPts val="100"/>
              </a:spcBef>
            </a:pPr>
            <a:endParaRPr lang="en-GB" sz="1200" dirty="0">
              <a:latin typeface="Trebuchet MS"/>
              <a:cs typeface="Trebuchet MS"/>
            </a:endParaRPr>
          </a:p>
          <a:p>
            <a:pPr marL="12700">
              <a:spcBef>
                <a:spcPts val="100"/>
              </a:spcBef>
            </a:pPr>
            <a:endParaRPr lang="en-GB" sz="1200" dirty="0">
              <a:latin typeface="Trebuchet MS"/>
              <a:cs typeface="Trebuchet MS"/>
            </a:endParaRPr>
          </a:p>
        </p:txBody>
      </p:sp>
      <p:sp>
        <p:nvSpPr>
          <p:cNvPr id="20" name="object 20"/>
          <p:cNvSpPr/>
          <p:nvPr/>
        </p:nvSpPr>
        <p:spPr>
          <a:xfrm>
            <a:off x="2061973" y="1905000"/>
            <a:ext cx="7764780" cy="0"/>
          </a:xfrm>
          <a:custGeom>
            <a:avLst/>
            <a:gdLst/>
            <a:ahLst/>
            <a:cxnLst/>
            <a:rect l="l" t="t" r="r" b="b"/>
            <a:pathLst>
              <a:path w="7764780">
                <a:moveTo>
                  <a:pt x="0" y="0"/>
                </a:moveTo>
                <a:lnTo>
                  <a:pt x="7764399" y="0"/>
                </a:lnTo>
              </a:path>
            </a:pathLst>
          </a:custGeom>
          <a:ln w="12700">
            <a:solidFill>
              <a:srgbClr val="000000"/>
            </a:solidFill>
          </a:ln>
        </p:spPr>
        <p:txBody>
          <a:bodyPr wrap="square" lIns="0" tIns="0" rIns="0" bIns="0" rtlCol="0"/>
          <a:lstStyle/>
          <a:p>
            <a:endParaRPr/>
          </a:p>
        </p:txBody>
      </p:sp>
      <p:sp>
        <p:nvSpPr>
          <p:cNvPr id="22" name="object 22"/>
          <p:cNvSpPr/>
          <p:nvPr/>
        </p:nvSpPr>
        <p:spPr>
          <a:xfrm>
            <a:off x="1758889" y="240197"/>
            <a:ext cx="178435" cy="298575"/>
          </a:xfrm>
          <a:custGeom>
            <a:avLst/>
            <a:gdLst/>
            <a:ahLst/>
            <a:cxnLst/>
            <a:rect l="l" t="t" r="r" b="b"/>
            <a:pathLst>
              <a:path w="178435" h="218440">
                <a:moveTo>
                  <a:pt x="0" y="0"/>
                </a:moveTo>
                <a:lnTo>
                  <a:pt x="0" y="217932"/>
                </a:lnTo>
                <a:lnTo>
                  <a:pt x="178307" y="108965"/>
                </a:lnTo>
                <a:lnTo>
                  <a:pt x="0" y="0"/>
                </a:lnTo>
                <a:close/>
              </a:path>
            </a:pathLst>
          </a:custGeom>
          <a:solidFill>
            <a:srgbClr val="DB8F3A"/>
          </a:solidFill>
        </p:spPr>
        <p:txBody>
          <a:bodyPr wrap="square" lIns="0" tIns="0" rIns="0" bIns="0" rtlCol="0"/>
          <a:lstStyle/>
          <a:p>
            <a:endParaRPr/>
          </a:p>
        </p:txBody>
      </p:sp>
      <p:pic>
        <p:nvPicPr>
          <p:cNvPr id="23" name="object 23"/>
          <p:cNvPicPr/>
          <p:nvPr/>
        </p:nvPicPr>
        <p:blipFill>
          <a:blip r:embed="rId2" cstate="print"/>
          <a:stretch>
            <a:fillRect/>
          </a:stretch>
        </p:blipFill>
        <p:spPr>
          <a:xfrm>
            <a:off x="1033272" y="259080"/>
            <a:ext cx="586740" cy="579120"/>
          </a:xfrm>
          <a:prstGeom prst="rect">
            <a:avLst/>
          </a:prstGeom>
        </p:spPr>
      </p:pic>
      <p:pic>
        <p:nvPicPr>
          <p:cNvPr id="24" name="object 24"/>
          <p:cNvPicPr/>
          <p:nvPr/>
        </p:nvPicPr>
        <p:blipFill>
          <a:blip r:embed="rId3" cstate="print"/>
          <a:stretch>
            <a:fillRect/>
          </a:stretch>
        </p:blipFill>
        <p:spPr>
          <a:xfrm>
            <a:off x="0" y="0"/>
            <a:ext cx="842771" cy="6857996"/>
          </a:xfrm>
          <a:prstGeom prst="rect">
            <a:avLst/>
          </a:prstGeom>
        </p:spPr>
      </p:pic>
      <p:sp>
        <p:nvSpPr>
          <p:cNvPr id="25" name="object 25"/>
          <p:cNvSpPr/>
          <p:nvPr/>
        </p:nvSpPr>
        <p:spPr>
          <a:xfrm>
            <a:off x="1743650" y="2666998"/>
            <a:ext cx="178435" cy="1523999"/>
          </a:xfrm>
          <a:custGeom>
            <a:avLst/>
            <a:gdLst/>
            <a:ahLst/>
            <a:cxnLst/>
            <a:rect l="l" t="t" r="r" b="b"/>
            <a:pathLst>
              <a:path w="178435" h="2230120">
                <a:moveTo>
                  <a:pt x="178307" y="0"/>
                </a:moveTo>
                <a:lnTo>
                  <a:pt x="0" y="0"/>
                </a:lnTo>
                <a:lnTo>
                  <a:pt x="0" y="2229611"/>
                </a:lnTo>
                <a:lnTo>
                  <a:pt x="178307" y="2229611"/>
                </a:lnTo>
                <a:lnTo>
                  <a:pt x="178307" y="0"/>
                </a:lnTo>
                <a:close/>
              </a:path>
            </a:pathLst>
          </a:custGeom>
          <a:solidFill>
            <a:srgbClr val="1D68A8"/>
          </a:solidFill>
        </p:spPr>
        <p:txBody>
          <a:bodyPr wrap="square" lIns="0" tIns="0" rIns="0" bIns="0" rtlCol="0"/>
          <a:lstStyle/>
          <a:p>
            <a:endParaRPr/>
          </a:p>
        </p:txBody>
      </p:sp>
      <p:sp>
        <p:nvSpPr>
          <p:cNvPr id="26" name="object 26"/>
          <p:cNvSpPr/>
          <p:nvPr/>
        </p:nvSpPr>
        <p:spPr>
          <a:xfrm>
            <a:off x="1743650" y="2288858"/>
            <a:ext cx="208915" cy="299085"/>
          </a:xfrm>
          <a:custGeom>
            <a:avLst/>
            <a:gdLst/>
            <a:ahLst/>
            <a:cxnLst/>
            <a:rect l="l" t="t" r="r" b="b"/>
            <a:pathLst>
              <a:path w="208914" h="299085">
                <a:moveTo>
                  <a:pt x="0" y="0"/>
                </a:moveTo>
                <a:lnTo>
                  <a:pt x="0" y="298704"/>
                </a:lnTo>
                <a:lnTo>
                  <a:pt x="208787" y="149352"/>
                </a:lnTo>
                <a:lnTo>
                  <a:pt x="0" y="0"/>
                </a:lnTo>
                <a:close/>
              </a:path>
            </a:pathLst>
          </a:custGeom>
          <a:solidFill>
            <a:srgbClr val="1D68A8"/>
          </a:solidFill>
        </p:spPr>
        <p:txBody>
          <a:bodyPr wrap="square" lIns="0" tIns="0" rIns="0" bIns="0" rtlCol="0"/>
          <a:lstStyle/>
          <a:p>
            <a:endParaRPr/>
          </a:p>
        </p:txBody>
      </p:sp>
      <p:pic>
        <p:nvPicPr>
          <p:cNvPr id="27" name="object 27"/>
          <p:cNvPicPr/>
          <p:nvPr/>
        </p:nvPicPr>
        <p:blipFill>
          <a:blip r:embed="rId4" cstate="print"/>
          <a:stretch>
            <a:fillRect/>
          </a:stretch>
        </p:blipFill>
        <p:spPr>
          <a:xfrm>
            <a:off x="972470" y="2266190"/>
            <a:ext cx="614172" cy="629411"/>
          </a:xfrm>
          <a:prstGeom prst="rect">
            <a:avLst/>
          </a:prstGeom>
        </p:spPr>
      </p:pic>
      <p:sp>
        <p:nvSpPr>
          <p:cNvPr id="28" name="object 28"/>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27</a:t>
            </a:r>
            <a:endParaRPr dirty="0"/>
          </a:p>
        </p:txBody>
      </p:sp>
      <p:sp>
        <p:nvSpPr>
          <p:cNvPr id="29" name="object 3">
            <a:extLst>
              <a:ext uri="{FF2B5EF4-FFF2-40B4-BE49-F238E27FC236}">
                <a16:creationId xmlns:a16="http://schemas.microsoft.com/office/drawing/2014/main" id="{C143DCDD-EECF-463E-AF9B-98A4EAB8BFE9}"/>
              </a:ext>
            </a:extLst>
          </p:cNvPr>
          <p:cNvSpPr txBox="1"/>
          <p:nvPr/>
        </p:nvSpPr>
        <p:spPr>
          <a:xfrm>
            <a:off x="2061973" y="2346599"/>
            <a:ext cx="7837170" cy="1382430"/>
          </a:xfrm>
          <a:prstGeom prst="rect">
            <a:avLst/>
          </a:prstGeom>
        </p:spPr>
        <p:txBody>
          <a:bodyPr vert="horz" wrap="square" lIns="0" tIns="12700" rIns="0" bIns="0" rtlCol="0">
            <a:spAutoFit/>
          </a:bodyPr>
          <a:lstStyle/>
          <a:p>
            <a:pPr marL="12700">
              <a:spcBef>
                <a:spcPts val="100"/>
              </a:spcBef>
            </a:pPr>
            <a:r>
              <a:rPr lang="en-GB" sz="1200" b="1" dirty="0">
                <a:latin typeface="Trebuchet MS"/>
                <a:cs typeface="Trebuchet MS"/>
              </a:rPr>
              <a:t>Urgent Care</a:t>
            </a:r>
          </a:p>
          <a:p>
            <a:pPr marL="12700">
              <a:lnSpc>
                <a:spcPct val="100000"/>
              </a:lnSpc>
              <a:spcBef>
                <a:spcPts val="100"/>
              </a:spcBef>
            </a:pPr>
            <a:endParaRPr lang="en-GB" sz="1200" dirty="0">
              <a:latin typeface="Trebuchet MS"/>
              <a:cs typeface="Trebuchet MS"/>
            </a:endParaRPr>
          </a:p>
          <a:p>
            <a:pPr marL="12700">
              <a:spcBef>
                <a:spcPts val="100"/>
              </a:spcBef>
            </a:pPr>
            <a:r>
              <a:rPr lang="en-GB" sz="1200" dirty="0">
                <a:highlight>
                  <a:srgbClr val="BCE09C"/>
                </a:highlight>
                <a:latin typeface="Trebuchet MS"/>
                <a:cs typeface="Trebuchet MS"/>
              </a:rPr>
              <a:t>“Staff were friendly and efficient.”</a:t>
            </a:r>
          </a:p>
          <a:p>
            <a:pPr marL="12700">
              <a:spcBef>
                <a:spcPts val="100"/>
              </a:spcBef>
            </a:pPr>
            <a:r>
              <a:rPr lang="en-GB" sz="1200" b="1" i="1" dirty="0">
                <a:latin typeface="Trebuchet MS"/>
                <a:cs typeface="Trebuchet MS"/>
              </a:rPr>
              <a:t>Urgent Care Centre</a:t>
            </a:r>
          </a:p>
          <a:p>
            <a:pPr marL="12700">
              <a:spcBef>
                <a:spcPts val="100"/>
              </a:spcBef>
            </a:pPr>
            <a:endParaRPr lang="en-GB" sz="1200" dirty="0">
              <a:latin typeface="Trebuchet MS"/>
              <a:cs typeface="Trebuchet MS"/>
            </a:endParaRPr>
          </a:p>
          <a:p>
            <a:pPr marL="12700">
              <a:spcBef>
                <a:spcPts val="100"/>
              </a:spcBef>
            </a:pPr>
            <a:r>
              <a:rPr lang="en-GB" sz="1200" dirty="0">
                <a:highlight>
                  <a:srgbClr val="BCE09C"/>
                </a:highlight>
                <a:latin typeface="Trebuchet MS"/>
                <a:cs typeface="Trebuchet MS"/>
              </a:rPr>
              <a:t>“Amazing staff! Very friendly, helpful and welcoming.”</a:t>
            </a:r>
          </a:p>
          <a:p>
            <a:pPr marL="12700">
              <a:spcBef>
                <a:spcPts val="100"/>
              </a:spcBef>
            </a:pPr>
            <a:r>
              <a:rPr lang="en-GB" sz="1200" b="1" i="1" dirty="0">
                <a:latin typeface="Trebuchet MS"/>
                <a:cs typeface="Trebuchet MS"/>
              </a:rPr>
              <a:t>Urgent Care Centre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Google Shape;1046;p21">
            <a:extLst>
              <a:ext uri="{FF2B5EF4-FFF2-40B4-BE49-F238E27FC236}">
                <a16:creationId xmlns:a16="http://schemas.microsoft.com/office/drawing/2014/main" id="{91DE814E-B10D-4F0D-863E-25F48C3C27E5}"/>
              </a:ext>
            </a:extLst>
          </p:cNvPr>
          <p:cNvSpPr/>
          <p:nvPr/>
        </p:nvSpPr>
        <p:spPr>
          <a:xfrm>
            <a:off x="1496644" y="1999746"/>
            <a:ext cx="7594600" cy="4695479"/>
          </a:xfrm>
          <a:custGeom>
            <a:avLst/>
            <a:gdLst/>
            <a:ahLst/>
            <a:cxnLst/>
            <a:rect l="l" t="t" r="r" b="b"/>
            <a:pathLst>
              <a:path w="7594600" h="4617084" extrusionOk="0">
                <a:moveTo>
                  <a:pt x="0" y="4616996"/>
                </a:moveTo>
                <a:lnTo>
                  <a:pt x="7594206" y="4616996"/>
                </a:lnTo>
                <a:lnTo>
                  <a:pt x="7594206" y="0"/>
                </a:lnTo>
                <a:lnTo>
                  <a:pt x="0" y="0"/>
                </a:lnTo>
                <a:lnTo>
                  <a:pt x="0" y="4616996"/>
                </a:lnTo>
                <a:close/>
              </a:path>
            </a:pathLst>
          </a:custGeom>
          <a:solidFill>
            <a:srgbClr val="D7E6F6">
              <a:alpha val="4941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grpSp>
        <p:nvGrpSpPr>
          <p:cNvPr id="2" name="object 2"/>
          <p:cNvGrpSpPr/>
          <p:nvPr/>
        </p:nvGrpSpPr>
        <p:grpSpPr>
          <a:xfrm>
            <a:off x="0" y="0"/>
            <a:ext cx="10511155" cy="1015365"/>
            <a:chOff x="0" y="0"/>
            <a:chExt cx="10511155" cy="1015365"/>
          </a:xfrm>
        </p:grpSpPr>
        <p:pic>
          <p:nvPicPr>
            <p:cNvPr id="3" name="object 3"/>
            <p:cNvPicPr/>
            <p:nvPr/>
          </p:nvPicPr>
          <p:blipFill>
            <a:blip r:embed="rId2" cstate="print"/>
            <a:stretch>
              <a:fillRect/>
            </a:stretch>
          </p:blipFill>
          <p:spPr>
            <a:xfrm>
              <a:off x="0" y="0"/>
              <a:ext cx="10511027" cy="1014984"/>
            </a:xfrm>
            <a:prstGeom prst="rect">
              <a:avLst/>
            </a:prstGeom>
          </p:spPr>
        </p:pic>
        <p:pic>
          <p:nvPicPr>
            <p:cNvPr id="4" name="object 4"/>
            <p:cNvPicPr/>
            <p:nvPr/>
          </p:nvPicPr>
          <p:blipFill>
            <a:blip r:embed="rId3" cstate="print"/>
            <a:stretch>
              <a:fillRect/>
            </a:stretch>
          </p:blipFill>
          <p:spPr>
            <a:xfrm>
              <a:off x="8802624" y="99060"/>
              <a:ext cx="1487424" cy="185927"/>
            </a:xfrm>
            <a:prstGeom prst="rect">
              <a:avLst/>
            </a:prstGeom>
          </p:spPr>
        </p:pic>
      </p:grpSp>
      <p:sp>
        <p:nvSpPr>
          <p:cNvPr id="5" name="object 5"/>
          <p:cNvSpPr txBox="1"/>
          <p:nvPr/>
        </p:nvSpPr>
        <p:spPr>
          <a:xfrm>
            <a:off x="466344" y="1066800"/>
            <a:ext cx="9578340" cy="660400"/>
          </a:xfrm>
          <a:prstGeom prst="rect">
            <a:avLst/>
          </a:prstGeom>
          <a:ln w="9525">
            <a:noFill/>
          </a:ln>
        </p:spPr>
        <p:txBody>
          <a:bodyPr vert="horz" wrap="square" lIns="0" tIns="28575" rIns="0" bIns="0" rtlCol="0">
            <a:spAutoFit/>
          </a:bodyPr>
          <a:lstStyle/>
          <a:p>
            <a:pPr marL="90805" marR="80010" algn="just">
              <a:lnSpc>
                <a:spcPct val="105000"/>
              </a:lnSpc>
              <a:spcBef>
                <a:spcPts val="225"/>
              </a:spcBef>
            </a:pPr>
            <a:r>
              <a:rPr sz="1200" dirty="0">
                <a:latin typeface="Trebuchet MS"/>
                <a:cs typeface="Trebuchet MS"/>
              </a:rPr>
              <a:t>By </a:t>
            </a:r>
            <a:r>
              <a:rPr sz="1200" spc="-5" dirty="0">
                <a:latin typeface="Trebuchet MS"/>
                <a:cs typeface="Trebuchet MS"/>
              </a:rPr>
              <a:t>looking at the negative and neutral reviews we </a:t>
            </a:r>
            <a:r>
              <a:rPr sz="1200" spc="-10" dirty="0">
                <a:latin typeface="Trebuchet MS"/>
                <a:cs typeface="Trebuchet MS"/>
              </a:rPr>
              <a:t>received </a:t>
            </a:r>
            <a:r>
              <a:rPr sz="1200" spc="-5" dirty="0">
                <a:latin typeface="Trebuchet MS"/>
                <a:cs typeface="Trebuchet MS"/>
              </a:rPr>
              <a:t>from Lewisham </a:t>
            </a:r>
            <a:r>
              <a:rPr sz="1200" spc="-10" dirty="0">
                <a:latin typeface="Trebuchet MS"/>
                <a:cs typeface="Trebuchet MS"/>
              </a:rPr>
              <a:t>residents </a:t>
            </a:r>
            <a:r>
              <a:rPr sz="1200" spc="-5" dirty="0">
                <a:latin typeface="Trebuchet MS"/>
                <a:cs typeface="Trebuchet MS"/>
              </a:rPr>
              <a:t>each month, </a:t>
            </a:r>
            <a:r>
              <a:rPr sz="1200" spc="-10" dirty="0">
                <a:latin typeface="Trebuchet MS"/>
                <a:cs typeface="Trebuchet MS"/>
              </a:rPr>
              <a:t>we </a:t>
            </a:r>
            <a:r>
              <a:rPr sz="1200" spc="-5" dirty="0">
                <a:latin typeface="Trebuchet MS"/>
                <a:cs typeface="Trebuchet MS"/>
              </a:rPr>
              <a:t>can better </a:t>
            </a:r>
            <a:r>
              <a:rPr sz="1200" spc="-10" dirty="0">
                <a:latin typeface="Trebuchet MS"/>
                <a:cs typeface="Trebuchet MS"/>
              </a:rPr>
              <a:t>understand </a:t>
            </a:r>
            <a:r>
              <a:rPr sz="1200" spc="-5" dirty="0">
                <a:latin typeface="Trebuchet MS"/>
                <a:cs typeface="Trebuchet MS"/>
              </a:rPr>
              <a:t>where </a:t>
            </a:r>
            <a:r>
              <a:rPr sz="1200" dirty="0">
                <a:latin typeface="Trebuchet MS"/>
                <a:cs typeface="Trebuchet MS"/>
              </a:rPr>
              <a:t>a </a:t>
            </a:r>
            <a:r>
              <a:rPr sz="1200" spc="5" dirty="0">
                <a:latin typeface="Trebuchet MS"/>
                <a:cs typeface="Trebuchet MS"/>
              </a:rPr>
              <a:t> </a:t>
            </a:r>
            <a:r>
              <a:rPr sz="1200" spc="-5" dirty="0">
                <a:latin typeface="Trebuchet MS"/>
                <a:cs typeface="Trebuchet MS"/>
              </a:rPr>
              <a:t>service can </a:t>
            </a:r>
            <a:r>
              <a:rPr sz="1200" spc="-10" dirty="0">
                <a:latin typeface="Trebuchet MS"/>
                <a:cs typeface="Trebuchet MS"/>
              </a:rPr>
              <a:t>make </a:t>
            </a:r>
            <a:r>
              <a:rPr sz="1200" spc="-5" dirty="0">
                <a:latin typeface="Trebuchet MS"/>
                <a:cs typeface="Trebuchet MS"/>
              </a:rPr>
              <a:t>improvements </a:t>
            </a:r>
            <a:r>
              <a:rPr sz="1200" dirty="0">
                <a:latin typeface="Trebuchet MS"/>
                <a:cs typeface="Trebuchet MS"/>
              </a:rPr>
              <a:t>to </a:t>
            </a:r>
            <a:r>
              <a:rPr sz="1200" spc="-10" dirty="0">
                <a:latin typeface="Trebuchet MS"/>
                <a:cs typeface="Trebuchet MS"/>
              </a:rPr>
              <a:t>enable </a:t>
            </a:r>
            <a:r>
              <a:rPr sz="1200" dirty="0">
                <a:latin typeface="Trebuchet MS"/>
                <a:cs typeface="Trebuchet MS"/>
              </a:rPr>
              <a:t>a </a:t>
            </a:r>
            <a:r>
              <a:rPr sz="1200" spc="-5" dirty="0">
                <a:latin typeface="Trebuchet MS"/>
                <a:cs typeface="Trebuchet MS"/>
              </a:rPr>
              <a:t>better </a:t>
            </a:r>
            <a:r>
              <a:rPr sz="1200" spc="-10" dirty="0">
                <a:latin typeface="Trebuchet MS"/>
                <a:cs typeface="Trebuchet MS"/>
              </a:rPr>
              <a:t>experience </a:t>
            </a:r>
            <a:r>
              <a:rPr sz="1200" spc="-5" dirty="0">
                <a:latin typeface="Trebuchet MS"/>
                <a:cs typeface="Trebuchet MS"/>
              </a:rPr>
              <a:t>for service users. This section provides an overview </a:t>
            </a:r>
            <a:r>
              <a:rPr sz="1200" dirty="0">
                <a:latin typeface="Trebuchet MS"/>
                <a:cs typeface="Trebuchet MS"/>
              </a:rPr>
              <a:t>of </a:t>
            </a:r>
            <a:r>
              <a:rPr sz="1200" spc="-10" dirty="0">
                <a:latin typeface="Trebuchet MS"/>
                <a:cs typeface="Trebuchet MS"/>
              </a:rPr>
              <a:t>the number </a:t>
            </a:r>
            <a:r>
              <a:rPr sz="1200" spc="5" dirty="0">
                <a:latin typeface="Trebuchet MS"/>
                <a:cs typeface="Trebuchet MS"/>
              </a:rPr>
              <a:t>of </a:t>
            </a:r>
            <a:r>
              <a:rPr sz="1200" spc="10" dirty="0">
                <a:latin typeface="Trebuchet MS"/>
                <a:cs typeface="Trebuchet MS"/>
              </a:rPr>
              <a:t> </a:t>
            </a:r>
            <a:r>
              <a:rPr sz="1200" spc="-5" dirty="0">
                <a:latin typeface="Trebuchet MS"/>
                <a:cs typeface="Trebuchet MS"/>
              </a:rPr>
              <a:t>negative</a:t>
            </a:r>
            <a:r>
              <a:rPr sz="1200" spc="-45" dirty="0">
                <a:latin typeface="Trebuchet MS"/>
                <a:cs typeface="Trebuchet MS"/>
              </a:rPr>
              <a:t> </a:t>
            </a:r>
            <a:r>
              <a:rPr sz="1200" dirty="0">
                <a:latin typeface="Trebuchet MS"/>
                <a:cs typeface="Trebuchet MS"/>
              </a:rPr>
              <a:t>and</a:t>
            </a:r>
            <a:r>
              <a:rPr sz="1200" spc="-25" dirty="0">
                <a:latin typeface="Trebuchet MS"/>
                <a:cs typeface="Trebuchet MS"/>
              </a:rPr>
              <a:t> </a:t>
            </a:r>
            <a:r>
              <a:rPr sz="1200" spc="-5" dirty="0">
                <a:latin typeface="Trebuchet MS"/>
                <a:cs typeface="Trebuchet MS"/>
              </a:rPr>
              <a:t>neutral</a:t>
            </a:r>
            <a:r>
              <a:rPr sz="1200" spc="-45" dirty="0">
                <a:latin typeface="Trebuchet MS"/>
                <a:cs typeface="Trebuchet MS"/>
              </a:rPr>
              <a:t> </a:t>
            </a:r>
            <a:r>
              <a:rPr sz="1200" spc="-5" dirty="0">
                <a:latin typeface="Trebuchet MS"/>
                <a:cs typeface="Trebuchet MS"/>
              </a:rPr>
              <a:t>reviews</a:t>
            </a:r>
            <a:r>
              <a:rPr sz="1200" spc="-25" dirty="0">
                <a:latin typeface="Trebuchet MS"/>
                <a:cs typeface="Trebuchet MS"/>
              </a:rPr>
              <a:t> </a:t>
            </a:r>
            <a:r>
              <a:rPr sz="1200" dirty="0">
                <a:latin typeface="Trebuchet MS"/>
                <a:cs typeface="Trebuchet MS"/>
              </a:rPr>
              <a:t>by</a:t>
            </a:r>
            <a:r>
              <a:rPr sz="1200" spc="-20" dirty="0">
                <a:latin typeface="Trebuchet MS"/>
                <a:cs typeface="Trebuchet MS"/>
              </a:rPr>
              <a:t> </a:t>
            </a:r>
            <a:r>
              <a:rPr sz="1200" spc="-5" dirty="0">
                <a:latin typeface="Trebuchet MS"/>
                <a:cs typeface="Trebuchet MS"/>
              </a:rPr>
              <a:t>service</a:t>
            </a:r>
            <a:r>
              <a:rPr sz="1200" spc="-20" dirty="0">
                <a:latin typeface="Trebuchet MS"/>
                <a:cs typeface="Trebuchet MS"/>
              </a:rPr>
              <a:t> </a:t>
            </a:r>
            <a:r>
              <a:rPr sz="1200" dirty="0">
                <a:latin typeface="Trebuchet MS"/>
                <a:cs typeface="Trebuchet MS"/>
              </a:rPr>
              <a:t>area</a:t>
            </a:r>
            <a:r>
              <a:rPr sz="1200" spc="-30" dirty="0">
                <a:latin typeface="Trebuchet MS"/>
                <a:cs typeface="Trebuchet MS"/>
              </a:rPr>
              <a:t> </a:t>
            </a:r>
            <a:r>
              <a:rPr sz="1200" spc="-5" dirty="0">
                <a:latin typeface="Trebuchet MS"/>
                <a:cs typeface="Trebuchet MS"/>
              </a:rPr>
              <a:t>and</a:t>
            </a:r>
            <a:r>
              <a:rPr sz="1200" spc="-20" dirty="0">
                <a:latin typeface="Trebuchet MS"/>
                <a:cs typeface="Trebuchet MS"/>
              </a:rPr>
              <a:t> </a:t>
            </a:r>
            <a:r>
              <a:rPr sz="1200" spc="-5" dirty="0">
                <a:latin typeface="Trebuchet MS"/>
                <a:cs typeface="Trebuchet MS"/>
              </a:rPr>
              <a:t>provides</a:t>
            </a:r>
            <a:r>
              <a:rPr sz="1200" spc="-30" dirty="0">
                <a:latin typeface="Trebuchet MS"/>
                <a:cs typeface="Trebuchet MS"/>
              </a:rPr>
              <a:t> </a:t>
            </a:r>
            <a:r>
              <a:rPr sz="1200" dirty="0">
                <a:latin typeface="Trebuchet MS"/>
                <a:cs typeface="Trebuchet MS"/>
              </a:rPr>
              <a:t>examples</a:t>
            </a:r>
            <a:r>
              <a:rPr sz="1200" spc="-35" dirty="0">
                <a:latin typeface="Trebuchet MS"/>
                <a:cs typeface="Trebuchet MS"/>
              </a:rPr>
              <a:t> </a:t>
            </a:r>
            <a:r>
              <a:rPr sz="1200" dirty="0">
                <a:latin typeface="Trebuchet MS"/>
                <a:cs typeface="Trebuchet MS"/>
              </a:rPr>
              <a:t>of comments</a:t>
            </a:r>
            <a:r>
              <a:rPr sz="1200" spc="-30" dirty="0">
                <a:latin typeface="Trebuchet MS"/>
                <a:cs typeface="Trebuchet MS"/>
              </a:rPr>
              <a:t> </a:t>
            </a:r>
            <a:r>
              <a:rPr sz="1200" dirty="0">
                <a:latin typeface="Trebuchet MS"/>
                <a:cs typeface="Trebuchet MS"/>
              </a:rPr>
              <a:t>received.</a:t>
            </a:r>
            <a:endParaRPr sz="1200">
              <a:latin typeface="Trebuchet MS"/>
              <a:cs typeface="Trebuchet MS"/>
            </a:endParaRPr>
          </a:p>
        </p:txBody>
      </p:sp>
      <p:sp>
        <p:nvSpPr>
          <p:cNvPr id="21" name="object 21"/>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rgbClr val="888888"/>
                </a:solidFill>
                <a:latin typeface="Calibri"/>
                <a:cs typeface="Calibri"/>
              </a:rPr>
              <a:t>28</a:t>
            </a:r>
            <a:endParaRPr sz="1200" dirty="0">
              <a:latin typeface="Calibri"/>
              <a:cs typeface="Calibri"/>
            </a:endParaRPr>
          </a:p>
        </p:txBody>
      </p:sp>
      <p:sp>
        <p:nvSpPr>
          <p:cNvPr id="22" name="object 22"/>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23" name="object 23"/>
          <p:cNvSpPr txBox="1">
            <a:spLocks noGrp="1"/>
          </p:cNvSpPr>
          <p:nvPr>
            <p:ph type="title"/>
          </p:nvPr>
        </p:nvSpPr>
        <p:spPr>
          <a:xfrm>
            <a:off x="1031544" y="360426"/>
            <a:ext cx="7011034" cy="574040"/>
          </a:xfrm>
          <a:prstGeom prst="rect">
            <a:avLst/>
          </a:prstGeom>
        </p:spPr>
        <p:txBody>
          <a:bodyPr vert="horz" wrap="square" lIns="0" tIns="12700" rIns="0" bIns="0" rtlCol="0">
            <a:spAutoFit/>
          </a:bodyPr>
          <a:lstStyle/>
          <a:p>
            <a:pPr marL="12700">
              <a:lnSpc>
                <a:spcPct val="100000"/>
              </a:lnSpc>
              <a:spcBef>
                <a:spcPts val="100"/>
              </a:spcBef>
            </a:pPr>
            <a:r>
              <a:rPr sz="3600" dirty="0"/>
              <a:t>Other</a:t>
            </a:r>
            <a:r>
              <a:rPr sz="3600" spc="-25" dirty="0"/>
              <a:t> </a:t>
            </a:r>
            <a:r>
              <a:rPr sz="3600" spc="-5" dirty="0"/>
              <a:t>Negative</a:t>
            </a:r>
            <a:r>
              <a:rPr sz="3600" spc="-25" dirty="0"/>
              <a:t> </a:t>
            </a:r>
            <a:r>
              <a:rPr sz="3600" dirty="0"/>
              <a:t>&amp;</a:t>
            </a:r>
            <a:r>
              <a:rPr sz="3600" spc="-20" dirty="0"/>
              <a:t> </a:t>
            </a:r>
            <a:r>
              <a:rPr sz="3600" spc="-5" dirty="0"/>
              <a:t>Neutral</a:t>
            </a:r>
            <a:r>
              <a:rPr sz="3600" spc="-20" dirty="0"/>
              <a:t> </a:t>
            </a:r>
            <a:r>
              <a:rPr sz="3600" spc="-25" dirty="0"/>
              <a:t>Reviews</a:t>
            </a:r>
            <a:endParaRPr sz="3600"/>
          </a:p>
        </p:txBody>
      </p:sp>
      <p:sp>
        <p:nvSpPr>
          <p:cNvPr id="27" name="Google Shape;1077;p21">
            <a:extLst>
              <a:ext uri="{FF2B5EF4-FFF2-40B4-BE49-F238E27FC236}">
                <a16:creationId xmlns:a16="http://schemas.microsoft.com/office/drawing/2014/main" id="{B3F28FC7-1E7E-4376-BD23-526D43ED6FDB}"/>
              </a:ext>
            </a:extLst>
          </p:cNvPr>
          <p:cNvSpPr/>
          <p:nvPr/>
        </p:nvSpPr>
        <p:spPr>
          <a:xfrm>
            <a:off x="1088505" y="1834725"/>
            <a:ext cx="2478405" cy="4445"/>
          </a:xfrm>
          <a:custGeom>
            <a:avLst/>
            <a:gdLst/>
            <a:ahLst/>
            <a:cxnLst/>
            <a:rect l="l" t="t" r="r" b="b"/>
            <a:pathLst>
              <a:path w="2478404" h="4444" extrusionOk="0">
                <a:moveTo>
                  <a:pt x="0" y="0"/>
                </a:moveTo>
                <a:lnTo>
                  <a:pt x="2477973" y="4292"/>
                </a:lnTo>
              </a:path>
            </a:pathLst>
          </a:custGeom>
          <a:noFill/>
          <a:ln w="12700"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28" name="Google Shape;1078;p21">
            <a:extLst>
              <a:ext uri="{FF2B5EF4-FFF2-40B4-BE49-F238E27FC236}">
                <a16:creationId xmlns:a16="http://schemas.microsoft.com/office/drawing/2014/main" id="{52640229-7775-4F15-A307-A9C4C010D922}"/>
              </a:ext>
            </a:extLst>
          </p:cNvPr>
          <p:cNvSpPr/>
          <p:nvPr/>
        </p:nvSpPr>
        <p:spPr>
          <a:xfrm>
            <a:off x="6794500" y="1830811"/>
            <a:ext cx="2654300" cy="3175"/>
          </a:xfrm>
          <a:custGeom>
            <a:avLst/>
            <a:gdLst/>
            <a:ahLst/>
            <a:cxnLst/>
            <a:rect l="l" t="t" r="r" b="b"/>
            <a:pathLst>
              <a:path w="2654300" h="3175" extrusionOk="0">
                <a:moveTo>
                  <a:pt x="0" y="2946"/>
                </a:moveTo>
                <a:lnTo>
                  <a:pt x="2653830" y="0"/>
                </a:lnTo>
              </a:path>
            </a:pathLst>
          </a:custGeom>
          <a:noFill/>
          <a:ln w="12700"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29" name="Google Shape;1079;p21">
            <a:extLst>
              <a:ext uri="{FF2B5EF4-FFF2-40B4-BE49-F238E27FC236}">
                <a16:creationId xmlns:a16="http://schemas.microsoft.com/office/drawing/2014/main" id="{6F673D09-9570-49A2-A06A-F90C2D3A7C90}"/>
              </a:ext>
            </a:extLst>
          </p:cNvPr>
          <p:cNvSpPr txBox="1"/>
          <p:nvPr/>
        </p:nvSpPr>
        <p:spPr>
          <a:xfrm rot="-5400000">
            <a:off x="517253" y="3920454"/>
            <a:ext cx="1514475" cy="232410"/>
          </a:xfrm>
          <a:prstGeom prst="rect">
            <a:avLst/>
          </a:prstGeom>
          <a:noFill/>
          <a:ln>
            <a:noFill/>
          </a:ln>
        </p:spPr>
        <p:txBody>
          <a:bodyPr spcFirstLastPara="1" wrap="square" lIns="0" tIns="190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231F20"/>
                </a:solidFill>
                <a:latin typeface="Trebuchet MS"/>
                <a:ea typeface="Trebuchet MS"/>
                <a:cs typeface="Trebuchet MS"/>
                <a:sym typeface="Trebuchet MS"/>
              </a:rPr>
              <a:t>Type of services</a:t>
            </a:r>
            <a:endParaRPr sz="1400" b="0" i="0" u="none" strike="noStrike" cap="none" dirty="0">
              <a:solidFill>
                <a:srgbClr val="000000"/>
              </a:solidFill>
              <a:latin typeface="Trebuchet MS"/>
              <a:ea typeface="Trebuchet MS"/>
              <a:cs typeface="Trebuchet MS"/>
              <a:sym typeface="Trebuchet MS"/>
            </a:endParaRPr>
          </a:p>
        </p:txBody>
      </p:sp>
      <p:sp>
        <p:nvSpPr>
          <p:cNvPr id="33" name="Google Shape;1085;p21">
            <a:extLst>
              <a:ext uri="{FF2B5EF4-FFF2-40B4-BE49-F238E27FC236}">
                <a16:creationId xmlns:a16="http://schemas.microsoft.com/office/drawing/2014/main" id="{68960BB7-44C4-4A75-AD02-6294691DBC3D}"/>
              </a:ext>
            </a:extLst>
          </p:cNvPr>
          <p:cNvSpPr txBox="1"/>
          <p:nvPr/>
        </p:nvSpPr>
        <p:spPr>
          <a:xfrm>
            <a:off x="4114800" y="6287740"/>
            <a:ext cx="3004615"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chemeClr val="tx1"/>
                </a:solidFill>
                <a:latin typeface="Trebuchet MS"/>
                <a:ea typeface="Trebuchet MS"/>
                <a:cs typeface="Trebuchet MS"/>
                <a:sym typeface="Trebuchet MS"/>
              </a:rPr>
              <a:t>Number of negative and neutral reviews</a:t>
            </a:r>
            <a:endParaRPr sz="1200" b="0" i="0" u="none" strike="noStrike" cap="none" dirty="0">
              <a:solidFill>
                <a:schemeClr val="tx1"/>
              </a:solidFill>
              <a:latin typeface="Trebuchet MS"/>
              <a:ea typeface="Trebuchet MS"/>
              <a:cs typeface="Trebuchet MS"/>
              <a:sym typeface="Trebuchet MS"/>
            </a:endParaRPr>
          </a:p>
        </p:txBody>
      </p:sp>
      <p:sp>
        <p:nvSpPr>
          <p:cNvPr id="36" name="Google Shape;1091;p21">
            <a:extLst>
              <a:ext uri="{FF2B5EF4-FFF2-40B4-BE49-F238E27FC236}">
                <a16:creationId xmlns:a16="http://schemas.microsoft.com/office/drawing/2014/main" id="{78C27241-37FF-47EF-A224-0B3F377AFF38}"/>
              </a:ext>
            </a:extLst>
          </p:cNvPr>
          <p:cNvSpPr txBox="1"/>
          <p:nvPr/>
        </p:nvSpPr>
        <p:spPr>
          <a:xfrm>
            <a:off x="3566919" y="1600200"/>
            <a:ext cx="3227700" cy="330860"/>
          </a:xfrm>
          <a:prstGeom prst="rect">
            <a:avLst/>
          </a:prstGeom>
          <a:noFill/>
          <a:ln>
            <a:noFill/>
          </a:ln>
        </p:spPr>
        <p:txBody>
          <a:bodyPr spcFirstLastPara="1" wrap="square" lIns="0" tIns="25400" rIns="0" bIns="0" anchor="t" anchorCtr="0">
            <a:spAutoFit/>
          </a:bodyPr>
          <a:lstStyle/>
          <a:p>
            <a:pPr marL="0" marR="0" lvl="0" indent="0" algn="ctr" rtl="0">
              <a:lnSpc>
                <a:spcPct val="100000"/>
              </a:lnSpc>
              <a:spcBef>
                <a:spcPts val="735"/>
              </a:spcBef>
              <a:spcAft>
                <a:spcPts val="0"/>
              </a:spcAft>
              <a:buClr>
                <a:srgbClr val="000000"/>
              </a:buClr>
              <a:buSzPts val="1500"/>
              <a:buFont typeface="Arial"/>
              <a:buNone/>
            </a:pPr>
            <a:r>
              <a:rPr lang="en-US" sz="1400" b="1" i="0" u="none" strike="noStrike" cap="none" dirty="0">
                <a:latin typeface="Trebuchet MS"/>
                <a:ea typeface="Trebuchet MS"/>
                <a:cs typeface="Trebuchet MS"/>
                <a:sym typeface="Trebuchet MS"/>
              </a:rPr>
              <a:t>January - Febr</a:t>
            </a:r>
            <a:r>
              <a:rPr lang="en-US" sz="1400" b="1" dirty="0">
                <a:latin typeface="Trebuchet MS"/>
                <a:ea typeface="Trebuchet MS"/>
                <a:cs typeface="Trebuchet MS"/>
                <a:sym typeface="Trebuchet MS"/>
              </a:rPr>
              <a:t>uary</a:t>
            </a:r>
            <a:r>
              <a:rPr lang="en-US" sz="1400" b="1" i="0" u="none" strike="noStrike" cap="none" dirty="0">
                <a:latin typeface="Trebuchet MS"/>
                <a:ea typeface="Trebuchet MS"/>
                <a:cs typeface="Trebuchet MS"/>
                <a:sym typeface="Trebuchet MS"/>
              </a:rPr>
              <a:t> - March</a:t>
            </a:r>
            <a:endParaRPr sz="1400" b="0" i="0" u="none" strike="noStrike" cap="none" dirty="0">
              <a:latin typeface="Trebuchet MS"/>
              <a:ea typeface="Trebuchet MS"/>
              <a:cs typeface="Trebuchet MS"/>
              <a:sym typeface="Trebuchet MS"/>
            </a:endParaRPr>
          </a:p>
        </p:txBody>
      </p:sp>
      <p:graphicFrame>
        <p:nvGraphicFramePr>
          <p:cNvPr id="37" name="Chart 36">
            <a:extLst>
              <a:ext uri="{FF2B5EF4-FFF2-40B4-BE49-F238E27FC236}">
                <a16:creationId xmlns:a16="http://schemas.microsoft.com/office/drawing/2014/main" id="{70478908-DC18-49D9-B642-2317849FFF19}"/>
              </a:ext>
            </a:extLst>
          </p:cNvPr>
          <p:cNvGraphicFramePr/>
          <p:nvPr>
            <p:extLst>
              <p:ext uri="{D42A27DB-BD31-4B8C-83A1-F6EECF244321}">
                <p14:modId xmlns:p14="http://schemas.microsoft.com/office/powerpoint/2010/main" val="2025665387"/>
              </p:ext>
            </p:extLst>
          </p:nvPr>
        </p:nvGraphicFramePr>
        <p:xfrm>
          <a:off x="1752600" y="2197058"/>
          <a:ext cx="7126223" cy="4090681"/>
        </p:xfrm>
        <a:graphic>
          <a:graphicData uri="http://schemas.openxmlformats.org/drawingml/2006/chart">
            <c:chart xmlns:c="http://schemas.openxmlformats.org/drawingml/2006/chart" xmlns:r="http://schemas.openxmlformats.org/officeDocument/2006/relationships" r:id="rId4"/>
          </a:graphicData>
        </a:graphic>
      </p:graphicFrame>
      <p:sp>
        <p:nvSpPr>
          <p:cNvPr id="39" name="Google Shape;1052;p21">
            <a:extLst>
              <a:ext uri="{FF2B5EF4-FFF2-40B4-BE49-F238E27FC236}">
                <a16:creationId xmlns:a16="http://schemas.microsoft.com/office/drawing/2014/main" id="{60AC8089-059F-4A93-93E8-42CE8FDAF91E}"/>
              </a:ext>
            </a:extLst>
          </p:cNvPr>
          <p:cNvSpPr/>
          <p:nvPr/>
        </p:nvSpPr>
        <p:spPr>
          <a:xfrm flipV="1">
            <a:off x="3276600" y="5611905"/>
            <a:ext cx="5410200" cy="45719"/>
          </a:xfrm>
          <a:custGeom>
            <a:avLst/>
            <a:gdLst/>
            <a:ahLst/>
            <a:cxnLst/>
            <a:rect l="l" t="t" r="r" b="b"/>
            <a:pathLst>
              <a:path w="5826125" h="120000" extrusionOk="0">
                <a:moveTo>
                  <a:pt x="0" y="0"/>
                </a:moveTo>
                <a:lnTo>
                  <a:pt x="5825807" y="0"/>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D5EC2AA8-1125-2192-7C42-44218C46008E}"/>
              </a:ext>
            </a:extLst>
          </p:cNvPr>
          <p:cNvSpPr txBox="1"/>
          <p:nvPr/>
        </p:nvSpPr>
        <p:spPr>
          <a:xfrm>
            <a:off x="-376518" y="3689873"/>
            <a:ext cx="184731" cy="369332"/>
          </a:xfrm>
          <a:prstGeom prst="rect">
            <a:avLst/>
          </a:prstGeom>
          <a:noFill/>
        </p:spPr>
        <p:txBody>
          <a:bodyPr wrap="none" rtlCol="0">
            <a:spAutoFit/>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298450"/>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4" name="object 4"/>
          <p:cNvSpPr txBox="1"/>
          <p:nvPr/>
        </p:nvSpPr>
        <p:spPr>
          <a:xfrm>
            <a:off x="1105306" y="344804"/>
            <a:ext cx="7138034"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latin typeface="Trebuchet MS"/>
                <a:cs typeface="Trebuchet MS"/>
              </a:rPr>
              <a:t>Introduction</a:t>
            </a:r>
            <a:r>
              <a:rPr sz="3600" spc="-30" dirty="0">
                <a:solidFill>
                  <a:srgbClr val="FFFFFF"/>
                </a:solidFill>
                <a:latin typeface="Trebuchet MS"/>
                <a:cs typeface="Trebuchet MS"/>
              </a:rPr>
              <a:t> </a:t>
            </a:r>
            <a:r>
              <a:rPr sz="3600" dirty="0">
                <a:solidFill>
                  <a:srgbClr val="FFFFFF"/>
                </a:solidFill>
                <a:latin typeface="Trebuchet MS"/>
                <a:cs typeface="Trebuchet MS"/>
              </a:rPr>
              <a:t>&amp;</a:t>
            </a:r>
            <a:r>
              <a:rPr sz="3600" spc="-25" dirty="0">
                <a:solidFill>
                  <a:srgbClr val="FFFFFF"/>
                </a:solidFill>
                <a:latin typeface="Trebuchet MS"/>
                <a:cs typeface="Trebuchet MS"/>
              </a:rPr>
              <a:t> </a:t>
            </a:r>
            <a:r>
              <a:rPr sz="3600" dirty="0">
                <a:solidFill>
                  <a:srgbClr val="FFFFFF"/>
                </a:solidFill>
                <a:latin typeface="Trebuchet MS"/>
                <a:cs typeface="Trebuchet MS"/>
              </a:rPr>
              <a:t>Executive</a:t>
            </a:r>
            <a:r>
              <a:rPr sz="3600" spc="-55" dirty="0">
                <a:solidFill>
                  <a:srgbClr val="FFFFFF"/>
                </a:solidFill>
                <a:latin typeface="Trebuchet MS"/>
                <a:cs typeface="Trebuchet MS"/>
              </a:rPr>
              <a:t> </a:t>
            </a:r>
            <a:r>
              <a:rPr sz="3600" dirty="0">
                <a:solidFill>
                  <a:srgbClr val="FFFFFF"/>
                </a:solidFill>
                <a:latin typeface="Trebuchet MS"/>
                <a:cs typeface="Trebuchet MS"/>
              </a:rPr>
              <a:t>Summary</a:t>
            </a:r>
            <a:endParaRPr sz="3600">
              <a:latin typeface="Trebuchet MS"/>
              <a:cs typeface="Trebuchet MS"/>
            </a:endParaRPr>
          </a:p>
        </p:txBody>
      </p:sp>
      <p:sp>
        <p:nvSpPr>
          <p:cNvPr id="5" name="object 5"/>
          <p:cNvSpPr txBox="1"/>
          <p:nvPr/>
        </p:nvSpPr>
        <p:spPr>
          <a:xfrm>
            <a:off x="188976" y="1143000"/>
            <a:ext cx="10137648" cy="5050100"/>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10" dirty="0">
                <a:latin typeface="Trebuchet MS"/>
                <a:cs typeface="Trebuchet MS"/>
              </a:rPr>
              <a:t>Healthwatch was </a:t>
            </a:r>
            <a:r>
              <a:rPr lang="en-GB" sz="1200" spc="-5" dirty="0">
                <a:latin typeface="Trebuchet MS"/>
                <a:cs typeface="Trebuchet MS"/>
              </a:rPr>
              <a:t>created by the </a:t>
            </a:r>
            <a:r>
              <a:rPr lang="en-GB" sz="1200" spc="-10" dirty="0">
                <a:latin typeface="Trebuchet MS"/>
                <a:cs typeface="Trebuchet MS"/>
              </a:rPr>
              <a:t>health and </a:t>
            </a:r>
            <a:r>
              <a:rPr lang="en-GB" sz="1200" spc="-5" dirty="0">
                <a:latin typeface="Trebuchet MS"/>
                <a:cs typeface="Trebuchet MS"/>
              </a:rPr>
              <a:t>social </a:t>
            </a:r>
            <a:r>
              <a:rPr lang="en-GB" sz="1200" spc="-10" dirty="0">
                <a:latin typeface="Trebuchet MS"/>
                <a:cs typeface="Trebuchet MS"/>
              </a:rPr>
              <a:t>care </a:t>
            </a:r>
            <a:r>
              <a:rPr lang="en-GB" sz="1200" spc="-5" dirty="0">
                <a:latin typeface="Trebuchet MS"/>
                <a:cs typeface="Trebuchet MS"/>
              </a:rPr>
              <a:t>reforms </a:t>
            </a:r>
            <a:r>
              <a:rPr lang="en-GB" sz="1200" dirty="0">
                <a:latin typeface="Trebuchet MS"/>
                <a:cs typeface="Trebuchet MS"/>
              </a:rPr>
              <a:t>of </a:t>
            </a:r>
            <a:r>
              <a:rPr lang="en-GB" sz="1200" spc="-10" dirty="0">
                <a:latin typeface="Trebuchet MS"/>
                <a:cs typeface="Trebuchet MS"/>
              </a:rPr>
              <a:t>2012 </a:t>
            </a:r>
            <a:r>
              <a:rPr lang="en-GB" sz="1200" spc="-5" dirty="0">
                <a:latin typeface="Trebuchet MS"/>
                <a:cs typeface="Trebuchet MS"/>
              </a:rPr>
              <a:t>with </a:t>
            </a:r>
            <a:r>
              <a:rPr lang="en-GB" sz="1200" dirty="0">
                <a:latin typeface="Trebuchet MS"/>
                <a:cs typeface="Trebuchet MS"/>
              </a:rPr>
              <a:t>a </a:t>
            </a:r>
            <a:r>
              <a:rPr lang="en-GB" sz="1200" spc="-10" dirty="0">
                <a:latin typeface="Trebuchet MS"/>
                <a:cs typeface="Trebuchet MS"/>
              </a:rPr>
              <a:t>powerful </a:t>
            </a:r>
            <a:r>
              <a:rPr lang="en-GB" sz="1200" spc="-5" dirty="0">
                <a:latin typeface="Trebuchet MS"/>
                <a:cs typeface="Trebuchet MS"/>
              </a:rPr>
              <a:t>ambition </a:t>
            </a:r>
            <a:r>
              <a:rPr lang="en-GB" sz="1200" dirty="0">
                <a:latin typeface="Trebuchet MS"/>
                <a:cs typeface="Trebuchet MS"/>
              </a:rPr>
              <a:t>of </a:t>
            </a:r>
            <a:r>
              <a:rPr lang="en-GB" sz="1200" spc="-5" dirty="0">
                <a:latin typeface="Trebuchet MS"/>
                <a:cs typeface="Trebuchet MS"/>
              </a:rPr>
              <a:t>putting people </a:t>
            </a:r>
            <a:r>
              <a:rPr lang="en-GB" sz="1200" dirty="0">
                <a:latin typeface="Trebuchet MS"/>
                <a:cs typeface="Trebuchet MS"/>
              </a:rPr>
              <a:t>at </a:t>
            </a:r>
            <a:r>
              <a:rPr lang="en-GB" sz="1200" spc="-10" dirty="0">
                <a:latin typeface="Trebuchet MS"/>
                <a:cs typeface="Trebuchet MS"/>
              </a:rPr>
              <a:t>the </a:t>
            </a:r>
            <a:r>
              <a:rPr lang="en-GB" sz="1200" spc="-5" dirty="0">
                <a:latin typeface="Trebuchet MS"/>
                <a:cs typeface="Trebuchet MS"/>
              </a:rPr>
              <a:t>centre </a:t>
            </a:r>
            <a:r>
              <a:rPr lang="en-GB" sz="1200" dirty="0">
                <a:latin typeface="Trebuchet MS"/>
                <a:cs typeface="Trebuchet MS"/>
              </a:rPr>
              <a:t>of </a:t>
            </a:r>
            <a:r>
              <a:rPr lang="en-GB" sz="1200" spc="-10" dirty="0">
                <a:latin typeface="Trebuchet MS"/>
                <a:cs typeface="Trebuchet MS"/>
              </a:rPr>
              <a:t>health </a:t>
            </a:r>
            <a:r>
              <a:rPr lang="en-GB" sz="1200" spc="-5" dirty="0">
                <a:latin typeface="Trebuchet MS"/>
                <a:cs typeface="Trebuchet MS"/>
              </a:rPr>
              <a:t> </a:t>
            </a:r>
            <a:r>
              <a:rPr lang="en-GB" sz="1200" spc="-10" dirty="0">
                <a:latin typeface="Trebuchet MS"/>
                <a:cs typeface="Trebuchet MS"/>
              </a:rPr>
              <a:t>and </a:t>
            </a:r>
            <a:r>
              <a:rPr lang="en-GB" sz="1200" spc="-5" dirty="0">
                <a:latin typeface="Trebuchet MS"/>
                <a:cs typeface="Trebuchet MS"/>
              </a:rPr>
              <a:t>social care. </a:t>
            </a:r>
            <a:r>
              <a:rPr lang="en-GB" sz="1200" spc="-10" dirty="0">
                <a:latin typeface="Trebuchet MS"/>
                <a:cs typeface="Trebuchet MS"/>
              </a:rPr>
              <a:t>Healthwatch </a:t>
            </a:r>
            <a:r>
              <a:rPr lang="en-GB" sz="1200" spc="-5" dirty="0">
                <a:latin typeface="Trebuchet MS"/>
                <a:cs typeface="Trebuchet MS"/>
              </a:rPr>
              <a:t>Lewisham </a:t>
            </a:r>
            <a:r>
              <a:rPr lang="en-GB" sz="1200" dirty="0">
                <a:latin typeface="Trebuchet MS"/>
                <a:cs typeface="Trebuchet MS"/>
              </a:rPr>
              <a:t>is </a:t>
            </a:r>
            <a:r>
              <a:rPr lang="en-GB" sz="1200" spc="-10" dirty="0">
                <a:latin typeface="Trebuchet MS"/>
                <a:cs typeface="Trebuchet MS"/>
              </a:rPr>
              <a:t>the independent patient </a:t>
            </a:r>
            <a:r>
              <a:rPr lang="en-GB" sz="1200" spc="-5" dirty="0">
                <a:latin typeface="Trebuchet MS"/>
                <a:cs typeface="Trebuchet MS"/>
              </a:rPr>
              <a:t>champion </a:t>
            </a:r>
            <a:r>
              <a:rPr lang="en-GB" sz="1200" spc="-10" dirty="0">
                <a:latin typeface="Trebuchet MS"/>
                <a:cs typeface="Trebuchet MS"/>
              </a:rPr>
              <a:t>which helps influence the design </a:t>
            </a:r>
            <a:r>
              <a:rPr lang="en-GB" sz="1200" spc="-5" dirty="0">
                <a:latin typeface="Trebuchet MS"/>
                <a:cs typeface="Trebuchet MS"/>
              </a:rPr>
              <a:t>and delivery </a:t>
            </a:r>
            <a:r>
              <a:rPr lang="en-GB" sz="1200" dirty="0">
                <a:latin typeface="Trebuchet MS"/>
                <a:cs typeface="Trebuchet MS"/>
              </a:rPr>
              <a:t>of </a:t>
            </a:r>
            <a:r>
              <a:rPr lang="en-GB" sz="1200" spc="-5" dirty="0">
                <a:latin typeface="Trebuchet MS"/>
                <a:cs typeface="Trebuchet MS"/>
              </a:rPr>
              <a:t>local </a:t>
            </a:r>
            <a:r>
              <a:rPr lang="en-GB" sz="1200" spc="-10" dirty="0">
                <a:latin typeface="Trebuchet MS"/>
                <a:cs typeface="Trebuchet MS"/>
              </a:rPr>
              <a:t>health </a:t>
            </a:r>
            <a:r>
              <a:rPr lang="en-GB" sz="1200" spc="-5" dirty="0">
                <a:latin typeface="Trebuchet MS"/>
                <a:cs typeface="Trebuchet MS"/>
              </a:rPr>
              <a:t> </a:t>
            </a:r>
            <a:r>
              <a:rPr lang="en-GB" sz="1200" spc="-10" dirty="0">
                <a:latin typeface="Trebuchet MS"/>
                <a:cs typeface="Trebuchet MS"/>
              </a:rPr>
              <a:t>and </a:t>
            </a:r>
            <a:r>
              <a:rPr lang="en-GB" sz="1200" spc="-5" dirty="0">
                <a:latin typeface="Trebuchet MS"/>
                <a:cs typeface="Trebuchet MS"/>
              </a:rPr>
              <a:t>social care </a:t>
            </a:r>
            <a:r>
              <a:rPr lang="en-GB" sz="1200" spc="-10" dirty="0">
                <a:latin typeface="Trebuchet MS"/>
                <a:cs typeface="Trebuchet MS"/>
              </a:rPr>
              <a:t>services. </a:t>
            </a:r>
            <a:r>
              <a:rPr lang="en-GB" sz="1200" dirty="0">
                <a:latin typeface="Trebuchet MS"/>
                <a:cs typeface="Trebuchet MS"/>
              </a:rPr>
              <a:t>It is a </a:t>
            </a:r>
            <a:r>
              <a:rPr lang="en-GB" sz="1200" spc="-5" dirty="0">
                <a:latin typeface="Trebuchet MS"/>
                <a:cs typeface="Trebuchet MS"/>
              </a:rPr>
              <a:t>statutory </a:t>
            </a:r>
            <a:r>
              <a:rPr lang="en-GB" sz="1200" spc="-10" dirty="0">
                <a:latin typeface="Trebuchet MS"/>
                <a:cs typeface="Trebuchet MS"/>
              </a:rPr>
              <a:t>requirement </a:t>
            </a:r>
            <a:r>
              <a:rPr lang="en-GB" sz="1200" dirty="0">
                <a:latin typeface="Trebuchet MS"/>
                <a:cs typeface="Trebuchet MS"/>
              </a:rPr>
              <a:t>for Local </a:t>
            </a:r>
            <a:r>
              <a:rPr lang="en-GB" sz="1200" spc="-5" dirty="0">
                <a:latin typeface="Trebuchet MS"/>
                <a:cs typeface="Trebuchet MS"/>
              </a:rPr>
              <a:t>Authorities </a:t>
            </a:r>
            <a:r>
              <a:rPr lang="en-GB" sz="1200" dirty="0">
                <a:latin typeface="Trebuchet MS"/>
                <a:cs typeface="Trebuchet MS"/>
              </a:rPr>
              <a:t>to </a:t>
            </a:r>
            <a:r>
              <a:rPr lang="en-GB" sz="1200" spc="-5" dirty="0">
                <a:latin typeface="Trebuchet MS"/>
                <a:cs typeface="Trebuchet MS"/>
              </a:rPr>
              <a:t>commission </a:t>
            </a:r>
            <a:r>
              <a:rPr lang="en-GB" sz="1200" dirty="0">
                <a:latin typeface="Trebuchet MS"/>
                <a:cs typeface="Trebuchet MS"/>
              </a:rPr>
              <a:t>a local </a:t>
            </a:r>
            <a:r>
              <a:rPr lang="en-GB" sz="1200" spc="-10" dirty="0">
                <a:latin typeface="Trebuchet MS"/>
                <a:cs typeface="Trebuchet MS"/>
              </a:rPr>
              <a:t>Healthwatch </a:t>
            </a:r>
            <a:r>
              <a:rPr lang="en-GB" sz="1200" spc="-5" dirty="0">
                <a:latin typeface="Trebuchet MS"/>
                <a:cs typeface="Trebuchet MS"/>
              </a:rPr>
              <a:t>service </a:t>
            </a:r>
            <a:r>
              <a:rPr lang="en-GB" sz="1200" spc="-10" dirty="0">
                <a:latin typeface="Trebuchet MS"/>
                <a:cs typeface="Trebuchet MS"/>
              </a:rPr>
              <a:t>under the </a:t>
            </a:r>
            <a:r>
              <a:rPr lang="en-GB" sz="1200" spc="-5" dirty="0">
                <a:latin typeface="Trebuchet MS"/>
                <a:cs typeface="Trebuchet MS"/>
              </a:rPr>
              <a:t>Health </a:t>
            </a:r>
            <a:r>
              <a:rPr lang="en-GB" sz="1200" spc="-10" dirty="0">
                <a:latin typeface="Trebuchet MS"/>
                <a:cs typeface="Trebuchet MS"/>
              </a:rPr>
              <a:t>and </a:t>
            </a:r>
            <a:r>
              <a:rPr lang="en-GB" sz="1200" spc="-5" dirty="0">
                <a:latin typeface="Trebuchet MS"/>
                <a:cs typeface="Trebuchet MS"/>
              </a:rPr>
              <a:t> </a:t>
            </a:r>
            <a:r>
              <a:rPr lang="en-GB" sz="1200" dirty="0">
                <a:latin typeface="Trebuchet MS"/>
                <a:cs typeface="Trebuchet MS"/>
              </a:rPr>
              <a:t>Social</a:t>
            </a:r>
            <a:r>
              <a:rPr lang="en-GB" sz="1200" spc="-25" dirty="0">
                <a:latin typeface="Trebuchet MS"/>
                <a:cs typeface="Trebuchet MS"/>
              </a:rPr>
              <a:t> </a:t>
            </a:r>
            <a:r>
              <a:rPr lang="en-GB" sz="1200" dirty="0">
                <a:latin typeface="Trebuchet MS"/>
                <a:cs typeface="Trebuchet MS"/>
              </a:rPr>
              <a:t>Care</a:t>
            </a:r>
            <a:r>
              <a:rPr lang="en-GB" sz="1200" spc="-90" dirty="0">
                <a:latin typeface="Trebuchet MS"/>
                <a:cs typeface="Trebuchet MS"/>
              </a:rPr>
              <a:t> </a:t>
            </a:r>
            <a:r>
              <a:rPr lang="en-GB" sz="1200" dirty="0">
                <a:latin typeface="Trebuchet MS"/>
                <a:cs typeface="Trebuchet MS"/>
              </a:rPr>
              <a:t>Act </a:t>
            </a:r>
            <a:r>
              <a:rPr lang="en-GB" sz="1200" spc="-10" dirty="0">
                <a:latin typeface="Trebuchet MS"/>
                <a:cs typeface="Trebuchet MS"/>
              </a:rPr>
              <a:t>2012.</a:t>
            </a:r>
            <a:endParaRPr lang="en-GB" sz="1200" dirty="0">
              <a:latin typeface="Trebuchet MS"/>
              <a:cs typeface="Trebuchet MS"/>
            </a:endParaRPr>
          </a:p>
          <a:p>
            <a:pPr>
              <a:lnSpc>
                <a:spcPct val="100000"/>
              </a:lnSpc>
              <a:spcBef>
                <a:spcPts val="45"/>
              </a:spcBef>
            </a:pPr>
            <a:endParaRPr lang="en-GB" sz="1200" dirty="0">
              <a:latin typeface="Trebuchet MS"/>
              <a:cs typeface="Trebuchet MS"/>
            </a:endParaRPr>
          </a:p>
          <a:p>
            <a:pPr marL="12700" marR="6350" algn="just">
              <a:lnSpc>
                <a:spcPct val="100000"/>
              </a:lnSpc>
            </a:pPr>
            <a:r>
              <a:rPr lang="en-GB" sz="1200" dirty="0">
                <a:latin typeface="Trebuchet MS"/>
                <a:cs typeface="Trebuchet MS"/>
              </a:rPr>
              <a:t>In </a:t>
            </a:r>
            <a:r>
              <a:rPr lang="en-GB" sz="1200" spc="-10" dirty="0">
                <a:latin typeface="Trebuchet MS"/>
                <a:cs typeface="Trebuchet MS"/>
              </a:rPr>
              <a:t>delivering </a:t>
            </a:r>
            <a:r>
              <a:rPr lang="en-GB" sz="1200" spc="-5" dirty="0">
                <a:latin typeface="Trebuchet MS"/>
                <a:cs typeface="Trebuchet MS"/>
              </a:rPr>
              <a:t>these duties in Lewisham, we operate </a:t>
            </a:r>
            <a:r>
              <a:rPr lang="en-GB" sz="1200" dirty="0">
                <a:latin typeface="Trebuchet MS"/>
                <a:cs typeface="Trebuchet MS"/>
              </a:rPr>
              <a:t>a </a:t>
            </a:r>
            <a:r>
              <a:rPr lang="en-GB" sz="1200" spc="-5" dirty="0">
                <a:latin typeface="Trebuchet MS"/>
                <a:cs typeface="Trebuchet MS"/>
              </a:rPr>
              <a:t>comprehensive </a:t>
            </a:r>
            <a:r>
              <a:rPr lang="en-GB" sz="1200" spc="-15" dirty="0">
                <a:latin typeface="Trebuchet MS"/>
                <a:cs typeface="Trebuchet MS"/>
              </a:rPr>
              <a:t>Patient </a:t>
            </a:r>
            <a:r>
              <a:rPr lang="en-GB" sz="1200" spc="-10" dirty="0">
                <a:latin typeface="Trebuchet MS"/>
                <a:cs typeface="Trebuchet MS"/>
              </a:rPr>
              <a:t>Experience </a:t>
            </a:r>
            <a:r>
              <a:rPr lang="en-GB" sz="1200" spc="-5" dirty="0">
                <a:latin typeface="Trebuchet MS"/>
                <a:cs typeface="Trebuchet MS"/>
              </a:rPr>
              <a:t>data collection programme. The successful </a:t>
            </a:r>
            <a:r>
              <a:rPr lang="en-GB" sz="1200" spc="-10" dirty="0">
                <a:latin typeface="Trebuchet MS"/>
                <a:cs typeface="Trebuchet MS"/>
              </a:rPr>
              <a:t>and </a:t>
            </a:r>
            <a:r>
              <a:rPr lang="en-GB" sz="1200" spc="-5" dirty="0">
                <a:latin typeface="Trebuchet MS"/>
                <a:cs typeface="Trebuchet MS"/>
              </a:rPr>
              <a:t>ongoing </a:t>
            </a:r>
            <a:r>
              <a:rPr lang="en-GB" sz="1200" spc="-10" dirty="0">
                <a:latin typeface="Trebuchet MS"/>
                <a:cs typeface="Trebuchet MS"/>
              </a:rPr>
              <a:t>implementation </a:t>
            </a:r>
            <a:r>
              <a:rPr lang="en-GB" sz="1200" dirty="0">
                <a:latin typeface="Trebuchet MS"/>
                <a:cs typeface="Trebuchet MS"/>
              </a:rPr>
              <a:t>of </a:t>
            </a:r>
            <a:r>
              <a:rPr lang="en-GB" sz="1200" spc="-5" dirty="0">
                <a:latin typeface="Trebuchet MS"/>
                <a:cs typeface="Trebuchet MS"/>
              </a:rPr>
              <a:t>the data collection programme </a:t>
            </a:r>
            <a:r>
              <a:rPr lang="en-GB" sz="1200" spc="-10" dirty="0">
                <a:latin typeface="Trebuchet MS"/>
                <a:cs typeface="Trebuchet MS"/>
              </a:rPr>
              <a:t>and </a:t>
            </a:r>
            <a:r>
              <a:rPr lang="en-GB" sz="1200" spc="-5" dirty="0">
                <a:latin typeface="Trebuchet MS"/>
                <a:cs typeface="Trebuchet MS"/>
              </a:rPr>
              <a:t>the Digital Feedback </a:t>
            </a:r>
            <a:r>
              <a:rPr lang="en-GB" sz="1200" spc="-10" dirty="0">
                <a:latin typeface="Trebuchet MS"/>
                <a:cs typeface="Trebuchet MS"/>
              </a:rPr>
              <a:t>Centre </a:t>
            </a:r>
            <a:r>
              <a:rPr lang="en-GB" sz="1200" spc="-5" dirty="0">
                <a:latin typeface="Trebuchet MS"/>
                <a:cs typeface="Trebuchet MS"/>
              </a:rPr>
              <a:t>has the potential </a:t>
            </a:r>
            <a:r>
              <a:rPr lang="en-GB" sz="1200" dirty="0">
                <a:latin typeface="Trebuchet MS"/>
                <a:cs typeface="Trebuchet MS"/>
              </a:rPr>
              <a:t>to </a:t>
            </a:r>
            <a:r>
              <a:rPr lang="en-GB" sz="1200" spc="-5" dirty="0">
                <a:latin typeface="Trebuchet MS"/>
                <a:cs typeface="Trebuchet MS"/>
              </a:rPr>
              <a:t>yield </a:t>
            </a:r>
            <a:r>
              <a:rPr lang="en-GB" sz="1200" dirty="0">
                <a:latin typeface="Trebuchet MS"/>
                <a:cs typeface="Trebuchet MS"/>
              </a:rPr>
              <a:t>a </a:t>
            </a:r>
            <a:r>
              <a:rPr lang="en-GB" sz="1200" spc="-5" dirty="0">
                <a:latin typeface="Trebuchet MS"/>
                <a:cs typeface="Trebuchet MS"/>
              </a:rPr>
              <a:t>minimum </a:t>
            </a:r>
            <a:r>
              <a:rPr lang="en-GB" sz="1200" dirty="0">
                <a:latin typeface="Trebuchet MS"/>
                <a:cs typeface="Trebuchet MS"/>
              </a:rPr>
              <a:t>of </a:t>
            </a:r>
            <a:r>
              <a:rPr lang="en-GB" sz="1200" spc="-10" dirty="0">
                <a:latin typeface="Trebuchet MS"/>
                <a:cs typeface="Trebuchet MS"/>
              </a:rPr>
              <a:t>4,800 patient </a:t>
            </a:r>
            <a:r>
              <a:rPr lang="en-GB" sz="1200" spc="-5" dirty="0">
                <a:latin typeface="Trebuchet MS"/>
                <a:cs typeface="Trebuchet MS"/>
              </a:rPr>
              <a:t>experiences per </a:t>
            </a:r>
            <a:r>
              <a:rPr lang="en-GB" sz="1200" spc="-5" dirty="0" err="1">
                <a:latin typeface="Trebuchet MS"/>
                <a:cs typeface="Trebuchet MS"/>
              </a:rPr>
              <a:t>annum.These</a:t>
            </a:r>
            <a:r>
              <a:rPr lang="en-GB" sz="1200" spc="-5" dirty="0">
                <a:latin typeface="Trebuchet MS"/>
                <a:cs typeface="Trebuchet MS"/>
              </a:rPr>
              <a:t> will be </a:t>
            </a:r>
            <a:r>
              <a:rPr lang="en-GB" sz="1200" spc="-10" dirty="0">
                <a:latin typeface="Trebuchet MS"/>
                <a:cs typeface="Trebuchet MS"/>
              </a:rPr>
              <a:t>presented </a:t>
            </a:r>
            <a:r>
              <a:rPr lang="en-GB" sz="1200" dirty="0">
                <a:latin typeface="Trebuchet MS"/>
                <a:cs typeface="Trebuchet MS"/>
              </a:rPr>
              <a:t>as </a:t>
            </a:r>
            <a:r>
              <a:rPr lang="en-GB" sz="1200" spc="-5" dirty="0">
                <a:latin typeface="Trebuchet MS"/>
                <a:cs typeface="Trebuchet MS"/>
              </a:rPr>
              <a:t>they </a:t>
            </a:r>
            <a:r>
              <a:rPr lang="en-GB" sz="1200" spc="-10" dirty="0">
                <a:latin typeface="Trebuchet MS"/>
                <a:cs typeface="Trebuchet MS"/>
              </a:rPr>
              <a:t>are </a:t>
            </a:r>
            <a:r>
              <a:rPr lang="en-GB" sz="1200" spc="-5" dirty="0">
                <a:latin typeface="Trebuchet MS"/>
                <a:cs typeface="Trebuchet MS"/>
              </a:rPr>
              <a:t>received </a:t>
            </a:r>
            <a:r>
              <a:rPr lang="en-GB" sz="1200" spc="-10" dirty="0">
                <a:latin typeface="Trebuchet MS"/>
                <a:cs typeface="Trebuchet MS"/>
              </a:rPr>
              <a:t>and considered </a:t>
            </a:r>
            <a:r>
              <a:rPr lang="en-GB" sz="1200" dirty="0">
                <a:latin typeface="Trebuchet MS"/>
                <a:cs typeface="Trebuchet MS"/>
              </a:rPr>
              <a:t>as </a:t>
            </a:r>
            <a:r>
              <a:rPr lang="en-GB" sz="1200" spc="-5" dirty="0">
                <a:latin typeface="Trebuchet MS"/>
                <a:cs typeface="Trebuchet MS"/>
              </a:rPr>
              <a:t>valid community opinion. This </a:t>
            </a:r>
            <a:r>
              <a:rPr lang="en-GB" sz="1200" spc="-15" dirty="0">
                <a:latin typeface="Trebuchet MS"/>
                <a:cs typeface="Trebuchet MS"/>
              </a:rPr>
              <a:t>Patient </a:t>
            </a:r>
            <a:r>
              <a:rPr lang="en-GB" sz="1200" spc="-5" dirty="0">
                <a:latin typeface="Trebuchet MS"/>
                <a:cs typeface="Trebuchet MS"/>
              </a:rPr>
              <a:t>Experience</a:t>
            </a:r>
            <a:r>
              <a:rPr lang="en-GB" sz="1200" spc="-35" dirty="0">
                <a:latin typeface="Trebuchet MS"/>
                <a:cs typeface="Trebuchet MS"/>
              </a:rPr>
              <a:t> </a:t>
            </a:r>
            <a:r>
              <a:rPr lang="en-GB" sz="1200" spc="-10" dirty="0">
                <a:latin typeface="Trebuchet MS"/>
                <a:cs typeface="Trebuchet MS"/>
              </a:rPr>
              <a:t>Report</a:t>
            </a:r>
            <a:r>
              <a:rPr lang="en-GB" sz="1200" spc="-20" dirty="0">
                <a:latin typeface="Trebuchet MS"/>
                <a:cs typeface="Trebuchet MS"/>
              </a:rPr>
              <a:t> </a:t>
            </a:r>
            <a:r>
              <a:rPr lang="en-GB" sz="1200" dirty="0">
                <a:latin typeface="Trebuchet MS"/>
                <a:cs typeface="Trebuchet MS"/>
              </a:rPr>
              <a:t>for</a:t>
            </a:r>
            <a:r>
              <a:rPr lang="en-GB" sz="1200" spc="-15" dirty="0">
                <a:latin typeface="Trebuchet MS"/>
                <a:cs typeface="Trebuchet MS"/>
              </a:rPr>
              <a:t> </a:t>
            </a:r>
            <a:r>
              <a:rPr lang="en-GB" sz="1200" spc="-5" dirty="0">
                <a:latin typeface="Trebuchet MS"/>
                <a:cs typeface="Trebuchet MS"/>
              </a:rPr>
              <a:t>Healthwatch</a:t>
            </a:r>
            <a:r>
              <a:rPr lang="en-GB" sz="1200" spc="-40" dirty="0">
                <a:latin typeface="Trebuchet MS"/>
                <a:cs typeface="Trebuchet MS"/>
              </a:rPr>
              <a:t> </a:t>
            </a:r>
            <a:r>
              <a:rPr lang="en-GB" sz="1200" spc="-5" dirty="0">
                <a:latin typeface="Trebuchet MS"/>
                <a:cs typeface="Trebuchet MS"/>
              </a:rPr>
              <a:t>Lewisham</a:t>
            </a:r>
            <a:r>
              <a:rPr lang="en-GB" sz="1200" spc="-20" dirty="0">
                <a:latin typeface="Trebuchet MS"/>
                <a:cs typeface="Trebuchet MS"/>
              </a:rPr>
              <a:t> </a:t>
            </a:r>
            <a:r>
              <a:rPr lang="en-GB" sz="1200" dirty="0">
                <a:latin typeface="Trebuchet MS"/>
                <a:cs typeface="Trebuchet MS"/>
              </a:rPr>
              <a:t>covers</a:t>
            </a:r>
            <a:r>
              <a:rPr lang="en-GB" sz="1200" spc="-10" dirty="0">
                <a:latin typeface="Trebuchet MS"/>
                <a:cs typeface="Trebuchet MS"/>
              </a:rPr>
              <a:t> </a:t>
            </a:r>
            <a:r>
              <a:rPr lang="en-GB" sz="1200" dirty="0">
                <a:latin typeface="Trebuchet MS"/>
                <a:cs typeface="Trebuchet MS"/>
              </a:rPr>
              <a:t>the</a:t>
            </a:r>
            <a:r>
              <a:rPr lang="en-GB" sz="1200" spc="-25" dirty="0">
                <a:latin typeface="Trebuchet MS"/>
                <a:cs typeface="Trebuchet MS"/>
              </a:rPr>
              <a:t> </a:t>
            </a:r>
            <a:r>
              <a:rPr lang="en-GB" sz="1200" dirty="0">
                <a:latin typeface="Trebuchet MS"/>
                <a:cs typeface="Trebuchet MS"/>
              </a:rPr>
              <a:t>Q4</a:t>
            </a:r>
            <a:r>
              <a:rPr lang="en-GB" sz="1200" spc="-10" dirty="0">
                <a:latin typeface="Trebuchet MS"/>
                <a:cs typeface="Trebuchet MS"/>
              </a:rPr>
              <a:t> </a:t>
            </a:r>
            <a:r>
              <a:rPr lang="en-GB" sz="1200" dirty="0">
                <a:latin typeface="Trebuchet MS"/>
                <a:cs typeface="Trebuchet MS"/>
              </a:rPr>
              <a:t>period</a:t>
            </a:r>
            <a:r>
              <a:rPr lang="en-GB" sz="1200" spc="-50" dirty="0">
                <a:latin typeface="Trebuchet MS"/>
                <a:cs typeface="Trebuchet MS"/>
              </a:rPr>
              <a:t> </a:t>
            </a:r>
            <a:r>
              <a:rPr lang="en-GB" sz="1200" dirty="0">
                <a:latin typeface="Trebuchet MS"/>
                <a:cs typeface="Trebuchet MS"/>
              </a:rPr>
              <a:t>for</a:t>
            </a:r>
            <a:r>
              <a:rPr lang="en-GB" sz="1200" spc="5" dirty="0">
                <a:latin typeface="Trebuchet MS"/>
                <a:cs typeface="Trebuchet MS"/>
              </a:rPr>
              <a:t> </a:t>
            </a:r>
            <a:r>
              <a:rPr lang="en-GB" sz="1200" dirty="0">
                <a:latin typeface="Trebuchet MS"/>
                <a:cs typeface="Trebuchet MS"/>
              </a:rPr>
              <a:t>January to March </a:t>
            </a:r>
            <a:r>
              <a:rPr lang="en-GB" sz="1200" spc="-10" dirty="0">
                <a:latin typeface="Trebuchet MS"/>
                <a:cs typeface="Trebuchet MS"/>
              </a:rPr>
              <a:t>2022.</a:t>
            </a:r>
            <a:endParaRPr lang="en-GB" sz="1200" dirty="0">
              <a:latin typeface="Trebuchet MS"/>
              <a:cs typeface="Trebuchet MS"/>
            </a:endParaRPr>
          </a:p>
          <a:p>
            <a:pPr>
              <a:lnSpc>
                <a:spcPct val="100000"/>
              </a:lnSpc>
              <a:spcBef>
                <a:spcPts val="50"/>
              </a:spcBef>
            </a:pPr>
            <a:endParaRPr lang="en-GB" sz="1200" dirty="0">
              <a:highlight>
                <a:srgbClr val="00FF00"/>
              </a:highlight>
              <a:latin typeface="Trebuchet MS"/>
              <a:cs typeface="Trebuchet MS"/>
            </a:endParaRPr>
          </a:p>
          <a:p>
            <a:pPr marL="12700" marR="5080" algn="just">
              <a:lnSpc>
                <a:spcPct val="100000"/>
              </a:lnSpc>
            </a:pPr>
            <a:r>
              <a:rPr lang="en-GB" sz="1200" dirty="0">
                <a:latin typeface="Trebuchet MS"/>
                <a:cs typeface="Trebuchet MS"/>
              </a:rPr>
              <a:t>In </a:t>
            </a:r>
            <a:r>
              <a:rPr lang="en-GB" sz="1200" spc="-5" dirty="0">
                <a:latin typeface="Trebuchet MS"/>
                <a:cs typeface="Trebuchet MS"/>
              </a:rPr>
              <a:t>quarter 4, </a:t>
            </a:r>
            <a:r>
              <a:rPr lang="en-GB" sz="1200" spc="-10" dirty="0">
                <a:latin typeface="Trebuchet MS"/>
                <a:cs typeface="Trebuchet MS"/>
              </a:rPr>
              <a:t>our </a:t>
            </a:r>
            <a:r>
              <a:rPr lang="en-GB" sz="1200" spc="-15" dirty="0">
                <a:latin typeface="Trebuchet MS"/>
                <a:cs typeface="Trebuchet MS"/>
              </a:rPr>
              <a:t>Patient </a:t>
            </a:r>
            <a:r>
              <a:rPr lang="en-GB" sz="1200" spc="-10" dirty="0">
                <a:latin typeface="Trebuchet MS"/>
                <a:cs typeface="Trebuchet MS"/>
              </a:rPr>
              <a:t>Experience </a:t>
            </a:r>
            <a:r>
              <a:rPr lang="en-GB" sz="1200" spc="-25" dirty="0">
                <a:latin typeface="Trebuchet MS"/>
                <a:cs typeface="Trebuchet MS"/>
              </a:rPr>
              <a:t>Officer,</a:t>
            </a:r>
            <a:r>
              <a:rPr lang="en-GB" sz="1200" spc="310" dirty="0">
                <a:latin typeface="Trebuchet MS"/>
                <a:cs typeface="Trebuchet MS"/>
              </a:rPr>
              <a:t> </a:t>
            </a:r>
            <a:r>
              <a:rPr lang="en-GB" sz="1200" spc="-10" dirty="0">
                <a:latin typeface="Trebuchet MS"/>
                <a:cs typeface="Trebuchet MS"/>
              </a:rPr>
              <a:t>supported </a:t>
            </a:r>
            <a:r>
              <a:rPr lang="en-GB" sz="1200" dirty="0">
                <a:latin typeface="Trebuchet MS"/>
                <a:cs typeface="Trebuchet MS"/>
              </a:rPr>
              <a:t>by a </a:t>
            </a:r>
            <a:r>
              <a:rPr lang="en-GB" sz="1200" spc="-5" dirty="0">
                <a:latin typeface="Trebuchet MS"/>
                <a:cs typeface="Trebuchet MS"/>
              </a:rPr>
              <a:t>team </a:t>
            </a:r>
            <a:r>
              <a:rPr lang="en-GB" sz="1200" dirty="0">
                <a:latin typeface="Trebuchet MS"/>
                <a:cs typeface="Trebuchet MS"/>
              </a:rPr>
              <a:t>of </a:t>
            </a:r>
            <a:r>
              <a:rPr lang="en-GB" sz="1200" spc="-5" dirty="0">
                <a:latin typeface="Trebuchet MS"/>
                <a:cs typeface="Trebuchet MS"/>
              </a:rPr>
              <a:t>volunteers and Kickstart Assistants, continued developing our face-to-face programme of engagement. To achieve this, we have been visiting health care partners to hear from patients, carers and relatives about their experiences of local services. This has enabled us to reach more local residents and capture a wider range of feedback. Healthwatch Lewisham has also continued to gather feedback in the following ways:</a:t>
            </a:r>
          </a:p>
          <a:p>
            <a:pPr marL="12700" marR="5080" algn="just">
              <a:lnSpc>
                <a:spcPct val="100000"/>
              </a:lnSpc>
            </a:pPr>
            <a:endParaRPr lang="en-GB" sz="1200" spc="-5" dirty="0">
              <a:highlight>
                <a:srgbClr val="00FF00"/>
              </a:highlight>
              <a:latin typeface="Trebuchet MS"/>
              <a:cs typeface="Trebuchet MS"/>
            </a:endParaRPr>
          </a:p>
          <a:p>
            <a:pPr marL="184785" indent="-172720">
              <a:lnSpc>
                <a:spcPct val="100000"/>
              </a:lnSpc>
              <a:buFont typeface="Arial"/>
              <a:buChar char="•"/>
              <a:tabLst>
                <a:tab pos="185420" algn="l"/>
              </a:tabLst>
            </a:pPr>
            <a:r>
              <a:rPr lang="en-GB" sz="1200" spc="-20" dirty="0">
                <a:latin typeface="Trebuchet MS"/>
                <a:cs typeface="Trebuchet MS"/>
              </a:rPr>
              <a:t>Telephone</a:t>
            </a:r>
            <a:r>
              <a:rPr lang="en-GB" sz="1200" spc="-35" dirty="0">
                <a:latin typeface="Trebuchet MS"/>
                <a:cs typeface="Trebuchet MS"/>
              </a:rPr>
              <a:t> </a:t>
            </a:r>
            <a:r>
              <a:rPr lang="en-GB" sz="1200" spc="-5" dirty="0">
                <a:latin typeface="Trebuchet MS"/>
                <a:cs typeface="Trebuchet MS"/>
              </a:rPr>
              <a:t>calls</a:t>
            </a:r>
            <a:r>
              <a:rPr lang="en-GB" sz="1200" spc="15" dirty="0">
                <a:latin typeface="Trebuchet MS"/>
                <a:cs typeface="Trebuchet MS"/>
              </a:rPr>
              <a:t> </a:t>
            </a:r>
            <a:r>
              <a:rPr lang="en-GB" sz="1200" spc="-5" dirty="0">
                <a:latin typeface="Trebuchet MS"/>
                <a:cs typeface="Trebuchet MS"/>
              </a:rPr>
              <a:t>with</a:t>
            </a:r>
            <a:r>
              <a:rPr lang="en-GB" sz="1200" spc="-10" dirty="0">
                <a:latin typeface="Trebuchet MS"/>
                <a:cs typeface="Trebuchet MS"/>
              </a:rPr>
              <a:t> </a:t>
            </a:r>
            <a:r>
              <a:rPr lang="en-GB" sz="1200" spc="-5" dirty="0">
                <a:latin typeface="Trebuchet MS"/>
                <a:cs typeface="Trebuchet MS"/>
              </a:rPr>
              <a:t>Lewisham</a:t>
            </a:r>
            <a:r>
              <a:rPr lang="en-GB" sz="1200" spc="-25" dirty="0">
                <a:latin typeface="Trebuchet MS"/>
                <a:cs typeface="Trebuchet MS"/>
              </a:rPr>
              <a:t> </a:t>
            </a:r>
            <a:r>
              <a:rPr lang="en-GB" sz="1200" spc="-5" dirty="0">
                <a:latin typeface="Trebuchet MS"/>
                <a:cs typeface="Trebuchet MS"/>
              </a:rPr>
              <a:t>residents,</a:t>
            </a:r>
            <a:r>
              <a:rPr lang="en-GB" sz="1200" spc="-20" dirty="0">
                <a:latin typeface="Trebuchet MS"/>
                <a:cs typeface="Trebuchet MS"/>
              </a:rPr>
              <a:t> </a:t>
            </a:r>
            <a:r>
              <a:rPr lang="en-GB" sz="1200" spc="-5" dirty="0">
                <a:latin typeface="Trebuchet MS"/>
                <a:cs typeface="Trebuchet MS"/>
              </a:rPr>
              <a:t>which</a:t>
            </a:r>
            <a:r>
              <a:rPr lang="en-GB" sz="1200" spc="-15" dirty="0">
                <a:latin typeface="Trebuchet MS"/>
                <a:cs typeface="Trebuchet MS"/>
              </a:rPr>
              <a:t> </a:t>
            </a:r>
            <a:r>
              <a:rPr lang="en-GB" sz="1200" dirty="0">
                <a:latin typeface="Trebuchet MS"/>
                <a:cs typeface="Trebuchet MS"/>
              </a:rPr>
              <a:t>has</a:t>
            </a:r>
            <a:r>
              <a:rPr lang="en-GB" sz="1200" spc="-10" dirty="0">
                <a:latin typeface="Trebuchet MS"/>
                <a:cs typeface="Trebuchet MS"/>
              </a:rPr>
              <a:t> </a:t>
            </a:r>
            <a:r>
              <a:rPr lang="en-GB" sz="1200" spc="-5" dirty="0">
                <a:latin typeface="Trebuchet MS"/>
                <a:cs typeface="Trebuchet MS"/>
              </a:rPr>
              <a:t>continually</a:t>
            </a:r>
            <a:r>
              <a:rPr lang="en-GB" sz="1200" spc="-20" dirty="0">
                <a:latin typeface="Trebuchet MS"/>
                <a:cs typeface="Trebuchet MS"/>
              </a:rPr>
              <a:t> </a:t>
            </a:r>
            <a:r>
              <a:rPr lang="en-GB" sz="1200" spc="-5" dirty="0">
                <a:latin typeface="Trebuchet MS"/>
                <a:cs typeface="Trebuchet MS"/>
              </a:rPr>
              <a:t>enabled</a:t>
            </a:r>
            <a:r>
              <a:rPr lang="en-GB" sz="1200" spc="-40" dirty="0">
                <a:latin typeface="Trebuchet MS"/>
                <a:cs typeface="Trebuchet MS"/>
              </a:rPr>
              <a:t> </a:t>
            </a:r>
            <a:r>
              <a:rPr lang="en-GB" sz="1200" dirty="0">
                <a:latin typeface="Trebuchet MS"/>
                <a:cs typeface="Trebuchet MS"/>
              </a:rPr>
              <a:t>us to</a:t>
            </a:r>
            <a:r>
              <a:rPr lang="en-GB" sz="1200" spc="10" dirty="0">
                <a:latin typeface="Trebuchet MS"/>
                <a:cs typeface="Trebuchet MS"/>
              </a:rPr>
              <a:t> </a:t>
            </a:r>
            <a:r>
              <a:rPr lang="en-GB" sz="1200" dirty="0">
                <a:latin typeface="Trebuchet MS"/>
                <a:cs typeface="Trebuchet MS"/>
              </a:rPr>
              <a:t>reach</a:t>
            </a:r>
            <a:r>
              <a:rPr lang="en-GB" sz="1200" spc="-15" dirty="0">
                <a:latin typeface="Trebuchet MS"/>
                <a:cs typeface="Trebuchet MS"/>
              </a:rPr>
              <a:t> </a:t>
            </a:r>
            <a:r>
              <a:rPr lang="en-GB" sz="1200" dirty="0">
                <a:latin typeface="Trebuchet MS"/>
                <a:cs typeface="Trebuchet MS"/>
              </a:rPr>
              <a:t>a </a:t>
            </a:r>
            <a:r>
              <a:rPr lang="en-GB" sz="1200" spc="-5" dirty="0">
                <a:latin typeface="Trebuchet MS"/>
                <a:cs typeface="Trebuchet MS"/>
              </a:rPr>
              <a:t>broader</a:t>
            </a:r>
            <a:r>
              <a:rPr lang="en-GB" sz="1200" spc="-20" dirty="0">
                <a:latin typeface="Trebuchet MS"/>
                <a:cs typeface="Trebuchet MS"/>
              </a:rPr>
              <a:t> </a:t>
            </a:r>
            <a:r>
              <a:rPr lang="en-GB" sz="1200" spc="-5" dirty="0">
                <a:latin typeface="Trebuchet MS"/>
                <a:cs typeface="Trebuchet MS"/>
              </a:rPr>
              <a:t>demographic</a:t>
            </a:r>
            <a:r>
              <a:rPr lang="en-GB" sz="1200" spc="-25" dirty="0">
                <a:latin typeface="Trebuchet MS"/>
                <a:cs typeface="Trebuchet MS"/>
              </a:rPr>
              <a:t> </a:t>
            </a:r>
            <a:r>
              <a:rPr lang="en-GB" sz="1200" dirty="0">
                <a:latin typeface="Trebuchet MS"/>
                <a:cs typeface="Trebuchet MS"/>
              </a:rPr>
              <a:t>of</a:t>
            </a:r>
            <a:r>
              <a:rPr lang="en-GB" sz="1200" spc="5" dirty="0">
                <a:latin typeface="Trebuchet MS"/>
                <a:cs typeface="Trebuchet MS"/>
              </a:rPr>
              <a:t> </a:t>
            </a:r>
            <a:r>
              <a:rPr lang="en-GB" sz="1200" spc="-5" dirty="0">
                <a:latin typeface="Trebuchet MS"/>
                <a:cs typeface="Trebuchet MS"/>
              </a:rPr>
              <a:t>older</a:t>
            </a:r>
            <a:r>
              <a:rPr lang="en-GB" sz="1200" spc="-15" dirty="0">
                <a:latin typeface="Trebuchet MS"/>
                <a:cs typeface="Trebuchet MS"/>
              </a:rPr>
              <a:t> </a:t>
            </a:r>
            <a:r>
              <a:rPr lang="en-GB" sz="1200" spc="-5" dirty="0">
                <a:latin typeface="Trebuchet MS"/>
                <a:cs typeface="Trebuchet MS"/>
              </a:rPr>
              <a:t>residents</a:t>
            </a:r>
            <a:endParaRPr lang="en-GB" sz="1200" dirty="0">
              <a:latin typeface="Trebuchet MS"/>
              <a:cs typeface="Trebuchet MS"/>
            </a:endParaRPr>
          </a:p>
          <a:p>
            <a:pPr marL="184785" indent="-172720">
              <a:lnSpc>
                <a:spcPct val="100000"/>
              </a:lnSpc>
              <a:buFont typeface="Arial"/>
              <a:buChar char="•"/>
              <a:tabLst>
                <a:tab pos="185420" algn="l"/>
              </a:tabLst>
            </a:pPr>
            <a:r>
              <a:rPr lang="en-GB" sz="1200" spc="-5" dirty="0">
                <a:latin typeface="Trebuchet MS"/>
                <a:cs typeface="Trebuchet MS"/>
              </a:rPr>
              <a:t>Online</a:t>
            </a:r>
            <a:r>
              <a:rPr lang="en-GB" sz="1200" spc="-35" dirty="0">
                <a:latin typeface="Trebuchet MS"/>
                <a:cs typeface="Trebuchet MS"/>
              </a:rPr>
              <a:t> </a:t>
            </a:r>
            <a:r>
              <a:rPr lang="en-GB" sz="1200" dirty="0">
                <a:latin typeface="Trebuchet MS"/>
                <a:cs typeface="Trebuchet MS"/>
              </a:rPr>
              <a:t>review</a:t>
            </a:r>
            <a:r>
              <a:rPr lang="en-GB" sz="1200" spc="-60" dirty="0">
                <a:latin typeface="Trebuchet MS"/>
                <a:cs typeface="Trebuchet MS"/>
              </a:rPr>
              <a:t> </a:t>
            </a:r>
            <a:r>
              <a:rPr lang="en-GB" sz="1200" spc="-5" dirty="0">
                <a:latin typeface="Trebuchet MS"/>
                <a:cs typeface="Trebuchet MS"/>
              </a:rPr>
              <a:t>collection</a:t>
            </a:r>
            <a:endParaRPr lang="en-GB" sz="1200" dirty="0">
              <a:latin typeface="Trebuchet MS"/>
              <a:cs typeface="Trebuchet MS"/>
            </a:endParaRPr>
          </a:p>
          <a:p>
            <a:pPr marL="184785" marR="7620" indent="-172720">
              <a:lnSpc>
                <a:spcPct val="100000"/>
              </a:lnSpc>
              <a:buFont typeface="Arial"/>
              <a:buChar char="•"/>
              <a:tabLst>
                <a:tab pos="185420" algn="l"/>
              </a:tabLst>
            </a:pPr>
            <a:r>
              <a:rPr lang="en-GB" sz="1200" spc="-5" dirty="0">
                <a:latin typeface="Trebuchet MS"/>
                <a:cs typeface="Trebuchet MS"/>
              </a:rPr>
              <a:t>Encouraging</a:t>
            </a:r>
            <a:r>
              <a:rPr lang="en-GB" sz="1200" spc="114" dirty="0">
                <a:latin typeface="Trebuchet MS"/>
                <a:cs typeface="Trebuchet MS"/>
              </a:rPr>
              <a:t> </a:t>
            </a:r>
            <a:r>
              <a:rPr lang="en-GB" sz="1200" spc="-10" dirty="0">
                <a:latin typeface="Trebuchet MS"/>
                <a:cs typeface="Trebuchet MS"/>
              </a:rPr>
              <a:t>patient</a:t>
            </a:r>
            <a:r>
              <a:rPr lang="en-GB" sz="1200" spc="114" dirty="0">
                <a:latin typeface="Trebuchet MS"/>
                <a:cs typeface="Trebuchet MS"/>
              </a:rPr>
              <a:t> </a:t>
            </a:r>
            <a:r>
              <a:rPr lang="en-GB" sz="1200" spc="-10" dirty="0">
                <a:latin typeface="Trebuchet MS"/>
                <a:cs typeface="Trebuchet MS"/>
              </a:rPr>
              <a:t>feedback</a:t>
            </a:r>
            <a:r>
              <a:rPr lang="en-GB" sz="1200" spc="110" dirty="0">
                <a:latin typeface="Trebuchet MS"/>
                <a:cs typeface="Trebuchet MS"/>
              </a:rPr>
              <a:t> </a:t>
            </a:r>
            <a:r>
              <a:rPr lang="en-GB" sz="1200" spc="-5" dirty="0">
                <a:latin typeface="Trebuchet MS"/>
                <a:cs typeface="Trebuchet MS"/>
              </a:rPr>
              <a:t>directly</a:t>
            </a:r>
            <a:r>
              <a:rPr lang="en-GB" sz="1200" spc="120" dirty="0">
                <a:latin typeface="Trebuchet MS"/>
                <a:cs typeface="Trebuchet MS"/>
              </a:rPr>
              <a:t> </a:t>
            </a:r>
            <a:r>
              <a:rPr lang="en-GB" sz="1200" spc="-5" dirty="0">
                <a:latin typeface="Trebuchet MS"/>
                <a:cs typeface="Trebuchet MS"/>
              </a:rPr>
              <a:t>through</a:t>
            </a:r>
            <a:r>
              <a:rPr lang="en-GB" sz="1200" spc="130" dirty="0">
                <a:latin typeface="Trebuchet MS"/>
                <a:cs typeface="Trebuchet MS"/>
              </a:rPr>
              <a:t> </a:t>
            </a:r>
            <a:r>
              <a:rPr lang="en-GB" sz="1200" spc="-5" dirty="0">
                <a:latin typeface="Trebuchet MS"/>
                <a:cs typeface="Trebuchet MS"/>
              </a:rPr>
              <a:t>our</a:t>
            </a:r>
            <a:r>
              <a:rPr lang="en-GB" sz="1200" spc="130" dirty="0">
                <a:latin typeface="Trebuchet MS"/>
                <a:cs typeface="Trebuchet MS"/>
              </a:rPr>
              <a:t> </a:t>
            </a:r>
            <a:r>
              <a:rPr lang="en-GB" sz="1200" spc="-5" dirty="0">
                <a:latin typeface="Trebuchet MS"/>
                <a:cs typeface="Trebuchet MS"/>
              </a:rPr>
              <a:t>Digital</a:t>
            </a:r>
            <a:r>
              <a:rPr lang="en-GB" sz="1200" spc="120" dirty="0">
                <a:latin typeface="Trebuchet MS"/>
                <a:cs typeface="Trebuchet MS"/>
              </a:rPr>
              <a:t> </a:t>
            </a:r>
            <a:r>
              <a:rPr lang="en-GB" sz="1200" spc="-5" dirty="0">
                <a:latin typeface="Trebuchet MS"/>
                <a:cs typeface="Trebuchet MS"/>
              </a:rPr>
              <a:t>Feedback</a:t>
            </a:r>
            <a:r>
              <a:rPr lang="en-GB" sz="1200" spc="105" dirty="0">
                <a:latin typeface="Trebuchet MS"/>
                <a:cs typeface="Trebuchet MS"/>
              </a:rPr>
              <a:t> </a:t>
            </a:r>
            <a:r>
              <a:rPr lang="en-GB" sz="1200" spc="-10" dirty="0">
                <a:latin typeface="Trebuchet MS"/>
                <a:cs typeface="Trebuchet MS"/>
              </a:rPr>
              <a:t>Centre</a:t>
            </a:r>
            <a:r>
              <a:rPr lang="en-GB" sz="1200" spc="130" dirty="0">
                <a:latin typeface="Trebuchet MS"/>
                <a:cs typeface="Trebuchet MS"/>
              </a:rPr>
              <a:t> </a:t>
            </a:r>
            <a:r>
              <a:rPr lang="en-GB" sz="1200" spc="-5" dirty="0">
                <a:latin typeface="Trebuchet MS"/>
                <a:cs typeface="Trebuchet MS"/>
              </a:rPr>
              <a:t>using</a:t>
            </a:r>
            <a:r>
              <a:rPr lang="en-GB" sz="1200" spc="120" dirty="0">
                <a:latin typeface="Trebuchet MS"/>
                <a:cs typeface="Trebuchet MS"/>
              </a:rPr>
              <a:t> </a:t>
            </a:r>
            <a:r>
              <a:rPr lang="en-GB" sz="1200" spc="-5" dirty="0">
                <a:latin typeface="Trebuchet MS"/>
                <a:cs typeface="Trebuchet MS"/>
              </a:rPr>
              <a:t>social</a:t>
            </a:r>
            <a:r>
              <a:rPr lang="en-GB" sz="1200" spc="125" dirty="0">
                <a:latin typeface="Trebuchet MS"/>
                <a:cs typeface="Trebuchet MS"/>
              </a:rPr>
              <a:t> </a:t>
            </a:r>
            <a:r>
              <a:rPr lang="en-GB" sz="1200" spc="-10" dirty="0">
                <a:latin typeface="Trebuchet MS"/>
                <a:cs typeface="Trebuchet MS"/>
              </a:rPr>
              <a:t>media</a:t>
            </a:r>
            <a:r>
              <a:rPr lang="en-GB" sz="1200" spc="120" dirty="0">
                <a:latin typeface="Trebuchet MS"/>
                <a:cs typeface="Trebuchet MS"/>
              </a:rPr>
              <a:t> </a:t>
            </a:r>
            <a:r>
              <a:rPr lang="en-GB" sz="1200" spc="-5" dirty="0">
                <a:latin typeface="Trebuchet MS"/>
                <a:cs typeface="Trebuchet MS"/>
              </a:rPr>
              <a:t>functions</a:t>
            </a:r>
            <a:r>
              <a:rPr lang="en-GB" sz="1200" spc="120" dirty="0">
                <a:latin typeface="Trebuchet MS"/>
                <a:cs typeface="Trebuchet MS"/>
              </a:rPr>
              <a:t> </a:t>
            </a:r>
            <a:r>
              <a:rPr lang="en-GB" sz="1200" spc="-45" dirty="0">
                <a:latin typeface="Trebuchet MS"/>
                <a:cs typeface="Trebuchet MS"/>
              </a:rPr>
              <a:t>(Twitter,</a:t>
            </a:r>
            <a:r>
              <a:rPr lang="en-GB" sz="1200" spc="130" dirty="0">
                <a:latin typeface="Trebuchet MS"/>
                <a:cs typeface="Trebuchet MS"/>
              </a:rPr>
              <a:t> </a:t>
            </a:r>
            <a:r>
              <a:rPr lang="en-GB" sz="1200" spc="-5" dirty="0">
                <a:latin typeface="Trebuchet MS"/>
                <a:cs typeface="Trebuchet MS"/>
              </a:rPr>
              <a:t>Facebook,</a:t>
            </a:r>
            <a:r>
              <a:rPr lang="en-GB" sz="1200" spc="130" dirty="0">
                <a:latin typeface="Trebuchet MS"/>
                <a:cs typeface="Trebuchet MS"/>
              </a:rPr>
              <a:t> </a:t>
            </a:r>
            <a:r>
              <a:rPr lang="en-GB" sz="1200" spc="-10" dirty="0">
                <a:latin typeface="Trebuchet MS"/>
                <a:cs typeface="Trebuchet MS"/>
              </a:rPr>
              <a:t>Next</a:t>
            </a:r>
            <a:r>
              <a:rPr lang="en-GB" sz="1200" spc="130" dirty="0">
                <a:latin typeface="Trebuchet MS"/>
                <a:cs typeface="Trebuchet MS"/>
              </a:rPr>
              <a:t> </a:t>
            </a:r>
            <a:r>
              <a:rPr lang="en-GB" sz="1200" spc="-5" dirty="0">
                <a:latin typeface="Trebuchet MS"/>
                <a:cs typeface="Trebuchet MS"/>
              </a:rPr>
              <a:t>Door </a:t>
            </a:r>
            <a:r>
              <a:rPr lang="en-GB" sz="1200" dirty="0">
                <a:latin typeface="Trebuchet MS"/>
                <a:cs typeface="Trebuchet MS"/>
              </a:rPr>
              <a:t>etc.) and through the ‘widget’, a link that directs people from GP websites to our service. </a:t>
            </a:r>
          </a:p>
          <a:p>
            <a:pPr marL="184785" indent="-172720">
              <a:lnSpc>
                <a:spcPct val="100000"/>
              </a:lnSpc>
              <a:buFont typeface="Arial"/>
              <a:buChar char="•"/>
              <a:tabLst>
                <a:tab pos="185420" algn="l"/>
              </a:tabLst>
            </a:pPr>
            <a:r>
              <a:rPr lang="en-GB" sz="1200" spc="-10" dirty="0">
                <a:latin typeface="Trebuchet MS"/>
                <a:cs typeface="Trebuchet MS"/>
              </a:rPr>
              <a:t>Patient</a:t>
            </a:r>
            <a:r>
              <a:rPr lang="en-GB" sz="1200" spc="-55" dirty="0">
                <a:latin typeface="Trebuchet MS"/>
                <a:cs typeface="Trebuchet MS"/>
              </a:rPr>
              <a:t> </a:t>
            </a:r>
            <a:r>
              <a:rPr lang="en-GB" sz="1200" spc="-5" dirty="0">
                <a:latin typeface="Trebuchet MS"/>
                <a:cs typeface="Trebuchet MS"/>
              </a:rPr>
              <a:t>Experience</a:t>
            </a:r>
            <a:r>
              <a:rPr lang="en-GB" sz="1200" spc="-60" dirty="0">
                <a:latin typeface="Trebuchet MS"/>
                <a:cs typeface="Trebuchet MS"/>
              </a:rPr>
              <a:t> </a:t>
            </a:r>
            <a:r>
              <a:rPr lang="en-GB" sz="1200" dirty="0">
                <a:latin typeface="Trebuchet MS"/>
                <a:cs typeface="Trebuchet MS"/>
              </a:rPr>
              <a:t>Survey</a:t>
            </a:r>
          </a:p>
          <a:p>
            <a:pPr marL="12065">
              <a:lnSpc>
                <a:spcPct val="100000"/>
              </a:lnSpc>
              <a:tabLst>
                <a:tab pos="185420" algn="l"/>
              </a:tabLst>
            </a:pPr>
            <a:endParaRPr lang="en-GB" sz="1200" dirty="0">
              <a:latin typeface="Trebuchet MS"/>
              <a:cs typeface="Trebuchet MS"/>
            </a:endParaRPr>
          </a:p>
          <a:p>
            <a:pPr marL="12700" marR="6350" algn="just">
              <a:lnSpc>
                <a:spcPct val="100000"/>
              </a:lnSpc>
            </a:pPr>
            <a:r>
              <a:rPr lang="en-GB" sz="1200" spc="-5" dirty="0">
                <a:latin typeface="Trebuchet MS"/>
                <a:cs typeface="Trebuchet MS"/>
              </a:rPr>
              <a:t>These</a:t>
            </a:r>
            <a:r>
              <a:rPr lang="en-GB" sz="1200" spc="75" dirty="0">
                <a:latin typeface="Trebuchet MS"/>
                <a:cs typeface="Trebuchet MS"/>
              </a:rPr>
              <a:t> </a:t>
            </a:r>
            <a:r>
              <a:rPr lang="en-GB" sz="1200" spc="-10" dirty="0">
                <a:latin typeface="Trebuchet MS"/>
                <a:cs typeface="Trebuchet MS"/>
              </a:rPr>
              <a:t>patient</a:t>
            </a:r>
            <a:r>
              <a:rPr lang="en-GB" sz="1200" spc="70" dirty="0">
                <a:latin typeface="Trebuchet MS"/>
                <a:cs typeface="Trebuchet MS"/>
              </a:rPr>
              <a:t> </a:t>
            </a:r>
            <a:r>
              <a:rPr lang="en-GB" sz="1200" spc="-10" dirty="0">
                <a:latin typeface="Trebuchet MS"/>
                <a:cs typeface="Trebuchet MS"/>
              </a:rPr>
              <a:t>experience</a:t>
            </a:r>
            <a:r>
              <a:rPr lang="en-GB" sz="1200" spc="75" dirty="0">
                <a:latin typeface="Trebuchet MS"/>
                <a:cs typeface="Trebuchet MS"/>
              </a:rPr>
              <a:t> </a:t>
            </a:r>
            <a:r>
              <a:rPr lang="en-GB" sz="1200" spc="-5" dirty="0">
                <a:latin typeface="Trebuchet MS"/>
                <a:cs typeface="Trebuchet MS"/>
              </a:rPr>
              <a:t>comments</a:t>
            </a:r>
            <a:r>
              <a:rPr lang="en-GB" sz="1200" spc="65" dirty="0">
                <a:latin typeface="Trebuchet MS"/>
                <a:cs typeface="Trebuchet MS"/>
              </a:rPr>
              <a:t> </a:t>
            </a:r>
            <a:r>
              <a:rPr lang="en-GB" sz="1200" spc="-10" dirty="0">
                <a:latin typeface="Trebuchet MS"/>
                <a:cs typeface="Trebuchet MS"/>
              </a:rPr>
              <a:t>and</a:t>
            </a:r>
            <a:r>
              <a:rPr lang="en-GB" sz="1200" spc="70" dirty="0">
                <a:latin typeface="Trebuchet MS"/>
                <a:cs typeface="Trebuchet MS"/>
              </a:rPr>
              <a:t> </a:t>
            </a:r>
            <a:r>
              <a:rPr lang="en-GB" sz="1200" spc="-10" dirty="0">
                <a:latin typeface="Trebuchet MS"/>
                <a:cs typeface="Trebuchet MS"/>
              </a:rPr>
              <a:t>reviews</a:t>
            </a:r>
            <a:r>
              <a:rPr lang="en-GB" sz="1200" spc="60" dirty="0">
                <a:latin typeface="Trebuchet MS"/>
                <a:cs typeface="Trebuchet MS"/>
              </a:rPr>
              <a:t> </a:t>
            </a:r>
            <a:r>
              <a:rPr lang="en-GB" sz="1200" spc="-5" dirty="0">
                <a:latin typeface="Trebuchet MS"/>
                <a:cs typeface="Trebuchet MS"/>
              </a:rPr>
              <a:t>are</a:t>
            </a:r>
            <a:r>
              <a:rPr lang="en-GB" sz="1200" spc="75" dirty="0">
                <a:latin typeface="Trebuchet MS"/>
                <a:cs typeface="Trebuchet MS"/>
              </a:rPr>
              <a:t> </a:t>
            </a:r>
            <a:r>
              <a:rPr lang="en-GB" sz="1200" spc="-10" dirty="0">
                <a:latin typeface="Trebuchet MS"/>
                <a:cs typeface="Trebuchet MS"/>
              </a:rPr>
              <a:t>gathered</a:t>
            </a:r>
            <a:r>
              <a:rPr lang="en-GB" sz="1200" spc="60" dirty="0">
                <a:latin typeface="Trebuchet MS"/>
                <a:cs typeface="Trebuchet MS"/>
              </a:rPr>
              <a:t> </a:t>
            </a:r>
            <a:r>
              <a:rPr lang="en-GB" sz="1200" spc="-5" dirty="0">
                <a:latin typeface="Trebuchet MS"/>
                <a:cs typeface="Trebuchet MS"/>
              </a:rPr>
              <a:t>using</a:t>
            </a:r>
            <a:r>
              <a:rPr lang="en-GB" sz="1200" spc="55" dirty="0">
                <a:latin typeface="Trebuchet MS"/>
                <a:cs typeface="Trebuchet MS"/>
              </a:rPr>
              <a:t> online and physical questionnaires</a:t>
            </a:r>
            <a:r>
              <a:rPr lang="en-GB" sz="1200" spc="65" dirty="0">
                <a:latin typeface="Trebuchet MS"/>
                <a:cs typeface="Trebuchet MS"/>
              </a:rPr>
              <a:t> </a:t>
            </a:r>
            <a:r>
              <a:rPr lang="en-GB" sz="1200" spc="-5" dirty="0">
                <a:latin typeface="Trebuchet MS"/>
                <a:cs typeface="Trebuchet MS"/>
              </a:rPr>
              <a:t>(see</a:t>
            </a:r>
            <a:r>
              <a:rPr lang="en-GB" sz="1200" spc="70" dirty="0">
                <a:latin typeface="Trebuchet MS"/>
                <a:cs typeface="Trebuchet MS"/>
              </a:rPr>
              <a:t> </a:t>
            </a:r>
            <a:r>
              <a:rPr lang="en-GB" sz="1200" spc="-10" dirty="0">
                <a:latin typeface="Trebuchet MS"/>
                <a:cs typeface="Trebuchet MS"/>
              </a:rPr>
              <a:t>appendixes,</a:t>
            </a:r>
            <a:r>
              <a:rPr lang="en-GB" sz="1200" spc="65" dirty="0">
                <a:latin typeface="Trebuchet MS"/>
                <a:cs typeface="Trebuchet MS"/>
              </a:rPr>
              <a:t> </a:t>
            </a:r>
            <a:r>
              <a:rPr lang="en-GB" sz="1200" spc="-10" dirty="0">
                <a:latin typeface="Trebuchet MS"/>
                <a:cs typeface="Trebuchet MS"/>
              </a:rPr>
              <a:t>p.44-50).</a:t>
            </a:r>
            <a:r>
              <a:rPr lang="en-GB" sz="1200" spc="70" dirty="0">
                <a:latin typeface="Trebuchet MS"/>
                <a:cs typeface="Trebuchet MS"/>
              </a:rPr>
              <a:t> </a:t>
            </a:r>
            <a:r>
              <a:rPr lang="en-GB" sz="1200" spc="-5" dirty="0">
                <a:latin typeface="Trebuchet MS"/>
                <a:cs typeface="Trebuchet MS"/>
              </a:rPr>
              <a:t>The</a:t>
            </a:r>
            <a:r>
              <a:rPr lang="en-GB" sz="1200" spc="60" dirty="0">
                <a:latin typeface="Trebuchet MS"/>
                <a:cs typeface="Trebuchet MS"/>
              </a:rPr>
              <a:t> </a:t>
            </a:r>
            <a:r>
              <a:rPr lang="en-GB" sz="1200" dirty="0">
                <a:latin typeface="Trebuchet MS"/>
                <a:cs typeface="Trebuchet MS"/>
              </a:rPr>
              <a:t>form</a:t>
            </a:r>
            <a:r>
              <a:rPr lang="en-GB" sz="1200" spc="70" dirty="0">
                <a:latin typeface="Trebuchet MS"/>
                <a:cs typeface="Trebuchet MS"/>
              </a:rPr>
              <a:t> </a:t>
            </a:r>
            <a:r>
              <a:rPr lang="en-GB" sz="1200" spc="-5" dirty="0">
                <a:latin typeface="Trebuchet MS"/>
                <a:cs typeface="Trebuchet MS"/>
              </a:rPr>
              <a:t>asks</a:t>
            </a:r>
            <a:r>
              <a:rPr lang="en-GB" sz="1200" spc="55" dirty="0">
                <a:latin typeface="Trebuchet MS"/>
                <a:cs typeface="Trebuchet MS"/>
              </a:rPr>
              <a:t> </a:t>
            </a:r>
            <a:r>
              <a:rPr lang="en-GB" sz="1200" spc="-5" dirty="0">
                <a:latin typeface="Trebuchet MS"/>
                <a:cs typeface="Trebuchet MS"/>
              </a:rPr>
              <a:t>the</a:t>
            </a:r>
            <a:r>
              <a:rPr lang="en-GB" sz="1200" spc="60" dirty="0">
                <a:latin typeface="Trebuchet MS"/>
                <a:cs typeface="Trebuchet MS"/>
              </a:rPr>
              <a:t> </a:t>
            </a:r>
            <a:r>
              <a:rPr lang="en-GB" sz="1200" spc="-10" dirty="0">
                <a:latin typeface="Trebuchet MS"/>
                <a:cs typeface="Trebuchet MS"/>
              </a:rPr>
              <a:t>patient</a:t>
            </a:r>
            <a:r>
              <a:rPr lang="en-GB" sz="1200" spc="-5" dirty="0">
                <a:latin typeface="Trebuchet MS"/>
                <a:cs typeface="Trebuchet MS"/>
              </a:rPr>
              <a:t> </a:t>
            </a:r>
            <a:r>
              <a:rPr lang="en-GB" sz="1200" dirty="0">
                <a:latin typeface="Trebuchet MS"/>
                <a:cs typeface="Trebuchet MS"/>
              </a:rPr>
              <a:t>for </a:t>
            </a:r>
            <a:r>
              <a:rPr lang="en-GB" sz="1200" spc="-10" dirty="0">
                <a:latin typeface="Trebuchet MS"/>
                <a:cs typeface="Trebuchet MS"/>
              </a:rPr>
              <a:t>simple </a:t>
            </a:r>
            <a:r>
              <a:rPr lang="en-GB" sz="1200" spc="-5" dirty="0">
                <a:latin typeface="Trebuchet MS"/>
                <a:cs typeface="Trebuchet MS"/>
              </a:rPr>
              <a:t>star ratings </a:t>
            </a:r>
            <a:r>
              <a:rPr lang="en-GB" sz="1200" dirty="0">
                <a:latin typeface="Trebuchet MS"/>
                <a:cs typeface="Trebuchet MS"/>
              </a:rPr>
              <a:t>on </a:t>
            </a:r>
            <a:r>
              <a:rPr lang="en-GB" sz="1200" spc="-5" dirty="0">
                <a:latin typeface="Trebuchet MS"/>
                <a:cs typeface="Trebuchet MS"/>
              </a:rPr>
              <a:t>their overall </a:t>
            </a:r>
            <a:r>
              <a:rPr lang="en-GB" sz="1200" spc="-10" dirty="0">
                <a:latin typeface="Trebuchet MS"/>
                <a:cs typeface="Trebuchet MS"/>
              </a:rPr>
              <a:t>experience, </a:t>
            </a:r>
            <a:r>
              <a:rPr lang="en-GB" sz="1200" spc="-5" dirty="0">
                <a:latin typeface="Trebuchet MS"/>
                <a:cs typeface="Trebuchet MS"/>
              </a:rPr>
              <a:t>access </a:t>
            </a:r>
            <a:r>
              <a:rPr lang="en-GB" sz="1200" dirty="0">
                <a:latin typeface="Trebuchet MS"/>
                <a:cs typeface="Trebuchet MS"/>
              </a:rPr>
              <a:t>to </a:t>
            </a:r>
            <a:r>
              <a:rPr lang="en-GB" sz="1200" spc="-5" dirty="0">
                <a:latin typeface="Trebuchet MS"/>
                <a:cs typeface="Trebuchet MS"/>
              </a:rPr>
              <a:t>appointments, ease </a:t>
            </a:r>
            <a:r>
              <a:rPr lang="en-GB" sz="1200" dirty="0">
                <a:latin typeface="Trebuchet MS"/>
                <a:cs typeface="Trebuchet MS"/>
              </a:rPr>
              <a:t>of </a:t>
            </a:r>
            <a:r>
              <a:rPr lang="en-GB" sz="1200" spc="-5" dirty="0">
                <a:latin typeface="Trebuchet MS"/>
                <a:cs typeface="Trebuchet MS"/>
              </a:rPr>
              <a:t>getting through </a:t>
            </a:r>
            <a:r>
              <a:rPr lang="en-GB" sz="1200" dirty="0">
                <a:latin typeface="Trebuchet MS"/>
                <a:cs typeface="Trebuchet MS"/>
              </a:rPr>
              <a:t>on </a:t>
            </a:r>
            <a:r>
              <a:rPr lang="en-GB" sz="1200" spc="-10" dirty="0">
                <a:latin typeface="Trebuchet MS"/>
                <a:cs typeface="Trebuchet MS"/>
              </a:rPr>
              <a:t>the telephone</a:t>
            </a:r>
            <a:r>
              <a:rPr lang="en-GB" sz="1200" spc="-5" dirty="0">
                <a:latin typeface="Trebuchet MS"/>
                <a:cs typeface="Trebuchet MS"/>
              </a:rPr>
              <a:t> </a:t>
            </a:r>
            <a:r>
              <a:rPr lang="en-GB" sz="1200" spc="-10" dirty="0">
                <a:latin typeface="Trebuchet MS"/>
                <a:cs typeface="Trebuchet MS"/>
              </a:rPr>
              <a:t>and </a:t>
            </a:r>
            <a:r>
              <a:rPr lang="en-GB" sz="1200" spc="-5" dirty="0">
                <a:latin typeface="Trebuchet MS"/>
                <a:cs typeface="Trebuchet MS"/>
              </a:rPr>
              <a:t>several other areas. </a:t>
            </a:r>
            <a:r>
              <a:rPr lang="en-GB" sz="1200" spc="-35" dirty="0">
                <a:latin typeface="Trebuchet MS"/>
                <a:cs typeface="Trebuchet MS"/>
              </a:rPr>
              <a:t>We </a:t>
            </a:r>
            <a:r>
              <a:rPr lang="en-GB" sz="1200" spc="-10" dirty="0">
                <a:latin typeface="Trebuchet MS"/>
                <a:cs typeface="Trebuchet MS"/>
              </a:rPr>
              <a:t>engage with </a:t>
            </a:r>
            <a:r>
              <a:rPr lang="en-GB" sz="1200" spc="-5" dirty="0">
                <a:latin typeface="Trebuchet MS"/>
                <a:cs typeface="Trebuchet MS"/>
              </a:rPr>
              <a:t>every patient, </a:t>
            </a:r>
            <a:r>
              <a:rPr lang="en-GB" sz="1200" spc="-10" dirty="0">
                <a:latin typeface="Trebuchet MS"/>
                <a:cs typeface="Trebuchet MS"/>
              </a:rPr>
              <a:t>capture their experience </a:t>
            </a:r>
            <a:r>
              <a:rPr lang="en-GB" sz="1200" spc="-5" dirty="0">
                <a:latin typeface="Trebuchet MS"/>
                <a:cs typeface="Trebuchet MS"/>
              </a:rPr>
              <a:t>in </a:t>
            </a:r>
            <a:r>
              <a:rPr lang="en-GB" sz="1200" spc="-10" dirty="0">
                <a:latin typeface="Trebuchet MS"/>
                <a:cs typeface="Trebuchet MS"/>
              </a:rPr>
              <a:t>their </a:t>
            </a:r>
            <a:r>
              <a:rPr lang="en-GB" sz="1200" spc="-5" dirty="0">
                <a:latin typeface="Trebuchet MS"/>
                <a:cs typeface="Trebuchet MS"/>
              </a:rPr>
              <a:t>words </a:t>
            </a:r>
            <a:r>
              <a:rPr lang="en-GB" sz="1200" spc="-10" dirty="0">
                <a:latin typeface="Trebuchet MS"/>
                <a:cs typeface="Trebuchet MS"/>
              </a:rPr>
              <a:t>and </a:t>
            </a:r>
            <a:r>
              <a:rPr lang="en-GB" sz="1200" spc="-5" dirty="0">
                <a:latin typeface="Trebuchet MS"/>
                <a:cs typeface="Trebuchet MS"/>
              </a:rPr>
              <a:t>seek consent </a:t>
            </a:r>
            <a:r>
              <a:rPr lang="en-GB" sz="1200" dirty="0">
                <a:latin typeface="Trebuchet MS"/>
                <a:cs typeface="Trebuchet MS"/>
              </a:rPr>
              <a:t>for </a:t>
            </a:r>
            <a:r>
              <a:rPr lang="en-GB" sz="1200" spc="-10" dirty="0">
                <a:latin typeface="Trebuchet MS"/>
                <a:cs typeface="Trebuchet MS"/>
              </a:rPr>
              <a:t>their feedback </a:t>
            </a:r>
            <a:r>
              <a:rPr lang="en-GB" sz="1200" dirty="0">
                <a:latin typeface="Trebuchet MS"/>
                <a:cs typeface="Trebuchet MS"/>
              </a:rPr>
              <a:t>to </a:t>
            </a:r>
            <a:r>
              <a:rPr lang="en-GB" sz="1200" spc="-5" dirty="0">
                <a:latin typeface="Trebuchet MS"/>
                <a:cs typeface="Trebuchet MS"/>
              </a:rPr>
              <a:t>be </a:t>
            </a:r>
            <a:r>
              <a:rPr lang="en-GB" sz="1200" spc="-10" dirty="0">
                <a:latin typeface="Trebuchet MS"/>
                <a:cs typeface="Trebuchet MS"/>
              </a:rPr>
              <a:t>published </a:t>
            </a:r>
            <a:r>
              <a:rPr lang="en-GB" sz="1200" dirty="0">
                <a:latin typeface="Trebuchet MS"/>
                <a:cs typeface="Trebuchet MS"/>
              </a:rPr>
              <a:t>on </a:t>
            </a:r>
            <a:r>
              <a:rPr lang="en-GB" sz="1200" spc="-10" dirty="0">
                <a:latin typeface="Trebuchet MS"/>
                <a:cs typeface="Trebuchet MS"/>
              </a:rPr>
              <a:t>the </a:t>
            </a:r>
            <a:r>
              <a:rPr lang="en-GB" sz="1200" spc="-5" dirty="0">
                <a:latin typeface="Trebuchet MS"/>
                <a:cs typeface="Trebuchet MS"/>
              </a:rPr>
              <a:t> </a:t>
            </a:r>
            <a:r>
              <a:rPr lang="en-GB" sz="1200" spc="-10" dirty="0">
                <a:latin typeface="Trebuchet MS"/>
                <a:cs typeface="Trebuchet MS"/>
              </a:rPr>
              <a:t>Healthwatch Lewisham </a:t>
            </a:r>
            <a:r>
              <a:rPr lang="en-GB" sz="1200" spc="-5" dirty="0">
                <a:latin typeface="Trebuchet MS"/>
                <a:cs typeface="Trebuchet MS"/>
              </a:rPr>
              <a:t>website, through </a:t>
            </a:r>
            <a:r>
              <a:rPr lang="en-GB" sz="1200" spc="-10" dirty="0">
                <a:latin typeface="Trebuchet MS"/>
                <a:cs typeface="Trebuchet MS"/>
              </a:rPr>
              <a:t>the </a:t>
            </a:r>
            <a:r>
              <a:rPr lang="en-GB" sz="1200" spc="-5" dirty="0">
                <a:latin typeface="Trebuchet MS"/>
                <a:cs typeface="Trebuchet MS"/>
              </a:rPr>
              <a:t>Digital </a:t>
            </a:r>
            <a:r>
              <a:rPr lang="en-GB" sz="1200" spc="-10" dirty="0">
                <a:latin typeface="Trebuchet MS"/>
                <a:cs typeface="Trebuchet MS"/>
              </a:rPr>
              <a:t>Feedback Centre. </a:t>
            </a:r>
            <a:r>
              <a:rPr lang="en-GB" sz="1200" spc="-15" dirty="0">
                <a:latin typeface="Trebuchet MS"/>
                <a:cs typeface="Trebuchet MS"/>
              </a:rPr>
              <a:t>People </a:t>
            </a:r>
            <a:r>
              <a:rPr lang="en-GB" sz="1200" spc="-10" dirty="0">
                <a:latin typeface="Trebuchet MS"/>
                <a:cs typeface="Trebuchet MS"/>
              </a:rPr>
              <a:t>can leave their name </a:t>
            </a:r>
            <a:r>
              <a:rPr lang="en-GB" sz="1200" dirty="0">
                <a:latin typeface="Trebuchet MS"/>
                <a:cs typeface="Trebuchet MS"/>
              </a:rPr>
              <a:t>or </a:t>
            </a:r>
            <a:r>
              <a:rPr lang="en-GB" sz="1200" spc="-5" dirty="0">
                <a:latin typeface="Trebuchet MS"/>
                <a:cs typeface="Trebuchet MS"/>
              </a:rPr>
              <a:t>comment </a:t>
            </a:r>
            <a:r>
              <a:rPr lang="en-GB" sz="1200" spc="-20" dirty="0">
                <a:latin typeface="Trebuchet MS"/>
                <a:cs typeface="Trebuchet MS"/>
              </a:rPr>
              <a:t>anonymously. </a:t>
            </a:r>
            <a:r>
              <a:rPr lang="en-GB" sz="1200" spc="-5" dirty="0">
                <a:latin typeface="Trebuchet MS"/>
                <a:cs typeface="Trebuchet MS"/>
              </a:rPr>
              <a:t>The </a:t>
            </a:r>
            <a:r>
              <a:rPr lang="en-GB" sz="1200" spc="-15" dirty="0">
                <a:latin typeface="Trebuchet MS"/>
                <a:cs typeface="Trebuchet MS"/>
              </a:rPr>
              <a:t>Patient </a:t>
            </a:r>
            <a:r>
              <a:rPr lang="en-GB" sz="1200" spc="-10" dirty="0">
                <a:latin typeface="Trebuchet MS"/>
                <a:cs typeface="Trebuchet MS"/>
              </a:rPr>
              <a:t> </a:t>
            </a:r>
            <a:r>
              <a:rPr lang="en-GB" sz="1200" spc="-5" dirty="0">
                <a:latin typeface="Trebuchet MS"/>
                <a:cs typeface="Trebuchet MS"/>
              </a:rPr>
              <a:t>Experience</a:t>
            </a:r>
            <a:r>
              <a:rPr lang="en-GB" sz="1200" spc="-30" dirty="0">
                <a:latin typeface="Trebuchet MS"/>
                <a:cs typeface="Trebuchet MS"/>
              </a:rPr>
              <a:t> </a:t>
            </a:r>
            <a:r>
              <a:rPr lang="en-GB" sz="1200" dirty="0">
                <a:latin typeface="Trebuchet MS"/>
                <a:cs typeface="Trebuchet MS"/>
              </a:rPr>
              <a:t>Officer</a:t>
            </a:r>
            <a:r>
              <a:rPr lang="en-GB" sz="1200" spc="-25" dirty="0">
                <a:latin typeface="Trebuchet MS"/>
                <a:cs typeface="Trebuchet MS"/>
              </a:rPr>
              <a:t> </a:t>
            </a:r>
            <a:r>
              <a:rPr lang="en-GB" sz="1200" spc="-5" dirty="0">
                <a:latin typeface="Trebuchet MS"/>
                <a:cs typeface="Trebuchet MS"/>
              </a:rPr>
              <a:t>will</a:t>
            </a:r>
            <a:r>
              <a:rPr lang="en-GB" sz="1200" spc="-20" dirty="0">
                <a:latin typeface="Trebuchet MS"/>
                <a:cs typeface="Trebuchet MS"/>
              </a:rPr>
              <a:t> </a:t>
            </a:r>
            <a:r>
              <a:rPr lang="en-GB" sz="1200" spc="-5" dirty="0">
                <a:latin typeface="Trebuchet MS"/>
                <a:cs typeface="Trebuchet MS"/>
              </a:rPr>
              <a:t>relay</a:t>
            </a:r>
            <a:r>
              <a:rPr lang="en-GB" sz="1200" spc="-30" dirty="0">
                <a:latin typeface="Trebuchet MS"/>
                <a:cs typeface="Trebuchet MS"/>
              </a:rPr>
              <a:t> </a:t>
            </a:r>
            <a:r>
              <a:rPr lang="en-GB" sz="1200" dirty="0">
                <a:latin typeface="Trebuchet MS"/>
                <a:cs typeface="Trebuchet MS"/>
              </a:rPr>
              <a:t>any</a:t>
            </a:r>
            <a:r>
              <a:rPr lang="en-GB" sz="1200" spc="-20" dirty="0">
                <a:latin typeface="Trebuchet MS"/>
                <a:cs typeface="Trebuchet MS"/>
              </a:rPr>
              <a:t> </a:t>
            </a:r>
            <a:r>
              <a:rPr lang="en-GB" sz="1200" dirty="0">
                <a:latin typeface="Trebuchet MS"/>
                <a:cs typeface="Trebuchet MS"/>
              </a:rPr>
              <a:t>urgent</a:t>
            </a:r>
            <a:r>
              <a:rPr lang="en-GB" sz="1200" spc="-5" dirty="0">
                <a:latin typeface="Trebuchet MS"/>
                <a:cs typeface="Trebuchet MS"/>
              </a:rPr>
              <a:t> matters</a:t>
            </a:r>
            <a:r>
              <a:rPr lang="en-GB" sz="1200" spc="-30" dirty="0">
                <a:latin typeface="Trebuchet MS"/>
                <a:cs typeface="Trebuchet MS"/>
              </a:rPr>
              <a:t> </a:t>
            </a:r>
            <a:r>
              <a:rPr lang="en-GB" sz="1200" spc="-5" dirty="0">
                <a:latin typeface="Trebuchet MS"/>
                <a:cs typeface="Trebuchet MS"/>
              </a:rPr>
              <a:t>requiring</a:t>
            </a:r>
            <a:r>
              <a:rPr lang="en-GB" sz="1200" spc="-40" dirty="0">
                <a:latin typeface="Trebuchet MS"/>
                <a:cs typeface="Trebuchet MS"/>
              </a:rPr>
              <a:t> </a:t>
            </a:r>
            <a:r>
              <a:rPr lang="en-GB" sz="1200" spc="-5" dirty="0">
                <a:latin typeface="Trebuchet MS"/>
                <a:cs typeface="Trebuchet MS"/>
              </a:rPr>
              <a:t>attention</a:t>
            </a:r>
            <a:r>
              <a:rPr lang="en-GB" sz="1200" spc="-25" dirty="0">
                <a:latin typeface="Trebuchet MS"/>
                <a:cs typeface="Trebuchet MS"/>
              </a:rPr>
              <a:t> </a:t>
            </a:r>
            <a:r>
              <a:rPr lang="en-GB" sz="1200" dirty="0">
                <a:latin typeface="Trebuchet MS"/>
                <a:cs typeface="Trebuchet MS"/>
              </a:rPr>
              <a:t>to the</a:t>
            </a:r>
            <a:r>
              <a:rPr lang="en-GB" sz="1200" spc="-15" dirty="0">
                <a:latin typeface="Trebuchet MS"/>
                <a:cs typeface="Trebuchet MS"/>
              </a:rPr>
              <a:t> </a:t>
            </a:r>
            <a:r>
              <a:rPr lang="en-GB" sz="1200" spc="-5" dirty="0">
                <a:latin typeface="Trebuchet MS"/>
                <a:cs typeface="Trebuchet MS"/>
              </a:rPr>
              <a:t>operations</a:t>
            </a:r>
            <a:r>
              <a:rPr lang="en-GB" sz="1200" spc="-25" dirty="0">
                <a:latin typeface="Trebuchet MS"/>
                <a:cs typeface="Trebuchet MS"/>
              </a:rPr>
              <a:t> manager.</a:t>
            </a:r>
            <a:endParaRPr lang="en-GB" sz="1200" dirty="0">
              <a:latin typeface="Trebuchet MS"/>
              <a:cs typeface="Trebuchet MS"/>
            </a:endParaRPr>
          </a:p>
          <a:p>
            <a:pPr marR="391160" algn="r">
              <a:lnSpc>
                <a:spcPct val="100000"/>
              </a:lnSpc>
              <a:spcBef>
                <a:spcPts val="300"/>
              </a:spcBef>
            </a:pPr>
            <a:r>
              <a:rPr lang="en-GB" sz="1200" dirty="0">
                <a:solidFill>
                  <a:srgbClr val="888888"/>
                </a:solidFill>
                <a:latin typeface="Calibri"/>
                <a:cs typeface="Calibri"/>
              </a:rPr>
              <a:t>2</a:t>
            </a:r>
            <a:endParaRPr lang="en-GB" sz="1200" dirty="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object 15"/>
          <p:cNvPicPr/>
          <p:nvPr/>
        </p:nvPicPr>
        <p:blipFill>
          <a:blip r:embed="rId2" cstate="print"/>
          <a:stretch>
            <a:fillRect/>
          </a:stretch>
        </p:blipFill>
        <p:spPr>
          <a:xfrm>
            <a:off x="0" y="0"/>
            <a:ext cx="858011" cy="6857998"/>
          </a:xfrm>
          <a:prstGeom prst="rect">
            <a:avLst/>
          </a:prstGeom>
        </p:spPr>
      </p:pic>
      <p:sp>
        <p:nvSpPr>
          <p:cNvPr id="22" name="object 22"/>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29</a:t>
            </a:r>
            <a:endParaRPr dirty="0"/>
          </a:p>
        </p:txBody>
      </p:sp>
      <p:sp>
        <p:nvSpPr>
          <p:cNvPr id="37" name="object 25">
            <a:extLst>
              <a:ext uri="{FF2B5EF4-FFF2-40B4-BE49-F238E27FC236}">
                <a16:creationId xmlns:a16="http://schemas.microsoft.com/office/drawing/2014/main" id="{9F732DE1-CB03-4581-8221-56773AA72517}"/>
              </a:ext>
            </a:extLst>
          </p:cNvPr>
          <p:cNvSpPr/>
          <p:nvPr/>
        </p:nvSpPr>
        <p:spPr>
          <a:xfrm>
            <a:off x="1729742" y="1066802"/>
            <a:ext cx="166244" cy="1383586"/>
          </a:xfrm>
          <a:custGeom>
            <a:avLst/>
            <a:gdLst/>
            <a:ahLst/>
            <a:cxnLst/>
            <a:rect l="l" t="t" r="r" b="b"/>
            <a:pathLst>
              <a:path w="178435" h="2230120">
                <a:moveTo>
                  <a:pt x="178307" y="0"/>
                </a:moveTo>
                <a:lnTo>
                  <a:pt x="0" y="0"/>
                </a:lnTo>
                <a:lnTo>
                  <a:pt x="0" y="2229611"/>
                </a:lnTo>
                <a:lnTo>
                  <a:pt x="178307" y="2229611"/>
                </a:lnTo>
                <a:lnTo>
                  <a:pt x="178307" y="0"/>
                </a:lnTo>
                <a:close/>
              </a:path>
            </a:pathLst>
          </a:custGeom>
          <a:solidFill>
            <a:srgbClr val="1D68A8"/>
          </a:solidFill>
        </p:spPr>
        <p:txBody>
          <a:bodyPr wrap="square" lIns="0" tIns="0" rIns="0" bIns="0" rtlCol="0"/>
          <a:lstStyle/>
          <a:p>
            <a:endParaRPr/>
          </a:p>
        </p:txBody>
      </p:sp>
      <p:sp>
        <p:nvSpPr>
          <p:cNvPr id="38" name="object 26">
            <a:extLst>
              <a:ext uri="{FF2B5EF4-FFF2-40B4-BE49-F238E27FC236}">
                <a16:creationId xmlns:a16="http://schemas.microsoft.com/office/drawing/2014/main" id="{0ABA2EFD-68D1-4E88-BA8D-2583598FC22C}"/>
              </a:ext>
            </a:extLst>
          </p:cNvPr>
          <p:cNvSpPr/>
          <p:nvPr/>
        </p:nvSpPr>
        <p:spPr>
          <a:xfrm>
            <a:off x="1728217" y="623318"/>
            <a:ext cx="208915" cy="299085"/>
          </a:xfrm>
          <a:custGeom>
            <a:avLst/>
            <a:gdLst/>
            <a:ahLst/>
            <a:cxnLst/>
            <a:rect l="l" t="t" r="r" b="b"/>
            <a:pathLst>
              <a:path w="208914" h="299085">
                <a:moveTo>
                  <a:pt x="0" y="0"/>
                </a:moveTo>
                <a:lnTo>
                  <a:pt x="0" y="298704"/>
                </a:lnTo>
                <a:lnTo>
                  <a:pt x="208787" y="149352"/>
                </a:lnTo>
                <a:lnTo>
                  <a:pt x="0" y="0"/>
                </a:lnTo>
                <a:close/>
              </a:path>
            </a:pathLst>
          </a:custGeom>
          <a:solidFill>
            <a:srgbClr val="1D68A8"/>
          </a:solidFill>
        </p:spPr>
        <p:txBody>
          <a:bodyPr wrap="square" lIns="0" tIns="0" rIns="0" bIns="0" rtlCol="0"/>
          <a:lstStyle/>
          <a:p>
            <a:endParaRPr/>
          </a:p>
        </p:txBody>
      </p:sp>
      <p:pic>
        <p:nvPicPr>
          <p:cNvPr id="39" name="object 27">
            <a:extLst>
              <a:ext uri="{FF2B5EF4-FFF2-40B4-BE49-F238E27FC236}">
                <a16:creationId xmlns:a16="http://schemas.microsoft.com/office/drawing/2014/main" id="{7D0CCFF2-A1FE-44F4-B75B-597A9A7D11B2}"/>
              </a:ext>
            </a:extLst>
          </p:cNvPr>
          <p:cNvPicPr/>
          <p:nvPr/>
        </p:nvPicPr>
        <p:blipFill>
          <a:blip r:embed="rId3" cstate="print"/>
          <a:stretch>
            <a:fillRect/>
          </a:stretch>
        </p:blipFill>
        <p:spPr>
          <a:xfrm>
            <a:off x="990600" y="589790"/>
            <a:ext cx="614172" cy="629411"/>
          </a:xfrm>
          <a:prstGeom prst="rect">
            <a:avLst/>
          </a:prstGeom>
        </p:spPr>
      </p:pic>
      <p:sp>
        <p:nvSpPr>
          <p:cNvPr id="40" name="object 3">
            <a:extLst>
              <a:ext uri="{FF2B5EF4-FFF2-40B4-BE49-F238E27FC236}">
                <a16:creationId xmlns:a16="http://schemas.microsoft.com/office/drawing/2014/main" id="{5BF63EA8-EC36-4627-ADF7-BBAA1DEBB6F1}"/>
              </a:ext>
            </a:extLst>
          </p:cNvPr>
          <p:cNvSpPr txBox="1"/>
          <p:nvPr/>
        </p:nvSpPr>
        <p:spPr>
          <a:xfrm>
            <a:off x="2016253" y="685801"/>
            <a:ext cx="7837170" cy="1764586"/>
          </a:xfrm>
          <a:prstGeom prst="rect">
            <a:avLst/>
          </a:prstGeom>
          <a:noFill/>
        </p:spPr>
        <p:txBody>
          <a:bodyPr vert="horz" wrap="square" lIns="0" tIns="12700" rIns="0" bIns="0" rtlCol="0">
            <a:spAutoFit/>
          </a:bodyPr>
          <a:lstStyle/>
          <a:p>
            <a:pPr marL="12700">
              <a:spcBef>
                <a:spcPts val="100"/>
              </a:spcBef>
            </a:pPr>
            <a:r>
              <a:rPr lang="en-GB" sz="1200" b="1" spc="-5" dirty="0">
                <a:latin typeface="Trebuchet MS"/>
                <a:cs typeface="Trebuchet MS"/>
              </a:rPr>
              <a:t>Urgent</a:t>
            </a:r>
            <a:r>
              <a:rPr lang="en-GB" sz="1200" b="1" spc="-60" dirty="0">
                <a:latin typeface="Trebuchet MS"/>
                <a:cs typeface="Trebuchet MS"/>
              </a:rPr>
              <a:t> </a:t>
            </a:r>
            <a:r>
              <a:rPr lang="en-GB" sz="1200" b="1" spc="-5" dirty="0">
                <a:latin typeface="Trebuchet MS"/>
                <a:cs typeface="Trebuchet MS"/>
              </a:rPr>
              <a:t>Care</a:t>
            </a:r>
          </a:p>
          <a:p>
            <a:pPr marL="12700">
              <a:lnSpc>
                <a:spcPct val="100000"/>
              </a:lnSpc>
              <a:spcBef>
                <a:spcPts val="100"/>
              </a:spcBef>
            </a:pPr>
            <a:endParaRPr lang="en-GB" sz="1200" dirty="0">
              <a:latin typeface="Trebuchet MS"/>
              <a:cs typeface="Trebuchet MS"/>
            </a:endParaRPr>
          </a:p>
          <a:p>
            <a:pPr marL="12700">
              <a:spcBef>
                <a:spcPts val="100"/>
              </a:spcBef>
            </a:pPr>
            <a:r>
              <a:rPr lang="en-GB" sz="1200" spc="-5" dirty="0">
                <a:highlight>
                  <a:srgbClr val="80B5C6"/>
                </a:highlight>
                <a:latin typeface="Trebuchet MS"/>
                <a:cs typeface="Trebuchet MS"/>
              </a:rPr>
              <a:t>“…Sent home with no pain management and no further care…</a:t>
            </a:r>
            <a:r>
              <a:rPr lang="en-GB" sz="1200" dirty="0">
                <a:highlight>
                  <a:srgbClr val="80B5C6"/>
                </a:highlight>
                <a:latin typeface="Trebuchet MS"/>
                <a:cs typeface="Trebuchet MS"/>
              </a:rPr>
              <a:t>”</a:t>
            </a:r>
          </a:p>
          <a:p>
            <a:pPr marL="12700">
              <a:spcBef>
                <a:spcPts val="100"/>
              </a:spcBef>
            </a:pPr>
            <a:r>
              <a:rPr lang="en-GB" sz="1200" b="1" i="1" spc="-5" dirty="0">
                <a:latin typeface="Trebuchet MS"/>
                <a:cs typeface="Trebuchet MS"/>
              </a:rPr>
              <a:t>Urgent</a:t>
            </a:r>
            <a:r>
              <a:rPr lang="en-GB" sz="1200" b="1" i="1" spc="-55" dirty="0">
                <a:latin typeface="Trebuchet MS"/>
                <a:cs typeface="Trebuchet MS"/>
              </a:rPr>
              <a:t> </a:t>
            </a:r>
            <a:r>
              <a:rPr lang="en-GB" sz="1200" b="1" i="1" dirty="0">
                <a:latin typeface="Trebuchet MS"/>
                <a:cs typeface="Trebuchet MS"/>
              </a:rPr>
              <a:t>Care</a:t>
            </a:r>
            <a:r>
              <a:rPr lang="en-GB" sz="1200" b="1" i="1" spc="-40" dirty="0">
                <a:latin typeface="Trebuchet MS"/>
                <a:cs typeface="Trebuchet MS"/>
              </a:rPr>
              <a:t> </a:t>
            </a:r>
            <a:r>
              <a:rPr lang="en-GB" sz="1200" b="1" i="1" spc="-5" dirty="0">
                <a:latin typeface="Trebuchet MS"/>
                <a:cs typeface="Trebuchet MS"/>
              </a:rPr>
              <a:t>Centre</a:t>
            </a:r>
          </a:p>
          <a:p>
            <a:pPr marL="12700">
              <a:spcBef>
                <a:spcPts val="100"/>
              </a:spcBef>
            </a:pPr>
            <a:endParaRPr lang="en-GB" sz="1200" spc="-5" dirty="0">
              <a:latin typeface="Trebuchet MS"/>
              <a:cs typeface="Trebuchet MS"/>
            </a:endParaRPr>
          </a:p>
          <a:p>
            <a:pPr marL="12700">
              <a:spcBef>
                <a:spcPts val="100"/>
              </a:spcBef>
            </a:pPr>
            <a:r>
              <a:rPr lang="en-GB" sz="1200" spc="-10" dirty="0">
                <a:highlight>
                  <a:srgbClr val="80B5C6"/>
                </a:highlight>
                <a:latin typeface="Trebuchet MS"/>
                <a:cs typeface="Trebuchet MS"/>
              </a:rPr>
              <a:t>“…Found it a pretty poor experience. Took 50 minutes on the phone to then be told to book an appointment with a GP…</a:t>
            </a:r>
            <a:r>
              <a:rPr lang="en-GB" sz="1200" dirty="0">
                <a:highlight>
                  <a:srgbClr val="80B5C6"/>
                </a:highlight>
                <a:latin typeface="Trebuchet MS"/>
                <a:cs typeface="Trebuchet MS"/>
              </a:rPr>
              <a:t>”</a:t>
            </a:r>
          </a:p>
          <a:p>
            <a:pPr marL="12700">
              <a:spcBef>
                <a:spcPts val="100"/>
              </a:spcBef>
            </a:pPr>
            <a:r>
              <a:rPr lang="en-GB" sz="1200" b="1" i="1" spc="-5" dirty="0">
                <a:latin typeface="Trebuchet MS"/>
                <a:cs typeface="Trebuchet MS"/>
              </a:rPr>
              <a:t>Urgent</a:t>
            </a:r>
            <a:r>
              <a:rPr lang="en-GB" sz="1200" b="1" i="1" spc="-55" dirty="0">
                <a:latin typeface="Trebuchet MS"/>
                <a:cs typeface="Trebuchet MS"/>
              </a:rPr>
              <a:t> </a:t>
            </a:r>
            <a:r>
              <a:rPr lang="en-GB" sz="1200" b="1" i="1" dirty="0">
                <a:latin typeface="Trebuchet MS"/>
                <a:cs typeface="Trebuchet MS"/>
              </a:rPr>
              <a:t>Care</a:t>
            </a:r>
            <a:r>
              <a:rPr lang="en-GB" sz="1200" b="1" i="1" spc="-40" dirty="0">
                <a:latin typeface="Trebuchet MS"/>
                <a:cs typeface="Trebuchet MS"/>
              </a:rPr>
              <a:t> </a:t>
            </a:r>
            <a:r>
              <a:rPr lang="en-GB" sz="1200" b="1" i="1" spc="-5" dirty="0">
                <a:latin typeface="Trebuchet MS"/>
                <a:cs typeface="Trebuchet MS"/>
              </a:rPr>
              <a:t>Centre</a:t>
            </a:r>
          </a:p>
          <a:p>
            <a:pPr marL="12700">
              <a:spcBef>
                <a:spcPts val="100"/>
              </a:spcBef>
            </a:pPr>
            <a:endParaRPr lang="en-GB" sz="1200" spc="-5" dirty="0">
              <a:latin typeface="Trebuchet MS"/>
              <a:cs typeface="Trebuchet MS"/>
            </a:endParaRPr>
          </a:p>
        </p:txBody>
      </p:sp>
      <p:sp>
        <p:nvSpPr>
          <p:cNvPr id="13" name="object 2">
            <a:extLst>
              <a:ext uri="{FF2B5EF4-FFF2-40B4-BE49-F238E27FC236}">
                <a16:creationId xmlns:a16="http://schemas.microsoft.com/office/drawing/2014/main" id="{7F2788EE-692B-B8A0-5033-3549C6A87934}"/>
              </a:ext>
            </a:extLst>
          </p:cNvPr>
          <p:cNvSpPr/>
          <p:nvPr/>
        </p:nvSpPr>
        <p:spPr>
          <a:xfrm>
            <a:off x="1744981" y="4135927"/>
            <a:ext cx="178435" cy="894714"/>
          </a:xfrm>
          <a:custGeom>
            <a:avLst/>
            <a:gdLst/>
            <a:ahLst/>
            <a:cxnLst/>
            <a:rect l="l" t="t" r="r" b="b"/>
            <a:pathLst>
              <a:path w="144780" h="2266315">
                <a:moveTo>
                  <a:pt x="144780" y="0"/>
                </a:moveTo>
                <a:lnTo>
                  <a:pt x="0" y="0"/>
                </a:lnTo>
                <a:lnTo>
                  <a:pt x="0" y="2266188"/>
                </a:lnTo>
                <a:lnTo>
                  <a:pt x="144780" y="2266188"/>
                </a:lnTo>
                <a:lnTo>
                  <a:pt x="144780" y="0"/>
                </a:lnTo>
                <a:close/>
              </a:path>
            </a:pathLst>
          </a:custGeom>
          <a:solidFill>
            <a:srgbClr val="DB8F3A"/>
          </a:solidFill>
        </p:spPr>
        <p:txBody>
          <a:bodyPr wrap="square" lIns="0" tIns="0" rIns="0" bIns="0" rtlCol="0"/>
          <a:lstStyle/>
          <a:p>
            <a:endParaRPr/>
          </a:p>
        </p:txBody>
      </p:sp>
      <p:sp>
        <p:nvSpPr>
          <p:cNvPr id="14" name="object 3">
            <a:extLst>
              <a:ext uri="{FF2B5EF4-FFF2-40B4-BE49-F238E27FC236}">
                <a16:creationId xmlns:a16="http://schemas.microsoft.com/office/drawing/2014/main" id="{960FD8A5-5B5B-9073-2BD3-E8DC963C9215}"/>
              </a:ext>
            </a:extLst>
          </p:cNvPr>
          <p:cNvSpPr txBox="1"/>
          <p:nvPr/>
        </p:nvSpPr>
        <p:spPr>
          <a:xfrm>
            <a:off x="2133600" y="3705781"/>
            <a:ext cx="7837170" cy="1764586"/>
          </a:xfrm>
          <a:prstGeom prst="rect">
            <a:avLst/>
          </a:prstGeom>
        </p:spPr>
        <p:txBody>
          <a:bodyPr vert="horz" wrap="square" lIns="0" tIns="12700" rIns="0" bIns="0" rtlCol="0">
            <a:spAutoFit/>
          </a:bodyPr>
          <a:lstStyle/>
          <a:p>
            <a:pPr marL="12700">
              <a:lnSpc>
                <a:spcPct val="100000"/>
              </a:lnSpc>
              <a:spcBef>
                <a:spcPts val="100"/>
              </a:spcBef>
            </a:pPr>
            <a:r>
              <a:rPr sz="1200" b="1" dirty="0">
                <a:latin typeface="Trebuchet MS"/>
                <a:cs typeface="Trebuchet MS"/>
              </a:rPr>
              <a:t>Social Care</a:t>
            </a:r>
            <a:endParaRPr lang="en-GB" sz="1200" b="1" dirty="0">
              <a:latin typeface="Trebuchet MS"/>
              <a:cs typeface="Trebuchet MS"/>
            </a:endParaRPr>
          </a:p>
          <a:p>
            <a:pPr marL="12700">
              <a:lnSpc>
                <a:spcPct val="100000"/>
              </a:lnSpc>
              <a:spcBef>
                <a:spcPts val="100"/>
              </a:spcBef>
            </a:pPr>
            <a:endParaRPr lang="en-GB" sz="1200" dirty="0">
              <a:latin typeface="Trebuchet MS"/>
              <a:cs typeface="Trebuchet MS"/>
            </a:endParaRPr>
          </a:p>
          <a:p>
            <a:pPr marL="12700">
              <a:spcBef>
                <a:spcPts val="100"/>
              </a:spcBef>
            </a:pPr>
            <a:r>
              <a:rPr lang="en-GB" sz="1200" dirty="0">
                <a:highlight>
                  <a:srgbClr val="80B5C6"/>
                </a:highlight>
                <a:latin typeface="Trebuchet MS"/>
                <a:cs typeface="Trebuchet MS"/>
              </a:rPr>
              <a:t>“Respite care was poor. Inadequate care of someone with communication difficulties. No follow up regarding concerns expressed.</a:t>
            </a:r>
          </a:p>
          <a:p>
            <a:pPr marL="12700">
              <a:spcBef>
                <a:spcPts val="100"/>
              </a:spcBef>
            </a:pPr>
            <a:r>
              <a:rPr lang="en-GB" sz="1200" b="1" i="1" dirty="0">
                <a:latin typeface="Trebuchet MS"/>
                <a:cs typeface="Trebuchet MS"/>
              </a:rPr>
              <a:t>Care home</a:t>
            </a:r>
          </a:p>
          <a:p>
            <a:pPr marL="12700">
              <a:spcBef>
                <a:spcPts val="100"/>
              </a:spcBef>
            </a:pPr>
            <a:endParaRPr lang="en-GB" sz="1200" i="1" dirty="0">
              <a:highlight>
                <a:srgbClr val="00FF00"/>
              </a:highlight>
              <a:latin typeface="Trebuchet MS"/>
              <a:cs typeface="Trebuchet MS"/>
            </a:endParaRPr>
          </a:p>
          <a:p>
            <a:pPr marL="12700">
              <a:spcBef>
                <a:spcPts val="100"/>
              </a:spcBef>
            </a:pPr>
            <a:r>
              <a:rPr lang="en-GB" sz="1200" dirty="0">
                <a:highlight>
                  <a:srgbClr val="80B5C6"/>
                </a:highlight>
                <a:latin typeface="Trebuchet MS"/>
                <a:cs typeface="Trebuchet MS"/>
              </a:rPr>
              <a:t>“…Negligence of management and staff…”</a:t>
            </a:r>
          </a:p>
          <a:p>
            <a:pPr marL="12700">
              <a:spcBef>
                <a:spcPts val="100"/>
              </a:spcBef>
            </a:pPr>
            <a:r>
              <a:rPr lang="en-GB" sz="1200" b="1" i="1" dirty="0">
                <a:latin typeface="Trebuchet MS"/>
                <a:cs typeface="Trebuchet MS"/>
              </a:rPr>
              <a:t>Care home</a:t>
            </a:r>
          </a:p>
          <a:p>
            <a:pPr marL="12700">
              <a:spcBef>
                <a:spcPts val="100"/>
              </a:spcBef>
            </a:pPr>
            <a:endParaRPr lang="en-GB" sz="1200" dirty="0">
              <a:highlight>
                <a:srgbClr val="00FF00"/>
              </a:highlight>
              <a:latin typeface="Trebuchet MS"/>
              <a:cs typeface="Trebuchet MS"/>
            </a:endParaRPr>
          </a:p>
        </p:txBody>
      </p:sp>
      <p:sp>
        <p:nvSpPr>
          <p:cNvPr id="16" name="object 22">
            <a:extLst>
              <a:ext uri="{FF2B5EF4-FFF2-40B4-BE49-F238E27FC236}">
                <a16:creationId xmlns:a16="http://schemas.microsoft.com/office/drawing/2014/main" id="{9E7A3B29-9F62-DD0B-A625-57182BB97564}"/>
              </a:ext>
            </a:extLst>
          </p:cNvPr>
          <p:cNvSpPr/>
          <p:nvPr/>
        </p:nvSpPr>
        <p:spPr>
          <a:xfrm>
            <a:off x="1764920" y="3659040"/>
            <a:ext cx="178435" cy="298575"/>
          </a:xfrm>
          <a:custGeom>
            <a:avLst/>
            <a:gdLst/>
            <a:ahLst/>
            <a:cxnLst/>
            <a:rect l="l" t="t" r="r" b="b"/>
            <a:pathLst>
              <a:path w="178435" h="218440">
                <a:moveTo>
                  <a:pt x="0" y="0"/>
                </a:moveTo>
                <a:lnTo>
                  <a:pt x="0" y="217932"/>
                </a:lnTo>
                <a:lnTo>
                  <a:pt x="178307" y="108965"/>
                </a:lnTo>
                <a:lnTo>
                  <a:pt x="0" y="0"/>
                </a:lnTo>
                <a:close/>
              </a:path>
            </a:pathLst>
          </a:custGeom>
          <a:solidFill>
            <a:srgbClr val="DB8F3A"/>
          </a:solidFill>
        </p:spPr>
        <p:txBody>
          <a:bodyPr wrap="square" lIns="0" tIns="0" rIns="0" bIns="0" rtlCol="0"/>
          <a:lstStyle/>
          <a:p>
            <a:endParaRPr/>
          </a:p>
        </p:txBody>
      </p:sp>
      <p:pic>
        <p:nvPicPr>
          <p:cNvPr id="17" name="object 23">
            <a:extLst>
              <a:ext uri="{FF2B5EF4-FFF2-40B4-BE49-F238E27FC236}">
                <a16:creationId xmlns:a16="http://schemas.microsoft.com/office/drawing/2014/main" id="{4607F9D7-7924-1263-8B5F-BE84CB2AEF6A}"/>
              </a:ext>
            </a:extLst>
          </p:cNvPr>
          <p:cNvPicPr/>
          <p:nvPr/>
        </p:nvPicPr>
        <p:blipFill>
          <a:blip r:embed="rId4" cstate="print"/>
          <a:stretch>
            <a:fillRect/>
          </a:stretch>
        </p:blipFill>
        <p:spPr>
          <a:xfrm>
            <a:off x="1065404" y="3691045"/>
            <a:ext cx="586740" cy="579120"/>
          </a:xfrm>
          <a:prstGeom prst="rect">
            <a:avLst/>
          </a:prstGeom>
        </p:spPr>
      </p:pic>
      <p:sp>
        <p:nvSpPr>
          <p:cNvPr id="18" name="object 18">
            <a:extLst>
              <a:ext uri="{FF2B5EF4-FFF2-40B4-BE49-F238E27FC236}">
                <a16:creationId xmlns:a16="http://schemas.microsoft.com/office/drawing/2014/main" id="{DC0CCC13-1DA5-544E-BFF1-7AC50A669471}"/>
              </a:ext>
            </a:extLst>
          </p:cNvPr>
          <p:cNvSpPr/>
          <p:nvPr/>
        </p:nvSpPr>
        <p:spPr>
          <a:xfrm flipV="1">
            <a:off x="1983104" y="5411640"/>
            <a:ext cx="7718808" cy="74751"/>
          </a:xfrm>
          <a:custGeom>
            <a:avLst/>
            <a:gdLst/>
            <a:ahLst/>
            <a:cxnLst/>
            <a:rect l="l" t="t" r="r" b="b"/>
            <a:pathLst>
              <a:path w="7764780">
                <a:moveTo>
                  <a:pt x="0" y="0"/>
                </a:moveTo>
                <a:lnTo>
                  <a:pt x="7764399" y="0"/>
                </a:lnTo>
              </a:path>
            </a:pathLst>
          </a:custGeom>
          <a:ln w="12700">
            <a:solidFill>
              <a:srgbClr val="000000"/>
            </a:solidFill>
          </a:ln>
        </p:spPr>
        <p:txBody>
          <a:bodyPr wrap="square" lIns="0" tIns="0" rIns="0" bIns="0" rtlCol="0"/>
          <a:lstStyle/>
          <a:p>
            <a:endParaRPr/>
          </a:p>
        </p:txBody>
      </p:sp>
      <p:sp>
        <p:nvSpPr>
          <p:cNvPr id="19" name="object 18">
            <a:extLst>
              <a:ext uri="{FF2B5EF4-FFF2-40B4-BE49-F238E27FC236}">
                <a16:creationId xmlns:a16="http://schemas.microsoft.com/office/drawing/2014/main" id="{EFC341F9-14F1-B148-F6A4-EED22D6C6817}"/>
              </a:ext>
            </a:extLst>
          </p:cNvPr>
          <p:cNvSpPr/>
          <p:nvPr/>
        </p:nvSpPr>
        <p:spPr>
          <a:xfrm>
            <a:off x="1983104" y="3048000"/>
            <a:ext cx="7764780" cy="0"/>
          </a:xfrm>
          <a:custGeom>
            <a:avLst/>
            <a:gdLst/>
            <a:ahLst/>
            <a:cxnLst/>
            <a:rect l="l" t="t" r="r" b="b"/>
            <a:pathLst>
              <a:path w="7764780">
                <a:moveTo>
                  <a:pt x="0" y="0"/>
                </a:moveTo>
                <a:lnTo>
                  <a:pt x="7764399" y="0"/>
                </a:lnTo>
              </a:path>
            </a:pathLst>
          </a:custGeom>
          <a:ln w="12700">
            <a:solidFill>
              <a:srgbClr val="000000"/>
            </a:solidFill>
          </a:ln>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15"/>
          <p:cNvPicPr/>
          <p:nvPr/>
        </p:nvPicPr>
        <p:blipFill>
          <a:blip r:embed="rId2" cstate="print"/>
          <a:stretch>
            <a:fillRect/>
          </a:stretch>
        </p:blipFill>
        <p:spPr>
          <a:xfrm>
            <a:off x="0" y="0"/>
            <a:ext cx="858011" cy="6857998"/>
          </a:xfrm>
          <a:prstGeom prst="rect">
            <a:avLst/>
          </a:prstGeom>
        </p:spPr>
      </p:pic>
      <p:sp>
        <p:nvSpPr>
          <p:cNvPr id="22" name="object 22"/>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30</a:t>
            </a:r>
            <a:endParaRPr dirty="0"/>
          </a:p>
        </p:txBody>
      </p:sp>
      <p:sp>
        <p:nvSpPr>
          <p:cNvPr id="4" name="object 9">
            <a:extLst>
              <a:ext uri="{FF2B5EF4-FFF2-40B4-BE49-F238E27FC236}">
                <a16:creationId xmlns:a16="http://schemas.microsoft.com/office/drawing/2014/main" id="{2465292F-615A-40B9-B428-D40585B75C4C}"/>
              </a:ext>
            </a:extLst>
          </p:cNvPr>
          <p:cNvSpPr txBox="1"/>
          <p:nvPr/>
        </p:nvSpPr>
        <p:spPr>
          <a:xfrm>
            <a:off x="2084583" y="2928705"/>
            <a:ext cx="7798563" cy="1579920"/>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rebuchet MS"/>
                <a:cs typeface="Trebuchet MS"/>
              </a:rPr>
              <a:t>O</a:t>
            </a:r>
            <a:r>
              <a:rPr sz="1200" b="1" dirty="0">
                <a:latin typeface="Trebuchet MS"/>
                <a:cs typeface="Trebuchet MS"/>
              </a:rPr>
              <a:t>th</a:t>
            </a:r>
            <a:r>
              <a:rPr sz="1200" b="1" spc="-10" dirty="0">
                <a:latin typeface="Trebuchet MS"/>
                <a:cs typeface="Trebuchet MS"/>
              </a:rPr>
              <a:t>e</a:t>
            </a:r>
            <a:r>
              <a:rPr sz="1200" b="1" dirty="0">
                <a:latin typeface="Trebuchet MS"/>
                <a:cs typeface="Trebuchet MS"/>
              </a:rPr>
              <a:t>r</a:t>
            </a:r>
            <a:endParaRPr lang="en-GB" sz="1200" b="1" dirty="0">
              <a:latin typeface="Trebuchet MS"/>
              <a:cs typeface="Trebuchet MS"/>
            </a:endParaRPr>
          </a:p>
          <a:p>
            <a:pPr marL="12700">
              <a:lnSpc>
                <a:spcPct val="100000"/>
              </a:lnSpc>
              <a:spcBef>
                <a:spcPts val="100"/>
              </a:spcBef>
            </a:pPr>
            <a:endParaRPr lang="en-GB" sz="1200" b="1" dirty="0">
              <a:latin typeface="Trebuchet MS"/>
              <a:cs typeface="Trebuchet MS"/>
            </a:endParaRPr>
          </a:p>
          <a:p>
            <a:pPr marL="12700">
              <a:spcBef>
                <a:spcPts val="100"/>
              </a:spcBef>
            </a:pPr>
            <a:r>
              <a:rPr lang="en-GB" sz="1200" spc="-20" dirty="0">
                <a:highlight>
                  <a:srgbClr val="80B5C6"/>
                </a:highlight>
                <a:latin typeface="Trebuchet MS"/>
                <a:cs typeface="Trebuchet MS"/>
              </a:rPr>
              <a:t>“Bad experience. Always late with appointments.</a:t>
            </a:r>
            <a:r>
              <a:rPr lang="en-GB" sz="1200" spc="-5" dirty="0">
                <a:highlight>
                  <a:srgbClr val="80B5C6"/>
                </a:highlight>
                <a:latin typeface="Trebuchet MS"/>
                <a:cs typeface="Trebuchet MS"/>
              </a:rPr>
              <a:t>”</a:t>
            </a:r>
          </a:p>
          <a:p>
            <a:pPr marL="12700">
              <a:spcBef>
                <a:spcPts val="100"/>
              </a:spcBef>
            </a:pPr>
            <a:r>
              <a:rPr lang="en-GB" sz="1200" b="1" i="1" spc="-5" dirty="0">
                <a:latin typeface="Trebuchet MS"/>
                <a:cs typeface="Trebuchet MS"/>
              </a:rPr>
              <a:t>O</a:t>
            </a:r>
            <a:r>
              <a:rPr lang="en-GB" sz="1200" b="1" i="1" dirty="0">
                <a:latin typeface="Trebuchet MS"/>
                <a:cs typeface="Trebuchet MS"/>
              </a:rPr>
              <a:t>ptici</a:t>
            </a:r>
            <a:r>
              <a:rPr lang="en-GB" sz="1200" b="1" i="1" spc="5" dirty="0">
                <a:latin typeface="Trebuchet MS"/>
                <a:cs typeface="Trebuchet MS"/>
              </a:rPr>
              <a:t>a</a:t>
            </a:r>
            <a:r>
              <a:rPr lang="en-GB" sz="1200" b="1" i="1" dirty="0">
                <a:latin typeface="Trebuchet MS"/>
                <a:cs typeface="Trebuchet MS"/>
              </a:rPr>
              <a:t>n</a:t>
            </a:r>
          </a:p>
          <a:p>
            <a:pPr marL="12700">
              <a:spcBef>
                <a:spcPts val="100"/>
              </a:spcBef>
            </a:pPr>
            <a:endParaRPr lang="en-GB" sz="1200" i="1" dirty="0">
              <a:latin typeface="Trebuchet MS"/>
              <a:cs typeface="Trebuchet MS"/>
            </a:endParaRPr>
          </a:p>
          <a:p>
            <a:pPr marL="12700">
              <a:lnSpc>
                <a:spcPct val="100000"/>
              </a:lnSpc>
              <a:spcBef>
                <a:spcPts val="100"/>
              </a:spcBef>
            </a:pPr>
            <a:endParaRPr lang="en-GB" sz="1200" b="1" dirty="0">
              <a:latin typeface="Trebuchet MS"/>
              <a:cs typeface="Trebuchet MS"/>
            </a:endParaRPr>
          </a:p>
          <a:p>
            <a:pPr marL="12700">
              <a:spcBef>
                <a:spcPts val="100"/>
              </a:spcBef>
            </a:pPr>
            <a:r>
              <a:rPr lang="en-GB" sz="1200" spc="-20" dirty="0">
                <a:highlight>
                  <a:srgbClr val="80B5C6"/>
                </a:highlight>
                <a:latin typeface="Trebuchet MS"/>
                <a:cs typeface="Trebuchet MS"/>
              </a:rPr>
              <a:t>“Picked up two glasses from the store, very expensive. They put the wrong tint on my glasses…</a:t>
            </a:r>
            <a:r>
              <a:rPr lang="en-GB" sz="1200" spc="-5" dirty="0">
                <a:highlight>
                  <a:srgbClr val="80B5C6"/>
                </a:highlight>
                <a:latin typeface="Trebuchet MS"/>
                <a:cs typeface="Trebuchet MS"/>
              </a:rPr>
              <a:t>”</a:t>
            </a:r>
          </a:p>
          <a:p>
            <a:pPr marL="12700">
              <a:spcBef>
                <a:spcPts val="100"/>
              </a:spcBef>
            </a:pPr>
            <a:r>
              <a:rPr lang="en-GB" sz="1200" b="1" i="1" spc="-5" dirty="0">
                <a:latin typeface="Trebuchet MS"/>
                <a:cs typeface="Trebuchet MS"/>
              </a:rPr>
              <a:t>O</a:t>
            </a:r>
            <a:r>
              <a:rPr lang="en-GB" sz="1200" b="1" i="1" dirty="0">
                <a:latin typeface="Trebuchet MS"/>
                <a:cs typeface="Trebuchet MS"/>
              </a:rPr>
              <a:t>ptici</a:t>
            </a:r>
            <a:r>
              <a:rPr lang="en-GB" sz="1200" b="1" i="1" spc="5" dirty="0">
                <a:latin typeface="Trebuchet MS"/>
                <a:cs typeface="Trebuchet MS"/>
              </a:rPr>
              <a:t>a</a:t>
            </a:r>
            <a:r>
              <a:rPr lang="en-GB" sz="1200" b="1" i="1" dirty="0">
                <a:latin typeface="Trebuchet MS"/>
                <a:cs typeface="Trebuchet MS"/>
              </a:rPr>
              <a:t>n</a:t>
            </a:r>
          </a:p>
        </p:txBody>
      </p:sp>
      <p:sp>
        <p:nvSpPr>
          <p:cNvPr id="5" name="object 23">
            <a:extLst>
              <a:ext uri="{FF2B5EF4-FFF2-40B4-BE49-F238E27FC236}">
                <a16:creationId xmlns:a16="http://schemas.microsoft.com/office/drawing/2014/main" id="{09083000-8EF7-4993-8118-F8F4CBB4F5B2}"/>
              </a:ext>
            </a:extLst>
          </p:cNvPr>
          <p:cNvSpPr/>
          <p:nvPr/>
        </p:nvSpPr>
        <p:spPr>
          <a:xfrm>
            <a:off x="1749109" y="2915671"/>
            <a:ext cx="178435" cy="219710"/>
          </a:xfrm>
          <a:custGeom>
            <a:avLst/>
            <a:gdLst/>
            <a:ahLst/>
            <a:cxnLst/>
            <a:rect l="l" t="t" r="r" b="b"/>
            <a:pathLst>
              <a:path w="178435" h="219710">
                <a:moveTo>
                  <a:pt x="0" y="0"/>
                </a:moveTo>
                <a:lnTo>
                  <a:pt x="0" y="219456"/>
                </a:lnTo>
                <a:lnTo>
                  <a:pt x="178307" y="109728"/>
                </a:lnTo>
                <a:lnTo>
                  <a:pt x="0" y="0"/>
                </a:lnTo>
                <a:close/>
              </a:path>
            </a:pathLst>
          </a:custGeom>
          <a:solidFill>
            <a:srgbClr val="7B6C6C"/>
          </a:solidFill>
        </p:spPr>
        <p:txBody>
          <a:bodyPr wrap="square" lIns="0" tIns="0" rIns="0" bIns="0" rtlCol="0"/>
          <a:lstStyle/>
          <a:p>
            <a:endParaRPr/>
          </a:p>
        </p:txBody>
      </p:sp>
      <p:pic>
        <p:nvPicPr>
          <p:cNvPr id="6" name="object 24">
            <a:extLst>
              <a:ext uri="{FF2B5EF4-FFF2-40B4-BE49-F238E27FC236}">
                <a16:creationId xmlns:a16="http://schemas.microsoft.com/office/drawing/2014/main" id="{95CF67FA-F014-4C1E-A8DE-22EFC768621F}"/>
              </a:ext>
            </a:extLst>
          </p:cNvPr>
          <p:cNvPicPr/>
          <p:nvPr/>
        </p:nvPicPr>
        <p:blipFill>
          <a:blip r:embed="rId3" cstate="print"/>
          <a:stretch>
            <a:fillRect/>
          </a:stretch>
        </p:blipFill>
        <p:spPr>
          <a:xfrm>
            <a:off x="978316" y="2885983"/>
            <a:ext cx="614172" cy="580644"/>
          </a:xfrm>
          <a:prstGeom prst="rect">
            <a:avLst/>
          </a:prstGeom>
        </p:spPr>
      </p:pic>
      <p:sp>
        <p:nvSpPr>
          <p:cNvPr id="7" name="object 25">
            <a:extLst>
              <a:ext uri="{FF2B5EF4-FFF2-40B4-BE49-F238E27FC236}">
                <a16:creationId xmlns:a16="http://schemas.microsoft.com/office/drawing/2014/main" id="{18E2F008-BA2F-4ADC-9E7D-0FE28CD2A6D0}"/>
              </a:ext>
            </a:extLst>
          </p:cNvPr>
          <p:cNvSpPr/>
          <p:nvPr/>
        </p:nvSpPr>
        <p:spPr>
          <a:xfrm>
            <a:off x="1734310" y="3227212"/>
            <a:ext cx="178435" cy="1331476"/>
          </a:xfrm>
          <a:custGeom>
            <a:avLst/>
            <a:gdLst/>
            <a:ahLst/>
            <a:cxnLst/>
            <a:rect l="l" t="t" r="r" b="b"/>
            <a:pathLst>
              <a:path w="178435" h="2022475">
                <a:moveTo>
                  <a:pt x="178307" y="0"/>
                </a:moveTo>
                <a:lnTo>
                  <a:pt x="0" y="0"/>
                </a:lnTo>
                <a:lnTo>
                  <a:pt x="0" y="2022348"/>
                </a:lnTo>
                <a:lnTo>
                  <a:pt x="178307" y="2022348"/>
                </a:lnTo>
                <a:lnTo>
                  <a:pt x="178307" y="0"/>
                </a:lnTo>
                <a:close/>
              </a:path>
            </a:pathLst>
          </a:custGeom>
          <a:solidFill>
            <a:srgbClr val="7B6C6C"/>
          </a:solidFill>
        </p:spPr>
        <p:txBody>
          <a:bodyPr wrap="square" lIns="0" tIns="0" rIns="0" bIns="0" rtlCol="0"/>
          <a:lstStyle/>
          <a:p>
            <a:endParaRPr/>
          </a:p>
        </p:txBody>
      </p:sp>
      <p:sp>
        <p:nvSpPr>
          <p:cNvPr id="13" name="object 2">
            <a:extLst>
              <a:ext uri="{FF2B5EF4-FFF2-40B4-BE49-F238E27FC236}">
                <a16:creationId xmlns:a16="http://schemas.microsoft.com/office/drawing/2014/main" id="{73D119DC-E768-461F-8DA1-FCD0CD1FD696}"/>
              </a:ext>
            </a:extLst>
          </p:cNvPr>
          <p:cNvSpPr/>
          <p:nvPr/>
        </p:nvSpPr>
        <p:spPr>
          <a:xfrm>
            <a:off x="1734311" y="690372"/>
            <a:ext cx="178434" cy="1519428"/>
          </a:xfrm>
          <a:custGeom>
            <a:avLst/>
            <a:gdLst/>
            <a:ahLst/>
            <a:cxnLst/>
            <a:rect l="l" t="t" r="r" b="b"/>
            <a:pathLst>
              <a:path w="152400" h="2519679">
                <a:moveTo>
                  <a:pt x="152400" y="0"/>
                </a:moveTo>
                <a:lnTo>
                  <a:pt x="0" y="0"/>
                </a:lnTo>
                <a:lnTo>
                  <a:pt x="0" y="2519172"/>
                </a:lnTo>
                <a:lnTo>
                  <a:pt x="152400" y="2519172"/>
                </a:lnTo>
                <a:lnTo>
                  <a:pt x="152400" y="0"/>
                </a:lnTo>
                <a:close/>
              </a:path>
            </a:pathLst>
          </a:custGeom>
          <a:solidFill>
            <a:srgbClr val="26A182"/>
          </a:solidFill>
        </p:spPr>
        <p:txBody>
          <a:bodyPr wrap="square" lIns="0" tIns="0" rIns="0" bIns="0" rtlCol="0"/>
          <a:lstStyle/>
          <a:p>
            <a:endParaRPr/>
          </a:p>
        </p:txBody>
      </p:sp>
      <p:sp>
        <p:nvSpPr>
          <p:cNvPr id="14" name="object 3">
            <a:extLst>
              <a:ext uri="{FF2B5EF4-FFF2-40B4-BE49-F238E27FC236}">
                <a16:creationId xmlns:a16="http://schemas.microsoft.com/office/drawing/2014/main" id="{C2E63A2B-98B2-4A41-AD30-650ABFDB9661}"/>
              </a:ext>
            </a:extLst>
          </p:cNvPr>
          <p:cNvSpPr txBox="1"/>
          <p:nvPr/>
        </p:nvSpPr>
        <p:spPr>
          <a:xfrm>
            <a:off x="2022347" y="381000"/>
            <a:ext cx="7798818" cy="1382430"/>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rebuchet MS"/>
                <a:cs typeface="Trebuchet MS"/>
              </a:rPr>
              <a:t>Community</a:t>
            </a:r>
            <a:r>
              <a:rPr sz="1200" b="1" spc="-20" dirty="0">
                <a:latin typeface="Trebuchet MS"/>
                <a:cs typeface="Trebuchet MS"/>
              </a:rPr>
              <a:t> </a:t>
            </a:r>
            <a:r>
              <a:rPr sz="1200" b="1" spc="-5" dirty="0">
                <a:latin typeface="Trebuchet MS"/>
                <a:cs typeface="Trebuchet MS"/>
              </a:rPr>
              <a:t>Health</a:t>
            </a:r>
            <a:r>
              <a:rPr sz="1200" b="1" spc="-10" dirty="0">
                <a:latin typeface="Trebuchet MS"/>
                <a:cs typeface="Trebuchet MS"/>
              </a:rPr>
              <a:t> </a:t>
            </a:r>
            <a:r>
              <a:rPr sz="1200" b="1" dirty="0">
                <a:latin typeface="Trebuchet MS"/>
                <a:cs typeface="Trebuchet MS"/>
              </a:rPr>
              <a:t>Services</a:t>
            </a:r>
            <a:endParaRPr lang="en-GB" sz="1200" b="1" dirty="0">
              <a:latin typeface="Trebuchet MS"/>
              <a:cs typeface="Trebuchet MS"/>
            </a:endParaRPr>
          </a:p>
          <a:p>
            <a:pPr marL="12700">
              <a:lnSpc>
                <a:spcPct val="100000"/>
              </a:lnSpc>
              <a:spcBef>
                <a:spcPts val="100"/>
              </a:spcBef>
            </a:pPr>
            <a:endParaRPr lang="en-GB" sz="1200" b="1" dirty="0">
              <a:latin typeface="Trebuchet MS"/>
              <a:cs typeface="Trebuchet MS"/>
            </a:endParaRPr>
          </a:p>
          <a:p>
            <a:pPr marL="12700">
              <a:spcBef>
                <a:spcPts val="100"/>
              </a:spcBef>
            </a:pPr>
            <a:r>
              <a:rPr lang="en-GB" sz="1200" spc="-20" dirty="0">
                <a:highlight>
                  <a:srgbClr val="80B5C6"/>
                </a:highlight>
                <a:latin typeface="Trebuchet MS"/>
                <a:cs typeface="Trebuchet MS"/>
              </a:rPr>
              <a:t>“They never pick up the phone! And now their booking system doesn’t work either!</a:t>
            </a:r>
            <a:r>
              <a:rPr lang="en-GB" sz="1200" dirty="0">
                <a:highlight>
                  <a:srgbClr val="80B5C6"/>
                </a:highlight>
                <a:latin typeface="Trebuchet MS"/>
                <a:cs typeface="Trebuchet MS"/>
              </a:rPr>
              <a:t>”</a:t>
            </a:r>
          </a:p>
          <a:p>
            <a:pPr marL="12700">
              <a:spcBef>
                <a:spcPts val="100"/>
              </a:spcBef>
            </a:pPr>
            <a:r>
              <a:rPr lang="en-GB" sz="1200" b="1" i="1" spc="-5" dirty="0">
                <a:latin typeface="Trebuchet MS"/>
                <a:cs typeface="Trebuchet MS"/>
              </a:rPr>
              <a:t>Community Health</a:t>
            </a: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“Never pick up the phone.”</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Community Health</a:t>
            </a:r>
            <a:endParaRPr lang="en-GB" sz="1200" b="1" dirty="0">
              <a:latin typeface="Trebuchet MS"/>
              <a:cs typeface="Trebuchet MS"/>
            </a:endParaRPr>
          </a:p>
        </p:txBody>
      </p:sp>
      <p:sp>
        <p:nvSpPr>
          <p:cNvPr id="16" name="object 20">
            <a:extLst>
              <a:ext uri="{FF2B5EF4-FFF2-40B4-BE49-F238E27FC236}">
                <a16:creationId xmlns:a16="http://schemas.microsoft.com/office/drawing/2014/main" id="{577A8EF8-4620-4E10-934C-E100F6E47227}"/>
              </a:ext>
            </a:extLst>
          </p:cNvPr>
          <p:cNvSpPr/>
          <p:nvPr/>
        </p:nvSpPr>
        <p:spPr>
          <a:xfrm>
            <a:off x="1734311" y="381000"/>
            <a:ext cx="178435" cy="218440"/>
          </a:xfrm>
          <a:custGeom>
            <a:avLst/>
            <a:gdLst/>
            <a:ahLst/>
            <a:cxnLst/>
            <a:rect l="l" t="t" r="r" b="b"/>
            <a:pathLst>
              <a:path w="178435" h="218440">
                <a:moveTo>
                  <a:pt x="0" y="0"/>
                </a:moveTo>
                <a:lnTo>
                  <a:pt x="0" y="217932"/>
                </a:lnTo>
                <a:lnTo>
                  <a:pt x="178308" y="108965"/>
                </a:lnTo>
                <a:lnTo>
                  <a:pt x="0" y="0"/>
                </a:lnTo>
                <a:close/>
              </a:path>
            </a:pathLst>
          </a:custGeom>
          <a:solidFill>
            <a:srgbClr val="26A182"/>
          </a:solidFill>
        </p:spPr>
        <p:txBody>
          <a:bodyPr wrap="square" lIns="0" tIns="0" rIns="0" bIns="0" rtlCol="0"/>
          <a:lstStyle/>
          <a:p>
            <a:endParaRPr/>
          </a:p>
        </p:txBody>
      </p:sp>
      <p:pic>
        <p:nvPicPr>
          <p:cNvPr id="17" name="object 21">
            <a:extLst>
              <a:ext uri="{FF2B5EF4-FFF2-40B4-BE49-F238E27FC236}">
                <a16:creationId xmlns:a16="http://schemas.microsoft.com/office/drawing/2014/main" id="{DF127654-B451-4DEF-96F2-1FEEC3F77D30}"/>
              </a:ext>
            </a:extLst>
          </p:cNvPr>
          <p:cNvPicPr/>
          <p:nvPr/>
        </p:nvPicPr>
        <p:blipFill>
          <a:blip r:embed="rId4" cstate="print"/>
          <a:stretch>
            <a:fillRect/>
          </a:stretch>
        </p:blipFill>
        <p:spPr>
          <a:xfrm>
            <a:off x="964691" y="381000"/>
            <a:ext cx="614172" cy="579120"/>
          </a:xfrm>
          <a:prstGeom prst="rect">
            <a:avLst/>
          </a:prstGeom>
        </p:spPr>
      </p:pic>
      <p:sp>
        <p:nvSpPr>
          <p:cNvPr id="18" name="object 18">
            <a:extLst>
              <a:ext uri="{FF2B5EF4-FFF2-40B4-BE49-F238E27FC236}">
                <a16:creationId xmlns:a16="http://schemas.microsoft.com/office/drawing/2014/main" id="{A9EE021D-55D2-4574-9926-F1ADF6B07286}"/>
              </a:ext>
            </a:extLst>
          </p:cNvPr>
          <p:cNvSpPr/>
          <p:nvPr/>
        </p:nvSpPr>
        <p:spPr>
          <a:xfrm>
            <a:off x="2022347" y="2438400"/>
            <a:ext cx="7764780" cy="0"/>
          </a:xfrm>
          <a:custGeom>
            <a:avLst/>
            <a:gdLst/>
            <a:ahLst/>
            <a:cxnLst/>
            <a:rect l="l" t="t" r="r" b="b"/>
            <a:pathLst>
              <a:path w="7764780">
                <a:moveTo>
                  <a:pt x="0" y="0"/>
                </a:moveTo>
                <a:lnTo>
                  <a:pt x="7764399" y="0"/>
                </a:lnTo>
              </a:path>
            </a:pathLst>
          </a:custGeom>
          <a:ln w="12700">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2380491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 name="object 3"/>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 name="object 4"/>
          <p:cNvSpPr txBox="1">
            <a:spLocks noGrp="1"/>
          </p:cNvSpPr>
          <p:nvPr>
            <p:ph type="title"/>
          </p:nvPr>
        </p:nvSpPr>
        <p:spPr>
          <a:xfrm>
            <a:off x="1105306" y="346328"/>
            <a:ext cx="6378575" cy="513715"/>
          </a:xfrm>
          <a:prstGeom prst="rect">
            <a:avLst/>
          </a:prstGeom>
        </p:spPr>
        <p:txBody>
          <a:bodyPr vert="horz" wrap="square" lIns="0" tIns="12700" rIns="0" bIns="0" rtlCol="0">
            <a:spAutoFit/>
          </a:bodyPr>
          <a:lstStyle/>
          <a:p>
            <a:pPr marL="12700">
              <a:lnSpc>
                <a:spcPct val="100000"/>
              </a:lnSpc>
              <a:spcBef>
                <a:spcPts val="100"/>
              </a:spcBef>
            </a:pPr>
            <a:r>
              <a:rPr sz="3200" dirty="0"/>
              <a:t>Themes</a:t>
            </a:r>
            <a:r>
              <a:rPr sz="3200" spc="-15" dirty="0"/>
              <a:t> </a:t>
            </a:r>
            <a:r>
              <a:rPr sz="3200" dirty="0"/>
              <a:t>for</a:t>
            </a:r>
            <a:r>
              <a:rPr sz="3200" spc="-10" dirty="0"/>
              <a:t> </a:t>
            </a:r>
            <a:r>
              <a:rPr sz="3200" spc="-20" dirty="0"/>
              <a:t>Primary</a:t>
            </a:r>
            <a:r>
              <a:rPr sz="3200" dirty="0"/>
              <a:t> </a:t>
            </a:r>
            <a:r>
              <a:rPr sz="3200" spc="-5" dirty="0"/>
              <a:t>Care </a:t>
            </a:r>
            <a:r>
              <a:rPr sz="3200" dirty="0"/>
              <a:t>Networks</a:t>
            </a:r>
          </a:p>
        </p:txBody>
      </p:sp>
      <p:sp>
        <p:nvSpPr>
          <p:cNvPr id="5" name="object 5"/>
          <p:cNvSpPr txBox="1"/>
          <p:nvPr/>
        </p:nvSpPr>
        <p:spPr>
          <a:xfrm>
            <a:off x="493268" y="2804541"/>
            <a:ext cx="5297932" cy="2891176"/>
          </a:xfrm>
          <a:prstGeom prst="rect">
            <a:avLst/>
          </a:prstGeom>
        </p:spPr>
        <p:txBody>
          <a:bodyPr vert="horz" wrap="square" lIns="0" tIns="13335" rIns="0" bIns="0" rtlCol="0">
            <a:spAutoFit/>
          </a:bodyPr>
          <a:lstStyle/>
          <a:p>
            <a:pPr marL="184785" indent="-172720">
              <a:lnSpc>
                <a:spcPct val="100000"/>
              </a:lnSpc>
              <a:spcBef>
                <a:spcPts val="105"/>
              </a:spcBef>
              <a:buFont typeface="Arial"/>
              <a:buChar char="•"/>
              <a:tabLst>
                <a:tab pos="185420" algn="l"/>
              </a:tabLst>
            </a:pPr>
            <a:r>
              <a:rPr sz="1100" dirty="0">
                <a:latin typeface="Trebuchet MS"/>
                <a:cs typeface="Trebuchet MS"/>
              </a:rPr>
              <a:t>North</a:t>
            </a:r>
            <a:r>
              <a:rPr sz="1100" spc="-55" dirty="0">
                <a:latin typeface="Trebuchet MS"/>
                <a:cs typeface="Trebuchet MS"/>
              </a:rPr>
              <a:t> </a:t>
            </a:r>
            <a:r>
              <a:rPr sz="1100" spc="-5" dirty="0">
                <a:latin typeface="Trebuchet MS"/>
                <a:cs typeface="Trebuchet MS"/>
              </a:rPr>
              <a:t>Lewisham</a:t>
            </a:r>
            <a:endParaRPr sz="1100" dirty="0">
              <a:latin typeface="Trebuchet MS"/>
              <a:cs typeface="Trebuchet MS"/>
            </a:endParaRPr>
          </a:p>
          <a:p>
            <a:pPr marL="184785" indent="-172720">
              <a:lnSpc>
                <a:spcPct val="100000"/>
              </a:lnSpc>
              <a:buFont typeface="Arial"/>
              <a:buChar char="•"/>
              <a:tabLst>
                <a:tab pos="185420" algn="l"/>
              </a:tabLst>
            </a:pPr>
            <a:r>
              <a:rPr sz="1100" spc="-5" dirty="0">
                <a:latin typeface="Trebuchet MS"/>
                <a:cs typeface="Trebuchet MS"/>
              </a:rPr>
              <a:t>Lewisham</a:t>
            </a:r>
            <a:r>
              <a:rPr sz="1100" spc="-40" dirty="0">
                <a:latin typeface="Trebuchet MS"/>
                <a:cs typeface="Trebuchet MS"/>
              </a:rPr>
              <a:t> </a:t>
            </a:r>
            <a:r>
              <a:rPr sz="1100" spc="-5" dirty="0">
                <a:latin typeface="Trebuchet MS"/>
                <a:cs typeface="Trebuchet MS"/>
              </a:rPr>
              <a:t>Alliance</a:t>
            </a:r>
            <a:endParaRPr sz="1100" dirty="0">
              <a:latin typeface="Trebuchet MS"/>
              <a:cs typeface="Trebuchet MS"/>
            </a:endParaRPr>
          </a:p>
          <a:p>
            <a:pPr marL="184785" indent="-172720">
              <a:lnSpc>
                <a:spcPct val="100000"/>
              </a:lnSpc>
              <a:buFont typeface="Arial"/>
              <a:buChar char="•"/>
              <a:tabLst>
                <a:tab pos="185420" algn="l"/>
              </a:tabLst>
            </a:pPr>
            <a:r>
              <a:rPr sz="1100" spc="-5" dirty="0">
                <a:latin typeface="Trebuchet MS"/>
                <a:cs typeface="Trebuchet MS"/>
              </a:rPr>
              <a:t>Lewisham</a:t>
            </a:r>
            <a:r>
              <a:rPr sz="1100" spc="-25" dirty="0">
                <a:latin typeface="Trebuchet MS"/>
                <a:cs typeface="Trebuchet MS"/>
              </a:rPr>
              <a:t> </a:t>
            </a:r>
            <a:r>
              <a:rPr sz="1100" dirty="0">
                <a:latin typeface="Trebuchet MS"/>
                <a:cs typeface="Trebuchet MS"/>
              </a:rPr>
              <a:t>Care</a:t>
            </a:r>
            <a:r>
              <a:rPr sz="1100" spc="-10" dirty="0">
                <a:latin typeface="Trebuchet MS"/>
                <a:cs typeface="Trebuchet MS"/>
              </a:rPr>
              <a:t> </a:t>
            </a:r>
            <a:r>
              <a:rPr sz="1100" spc="-5" dirty="0">
                <a:latin typeface="Trebuchet MS"/>
                <a:cs typeface="Trebuchet MS"/>
              </a:rPr>
              <a:t>Partnership</a:t>
            </a:r>
            <a:endParaRPr sz="1100" dirty="0">
              <a:latin typeface="Trebuchet MS"/>
              <a:cs typeface="Trebuchet MS"/>
            </a:endParaRPr>
          </a:p>
          <a:p>
            <a:pPr marL="184785" indent="-172720">
              <a:lnSpc>
                <a:spcPct val="100000"/>
              </a:lnSpc>
              <a:buFont typeface="Arial"/>
              <a:buChar char="•"/>
              <a:tabLst>
                <a:tab pos="185420" algn="l"/>
              </a:tabLst>
            </a:pPr>
            <a:r>
              <a:rPr sz="1100" spc="-5" dirty="0">
                <a:latin typeface="Trebuchet MS"/>
                <a:cs typeface="Trebuchet MS"/>
              </a:rPr>
              <a:t>Aplos</a:t>
            </a:r>
            <a:endParaRPr sz="1100" dirty="0">
              <a:latin typeface="Trebuchet MS"/>
              <a:cs typeface="Trebuchet MS"/>
            </a:endParaRPr>
          </a:p>
          <a:p>
            <a:pPr marL="184785" indent="-172720">
              <a:lnSpc>
                <a:spcPct val="100000"/>
              </a:lnSpc>
              <a:buFont typeface="Arial"/>
              <a:buChar char="•"/>
              <a:tabLst>
                <a:tab pos="185420" algn="l"/>
              </a:tabLst>
            </a:pPr>
            <a:r>
              <a:rPr sz="1100" spc="-5" dirty="0">
                <a:latin typeface="Trebuchet MS"/>
                <a:cs typeface="Trebuchet MS"/>
              </a:rPr>
              <a:t>Modality</a:t>
            </a:r>
            <a:r>
              <a:rPr sz="1100" spc="-45" dirty="0">
                <a:latin typeface="Trebuchet MS"/>
                <a:cs typeface="Trebuchet MS"/>
              </a:rPr>
              <a:t> </a:t>
            </a:r>
            <a:r>
              <a:rPr sz="1100" spc="-5" dirty="0">
                <a:latin typeface="Trebuchet MS"/>
                <a:cs typeface="Trebuchet MS"/>
              </a:rPr>
              <a:t>Lewisham</a:t>
            </a:r>
            <a:endParaRPr sz="1100" dirty="0">
              <a:latin typeface="Trebuchet MS"/>
              <a:cs typeface="Trebuchet MS"/>
            </a:endParaRPr>
          </a:p>
          <a:p>
            <a:pPr marL="184785" indent="-172720">
              <a:lnSpc>
                <a:spcPct val="100000"/>
              </a:lnSpc>
              <a:buFont typeface="Arial"/>
              <a:buChar char="•"/>
              <a:tabLst>
                <a:tab pos="185420" algn="l"/>
              </a:tabLst>
            </a:pPr>
            <a:r>
              <a:rPr sz="1100" spc="-5" dirty="0" err="1">
                <a:latin typeface="Trebuchet MS"/>
                <a:cs typeface="Trebuchet MS"/>
              </a:rPr>
              <a:t>Sevenfields</a:t>
            </a:r>
            <a:endParaRPr lang="en-GB" sz="1100" spc="-5" dirty="0">
              <a:latin typeface="Trebuchet MS"/>
              <a:cs typeface="Trebuchet MS"/>
            </a:endParaRPr>
          </a:p>
          <a:p>
            <a:pPr marL="184785" indent="-172720">
              <a:lnSpc>
                <a:spcPct val="100000"/>
              </a:lnSpc>
              <a:buFont typeface="Arial"/>
              <a:buChar char="•"/>
              <a:tabLst>
                <a:tab pos="185420" algn="l"/>
              </a:tabLst>
            </a:pPr>
            <a:endParaRPr lang="en-GB" sz="1100" spc="-5" dirty="0">
              <a:latin typeface="Trebuchet MS"/>
              <a:cs typeface="Trebuchet MS"/>
            </a:endParaRPr>
          </a:p>
          <a:p>
            <a:pPr marL="184785" indent="-172720">
              <a:lnSpc>
                <a:spcPct val="100000"/>
              </a:lnSpc>
              <a:buFont typeface="Arial"/>
              <a:buChar char="•"/>
              <a:tabLst>
                <a:tab pos="185420" algn="l"/>
              </a:tabLst>
            </a:pPr>
            <a:endParaRPr lang="en-GB" sz="1100" spc="-5" dirty="0">
              <a:latin typeface="Trebuchet MS"/>
              <a:cs typeface="Trebuchet MS"/>
            </a:endParaRPr>
          </a:p>
          <a:p>
            <a:pPr marL="12065">
              <a:tabLst>
                <a:tab pos="185420" algn="l"/>
              </a:tabLst>
            </a:pPr>
            <a:r>
              <a:rPr lang="en-GB" sz="1100" spc="-5" dirty="0">
                <a:latin typeface="Trebuchet MS"/>
                <a:cs typeface="Trebuchet MS"/>
              </a:rPr>
              <a:t>The pie</a:t>
            </a:r>
            <a:r>
              <a:rPr lang="en-GB" sz="1100" spc="5" dirty="0">
                <a:latin typeface="Trebuchet MS"/>
                <a:cs typeface="Trebuchet MS"/>
              </a:rPr>
              <a:t> </a:t>
            </a:r>
            <a:r>
              <a:rPr lang="en-GB" sz="1100" spc="-5" dirty="0">
                <a:latin typeface="Trebuchet MS"/>
                <a:cs typeface="Trebuchet MS"/>
              </a:rPr>
              <a:t>chart</a:t>
            </a:r>
            <a:r>
              <a:rPr lang="en-GB" sz="1100" dirty="0">
                <a:latin typeface="Trebuchet MS"/>
                <a:cs typeface="Trebuchet MS"/>
              </a:rPr>
              <a:t> on</a:t>
            </a:r>
            <a:r>
              <a:rPr lang="en-GB" sz="1100" spc="5" dirty="0">
                <a:latin typeface="Trebuchet MS"/>
                <a:cs typeface="Trebuchet MS"/>
              </a:rPr>
              <a:t> </a:t>
            </a:r>
            <a:r>
              <a:rPr lang="en-GB" sz="1100" spc="-5" dirty="0">
                <a:latin typeface="Trebuchet MS"/>
                <a:cs typeface="Trebuchet MS"/>
              </a:rPr>
              <a:t>the</a:t>
            </a:r>
            <a:r>
              <a:rPr lang="en-GB" sz="1100" spc="20" dirty="0">
                <a:latin typeface="Trebuchet MS"/>
                <a:cs typeface="Trebuchet MS"/>
              </a:rPr>
              <a:t> </a:t>
            </a:r>
            <a:r>
              <a:rPr lang="en-GB" sz="1100" dirty="0">
                <a:latin typeface="Trebuchet MS"/>
                <a:cs typeface="Trebuchet MS"/>
              </a:rPr>
              <a:t>right </a:t>
            </a:r>
            <a:r>
              <a:rPr lang="en-GB" sz="1100" spc="-5" dirty="0">
                <a:latin typeface="Trebuchet MS"/>
                <a:cs typeface="Trebuchet MS"/>
              </a:rPr>
              <a:t>shows</a:t>
            </a:r>
            <a:r>
              <a:rPr lang="en-GB" sz="1100" spc="15" dirty="0">
                <a:latin typeface="Trebuchet MS"/>
                <a:cs typeface="Trebuchet MS"/>
              </a:rPr>
              <a:t> </a:t>
            </a:r>
            <a:r>
              <a:rPr lang="en-GB" sz="1100" spc="-5" dirty="0">
                <a:latin typeface="Trebuchet MS"/>
                <a:cs typeface="Trebuchet MS"/>
              </a:rPr>
              <a:t>the</a:t>
            </a:r>
            <a:r>
              <a:rPr lang="en-GB" sz="1100" spc="5" dirty="0">
                <a:latin typeface="Trebuchet MS"/>
                <a:cs typeface="Trebuchet MS"/>
              </a:rPr>
              <a:t> </a:t>
            </a:r>
            <a:r>
              <a:rPr lang="en-GB" sz="1100" spc="-5" dirty="0">
                <a:latin typeface="Trebuchet MS"/>
                <a:cs typeface="Trebuchet MS"/>
              </a:rPr>
              <a:t>number</a:t>
            </a:r>
            <a:r>
              <a:rPr lang="en-GB" sz="1100" spc="5" dirty="0">
                <a:latin typeface="Trebuchet MS"/>
                <a:cs typeface="Trebuchet MS"/>
              </a:rPr>
              <a:t> </a:t>
            </a:r>
            <a:r>
              <a:rPr lang="en-GB" sz="1100" dirty="0">
                <a:latin typeface="Trebuchet MS"/>
                <a:cs typeface="Trebuchet MS"/>
              </a:rPr>
              <a:t>of </a:t>
            </a:r>
            <a:r>
              <a:rPr lang="en-GB" sz="1100" spc="-5" dirty="0">
                <a:latin typeface="Trebuchet MS"/>
                <a:cs typeface="Trebuchet MS"/>
              </a:rPr>
              <a:t>reviews</a:t>
            </a:r>
            <a:r>
              <a:rPr lang="en-GB" sz="1100" dirty="0">
                <a:latin typeface="Trebuchet MS"/>
                <a:cs typeface="Trebuchet MS"/>
              </a:rPr>
              <a:t> received</a:t>
            </a:r>
            <a:r>
              <a:rPr lang="en-GB" sz="1100" spc="-5" dirty="0">
                <a:latin typeface="Trebuchet MS"/>
                <a:cs typeface="Trebuchet MS"/>
              </a:rPr>
              <a:t> in</a:t>
            </a:r>
            <a:r>
              <a:rPr lang="en-GB" sz="1100" spc="5" dirty="0">
                <a:latin typeface="Trebuchet MS"/>
                <a:cs typeface="Trebuchet MS"/>
              </a:rPr>
              <a:t> </a:t>
            </a:r>
            <a:r>
              <a:rPr lang="en-GB" sz="1100" dirty="0">
                <a:latin typeface="Trebuchet MS"/>
                <a:cs typeface="Trebuchet MS"/>
              </a:rPr>
              <a:t>each </a:t>
            </a:r>
            <a:r>
              <a:rPr lang="en-GB" sz="1100" spc="-315" dirty="0">
                <a:latin typeface="Trebuchet MS"/>
                <a:cs typeface="Trebuchet MS"/>
              </a:rPr>
              <a:t> </a:t>
            </a:r>
            <a:r>
              <a:rPr lang="en-GB" sz="1100" spc="-5" dirty="0">
                <a:latin typeface="Trebuchet MS"/>
                <a:cs typeface="Trebuchet MS"/>
              </a:rPr>
              <a:t>network</a:t>
            </a:r>
            <a:r>
              <a:rPr lang="en-GB" sz="1100" spc="-10" dirty="0">
                <a:latin typeface="Trebuchet MS"/>
                <a:cs typeface="Trebuchet MS"/>
              </a:rPr>
              <a:t> </a:t>
            </a:r>
            <a:r>
              <a:rPr lang="en-GB" sz="1100" dirty="0">
                <a:latin typeface="Trebuchet MS"/>
                <a:cs typeface="Trebuchet MS"/>
              </a:rPr>
              <a:t>area.</a:t>
            </a:r>
            <a:r>
              <a:rPr lang="en-GB" sz="1100" spc="-5" dirty="0">
                <a:latin typeface="Trebuchet MS"/>
                <a:cs typeface="Trebuchet MS"/>
              </a:rPr>
              <a:t> The</a:t>
            </a:r>
            <a:r>
              <a:rPr lang="en-GB" sz="1100" dirty="0">
                <a:latin typeface="Trebuchet MS"/>
                <a:cs typeface="Trebuchet MS"/>
              </a:rPr>
              <a:t> </a:t>
            </a:r>
            <a:r>
              <a:rPr lang="en-GB" sz="1100" spc="-5" dirty="0">
                <a:latin typeface="Trebuchet MS"/>
                <a:cs typeface="Trebuchet MS"/>
              </a:rPr>
              <a:t>highest</a:t>
            </a:r>
            <a:r>
              <a:rPr lang="en-GB" sz="1100" spc="5" dirty="0">
                <a:latin typeface="Trebuchet MS"/>
                <a:cs typeface="Trebuchet MS"/>
              </a:rPr>
              <a:t> </a:t>
            </a:r>
            <a:r>
              <a:rPr lang="en-GB" sz="1100" spc="-5" dirty="0">
                <a:latin typeface="Trebuchet MS"/>
                <a:cs typeface="Trebuchet MS"/>
              </a:rPr>
              <a:t>number</a:t>
            </a:r>
            <a:r>
              <a:rPr lang="en-GB" sz="1100" spc="10" dirty="0">
                <a:latin typeface="Trebuchet MS"/>
                <a:cs typeface="Trebuchet MS"/>
              </a:rPr>
              <a:t> </a:t>
            </a:r>
            <a:r>
              <a:rPr lang="en-GB" sz="1100" spc="-5" dirty="0">
                <a:latin typeface="Trebuchet MS"/>
                <a:cs typeface="Trebuchet MS"/>
              </a:rPr>
              <a:t>of</a:t>
            </a:r>
            <a:r>
              <a:rPr lang="en-GB" sz="1100" spc="20" dirty="0">
                <a:latin typeface="Trebuchet MS"/>
                <a:cs typeface="Trebuchet MS"/>
              </a:rPr>
              <a:t> </a:t>
            </a:r>
            <a:r>
              <a:rPr lang="en-GB" sz="1100" spc="-5" dirty="0">
                <a:latin typeface="Trebuchet MS"/>
                <a:cs typeface="Trebuchet MS"/>
              </a:rPr>
              <a:t>reviews </a:t>
            </a:r>
            <a:r>
              <a:rPr lang="en-GB" sz="1100" dirty="0">
                <a:latin typeface="Trebuchet MS"/>
                <a:cs typeface="Trebuchet MS"/>
              </a:rPr>
              <a:t>received</a:t>
            </a:r>
            <a:r>
              <a:rPr lang="en-GB" sz="1100" spc="-15" dirty="0">
                <a:latin typeface="Trebuchet MS"/>
                <a:cs typeface="Trebuchet MS"/>
              </a:rPr>
              <a:t> </a:t>
            </a:r>
            <a:r>
              <a:rPr lang="en-GB" sz="1100" spc="-5" dirty="0">
                <a:latin typeface="Trebuchet MS"/>
                <a:cs typeface="Trebuchet MS"/>
              </a:rPr>
              <a:t>was</a:t>
            </a:r>
            <a:r>
              <a:rPr lang="en-GB" sz="1100" spc="15" dirty="0">
                <a:latin typeface="Trebuchet MS"/>
                <a:cs typeface="Trebuchet MS"/>
              </a:rPr>
              <a:t> </a:t>
            </a:r>
            <a:r>
              <a:rPr lang="en-GB" sz="1100" spc="-5" dirty="0">
                <a:latin typeface="Trebuchet MS"/>
                <a:cs typeface="Trebuchet MS"/>
              </a:rPr>
              <a:t>in</a:t>
            </a:r>
            <a:r>
              <a:rPr lang="en-GB" sz="1100" dirty="0">
                <a:latin typeface="Trebuchet MS"/>
                <a:cs typeface="Trebuchet MS"/>
              </a:rPr>
              <a:t> </a:t>
            </a:r>
            <a:r>
              <a:rPr lang="en-GB" sz="1100" spc="-5" dirty="0">
                <a:latin typeface="Trebuchet MS"/>
                <a:cs typeface="Trebuchet MS"/>
              </a:rPr>
              <a:t>the</a:t>
            </a:r>
            <a:r>
              <a:rPr lang="en-GB" sz="1100" spc="5" dirty="0">
                <a:latin typeface="Trebuchet MS"/>
                <a:cs typeface="Trebuchet MS"/>
              </a:rPr>
              <a:t> </a:t>
            </a:r>
            <a:r>
              <a:rPr lang="en-GB" sz="1100" b="1" spc="-5" dirty="0">
                <a:latin typeface="Trebuchet MS"/>
                <a:cs typeface="Trebuchet MS"/>
              </a:rPr>
              <a:t>North Lewisham</a:t>
            </a:r>
            <a:r>
              <a:rPr lang="en-GB" sz="1100" b="1" spc="-10" dirty="0">
                <a:latin typeface="Trebuchet MS"/>
                <a:cs typeface="Trebuchet MS"/>
              </a:rPr>
              <a:t> </a:t>
            </a:r>
            <a:r>
              <a:rPr lang="en-GB" sz="1100" b="1" dirty="0">
                <a:latin typeface="Trebuchet MS"/>
                <a:cs typeface="Trebuchet MS"/>
              </a:rPr>
              <a:t>PCN</a:t>
            </a:r>
            <a:r>
              <a:rPr lang="en-GB" sz="1100" b="1" spc="15" dirty="0">
                <a:latin typeface="Trebuchet MS"/>
                <a:cs typeface="Trebuchet MS"/>
              </a:rPr>
              <a:t> </a:t>
            </a:r>
            <a:r>
              <a:rPr lang="en-GB" sz="1100" spc="-5" dirty="0">
                <a:latin typeface="Trebuchet MS"/>
                <a:cs typeface="Trebuchet MS"/>
              </a:rPr>
              <a:t>(93)</a:t>
            </a:r>
            <a:r>
              <a:rPr lang="en-GB" sz="1100" dirty="0">
                <a:latin typeface="Trebuchet MS"/>
                <a:cs typeface="Trebuchet MS"/>
              </a:rPr>
              <a:t> </a:t>
            </a:r>
            <a:r>
              <a:rPr lang="en-GB" sz="1100" spc="-5" dirty="0">
                <a:latin typeface="Trebuchet MS"/>
                <a:cs typeface="Trebuchet MS"/>
              </a:rPr>
              <a:t>followed by</a:t>
            </a:r>
            <a:r>
              <a:rPr lang="en-GB" sz="1100" dirty="0">
                <a:latin typeface="Trebuchet MS"/>
                <a:cs typeface="Trebuchet MS"/>
              </a:rPr>
              <a:t> </a:t>
            </a:r>
            <a:r>
              <a:rPr lang="en-GB" sz="1100" b="1" dirty="0" err="1">
                <a:latin typeface="Trebuchet MS"/>
                <a:cs typeface="Trebuchet MS"/>
              </a:rPr>
              <a:t>Sevenfields</a:t>
            </a:r>
            <a:r>
              <a:rPr lang="en-GB" sz="1100" b="1" spc="-10" dirty="0">
                <a:latin typeface="Trebuchet MS"/>
                <a:cs typeface="Trebuchet MS"/>
              </a:rPr>
              <a:t> </a:t>
            </a:r>
            <a:r>
              <a:rPr lang="en-GB" sz="1100" b="1" spc="-5" dirty="0">
                <a:latin typeface="Trebuchet MS"/>
                <a:cs typeface="Trebuchet MS"/>
              </a:rPr>
              <a:t>PCN </a:t>
            </a:r>
            <a:r>
              <a:rPr lang="en-GB" sz="1100" spc="-5" dirty="0">
                <a:latin typeface="Trebuchet MS"/>
                <a:cs typeface="Trebuchet MS"/>
              </a:rPr>
              <a:t>(75).</a:t>
            </a:r>
          </a:p>
          <a:p>
            <a:pPr marL="12065">
              <a:tabLst>
                <a:tab pos="185420" algn="l"/>
              </a:tabLst>
            </a:pPr>
            <a:endParaRPr lang="en-GB" sz="1100" spc="-5" dirty="0">
              <a:latin typeface="Trebuchet MS"/>
              <a:cs typeface="Trebuchet MS"/>
            </a:endParaRPr>
          </a:p>
          <a:p>
            <a:pPr marL="12065">
              <a:tabLst>
                <a:tab pos="185420" algn="l"/>
              </a:tabLst>
            </a:pPr>
            <a:r>
              <a:rPr lang="en-GB" sz="1100" b="1" spc="-5" dirty="0" err="1">
                <a:latin typeface="Trebuchet MS"/>
                <a:cs typeface="Trebuchet MS"/>
              </a:rPr>
              <a:t>Aplos</a:t>
            </a:r>
            <a:r>
              <a:rPr lang="en-GB" sz="1100" b="1" spc="-5" dirty="0">
                <a:latin typeface="Trebuchet MS"/>
                <a:cs typeface="Trebuchet MS"/>
              </a:rPr>
              <a:t> PCN</a:t>
            </a:r>
            <a:r>
              <a:rPr lang="en-GB" sz="1100" spc="10" dirty="0">
                <a:latin typeface="Trebuchet MS"/>
                <a:cs typeface="Trebuchet MS"/>
              </a:rPr>
              <a:t> </a:t>
            </a:r>
            <a:r>
              <a:rPr lang="en-GB" sz="1100" spc="-5" dirty="0">
                <a:latin typeface="Trebuchet MS"/>
                <a:cs typeface="Trebuchet MS"/>
              </a:rPr>
              <a:t>(43) </a:t>
            </a:r>
            <a:r>
              <a:rPr lang="en-GB" sz="1100" dirty="0">
                <a:latin typeface="Trebuchet MS"/>
                <a:cs typeface="Trebuchet MS"/>
              </a:rPr>
              <a:t>received</a:t>
            </a:r>
            <a:r>
              <a:rPr lang="en-GB" sz="1100" spc="-15" dirty="0">
                <a:latin typeface="Trebuchet MS"/>
                <a:cs typeface="Trebuchet MS"/>
              </a:rPr>
              <a:t> </a:t>
            </a:r>
            <a:r>
              <a:rPr lang="en-GB" sz="1100" spc="-5" dirty="0">
                <a:latin typeface="Trebuchet MS"/>
                <a:cs typeface="Trebuchet MS"/>
              </a:rPr>
              <a:t>the</a:t>
            </a:r>
            <a:r>
              <a:rPr lang="en-GB" sz="1100" spc="15" dirty="0">
                <a:latin typeface="Trebuchet MS"/>
                <a:cs typeface="Trebuchet MS"/>
              </a:rPr>
              <a:t> </a:t>
            </a:r>
            <a:r>
              <a:rPr lang="en-GB" sz="1100" spc="-5" dirty="0">
                <a:latin typeface="Trebuchet MS"/>
                <a:cs typeface="Trebuchet MS"/>
              </a:rPr>
              <a:t>lowest</a:t>
            </a:r>
            <a:r>
              <a:rPr lang="en-GB" sz="1100" dirty="0">
                <a:latin typeface="Trebuchet MS"/>
                <a:cs typeface="Trebuchet MS"/>
              </a:rPr>
              <a:t> </a:t>
            </a:r>
            <a:r>
              <a:rPr lang="en-GB" sz="1100" spc="-5" dirty="0">
                <a:latin typeface="Trebuchet MS"/>
                <a:cs typeface="Trebuchet MS"/>
              </a:rPr>
              <a:t>number</a:t>
            </a:r>
            <a:r>
              <a:rPr lang="en-GB" sz="1100" spc="10" dirty="0">
                <a:latin typeface="Trebuchet MS"/>
                <a:cs typeface="Trebuchet MS"/>
              </a:rPr>
              <a:t> </a:t>
            </a:r>
            <a:r>
              <a:rPr lang="en-GB" sz="1100" spc="-5" dirty="0">
                <a:latin typeface="Trebuchet MS"/>
                <a:cs typeface="Trebuchet MS"/>
              </a:rPr>
              <a:t>of</a:t>
            </a:r>
            <a:r>
              <a:rPr lang="en-GB" sz="1100" spc="20" dirty="0">
                <a:latin typeface="Trebuchet MS"/>
                <a:cs typeface="Trebuchet MS"/>
              </a:rPr>
              <a:t> </a:t>
            </a:r>
            <a:r>
              <a:rPr lang="en-GB" sz="1100" spc="-5" dirty="0">
                <a:latin typeface="Trebuchet MS"/>
                <a:cs typeface="Trebuchet MS"/>
              </a:rPr>
              <a:t>reviews followed by </a:t>
            </a:r>
            <a:r>
              <a:rPr lang="en-GB" sz="1100" b="1" spc="-5" dirty="0">
                <a:latin typeface="Trebuchet MS"/>
                <a:cs typeface="Trebuchet MS"/>
              </a:rPr>
              <a:t>Lewisham Alliance PCN </a:t>
            </a:r>
            <a:r>
              <a:rPr lang="en-GB" sz="1100" spc="-5" dirty="0">
                <a:latin typeface="Trebuchet MS"/>
                <a:cs typeface="Trebuchet MS"/>
              </a:rPr>
              <a:t>(46).</a:t>
            </a:r>
          </a:p>
          <a:p>
            <a:pPr marL="12065">
              <a:tabLst>
                <a:tab pos="185420" algn="l"/>
              </a:tabLst>
            </a:pPr>
            <a:endParaRPr lang="en-GB" sz="1100" spc="-5" dirty="0">
              <a:latin typeface="Trebuchet MS"/>
              <a:cs typeface="Trebuchet MS"/>
            </a:endParaRPr>
          </a:p>
          <a:p>
            <a:pPr marL="12065">
              <a:tabLst>
                <a:tab pos="185420" algn="l"/>
              </a:tabLst>
            </a:pPr>
            <a:r>
              <a:rPr lang="en-GB" sz="1100" spc="-5" dirty="0">
                <a:latin typeface="Trebuchet MS"/>
                <a:cs typeface="Trebuchet MS"/>
              </a:rPr>
              <a:t>The</a:t>
            </a:r>
            <a:r>
              <a:rPr lang="en-GB" sz="1100" spc="5" dirty="0">
                <a:latin typeface="Trebuchet MS"/>
                <a:cs typeface="Trebuchet MS"/>
              </a:rPr>
              <a:t> </a:t>
            </a:r>
            <a:r>
              <a:rPr lang="en-GB" sz="1100" spc="-5" dirty="0">
                <a:latin typeface="Trebuchet MS"/>
                <a:cs typeface="Trebuchet MS"/>
              </a:rPr>
              <a:t>following</a:t>
            </a:r>
            <a:r>
              <a:rPr lang="en-GB" sz="1100" spc="5" dirty="0">
                <a:latin typeface="Trebuchet MS"/>
                <a:cs typeface="Trebuchet MS"/>
              </a:rPr>
              <a:t> </a:t>
            </a:r>
            <a:r>
              <a:rPr lang="en-GB" sz="1100" spc="-5" dirty="0">
                <a:latin typeface="Trebuchet MS"/>
                <a:cs typeface="Trebuchet MS"/>
              </a:rPr>
              <a:t>slides</a:t>
            </a:r>
            <a:r>
              <a:rPr lang="en-GB" sz="1100" spc="25" dirty="0">
                <a:latin typeface="Trebuchet MS"/>
                <a:cs typeface="Trebuchet MS"/>
              </a:rPr>
              <a:t> </a:t>
            </a:r>
            <a:r>
              <a:rPr lang="en-GB" sz="1100" spc="-5" dirty="0">
                <a:latin typeface="Trebuchet MS"/>
                <a:cs typeface="Trebuchet MS"/>
              </a:rPr>
              <a:t>show</a:t>
            </a:r>
            <a:r>
              <a:rPr lang="en-GB" sz="1100" dirty="0">
                <a:latin typeface="Trebuchet MS"/>
                <a:cs typeface="Trebuchet MS"/>
              </a:rPr>
              <a:t> </a:t>
            </a:r>
            <a:r>
              <a:rPr lang="en-GB" sz="1100" spc="-5" dirty="0">
                <a:latin typeface="Trebuchet MS"/>
                <a:cs typeface="Trebuchet MS"/>
              </a:rPr>
              <a:t>the</a:t>
            </a:r>
            <a:r>
              <a:rPr lang="en-GB" sz="1100" spc="20" dirty="0">
                <a:latin typeface="Trebuchet MS"/>
                <a:cs typeface="Trebuchet MS"/>
              </a:rPr>
              <a:t> </a:t>
            </a:r>
            <a:r>
              <a:rPr lang="en-GB" sz="1100" spc="-5" dirty="0">
                <a:latin typeface="Trebuchet MS"/>
                <a:cs typeface="Trebuchet MS"/>
              </a:rPr>
              <a:t>prominent themes</a:t>
            </a:r>
            <a:r>
              <a:rPr lang="en-GB" sz="1100" spc="15" dirty="0">
                <a:latin typeface="Trebuchet MS"/>
                <a:cs typeface="Trebuchet MS"/>
              </a:rPr>
              <a:t> </a:t>
            </a:r>
            <a:r>
              <a:rPr lang="en-GB" sz="1100" spc="-5" dirty="0">
                <a:latin typeface="Trebuchet MS"/>
                <a:cs typeface="Trebuchet MS"/>
              </a:rPr>
              <a:t>for</a:t>
            </a:r>
            <a:r>
              <a:rPr lang="en-GB" sz="1100" spc="15" dirty="0">
                <a:latin typeface="Trebuchet MS"/>
                <a:cs typeface="Trebuchet MS"/>
              </a:rPr>
              <a:t> </a:t>
            </a:r>
            <a:r>
              <a:rPr lang="en-GB" sz="1100" spc="-5" dirty="0">
                <a:latin typeface="Trebuchet MS"/>
                <a:cs typeface="Trebuchet MS"/>
              </a:rPr>
              <a:t>the</a:t>
            </a:r>
            <a:r>
              <a:rPr lang="en-GB" sz="1100" spc="5" dirty="0">
                <a:latin typeface="Trebuchet MS"/>
                <a:cs typeface="Trebuchet MS"/>
              </a:rPr>
              <a:t> reviews </a:t>
            </a:r>
            <a:r>
              <a:rPr lang="en-GB" sz="1100" spc="-5" dirty="0">
                <a:latin typeface="Trebuchet MS"/>
                <a:cs typeface="Trebuchet MS"/>
              </a:rPr>
              <a:t>received </a:t>
            </a:r>
            <a:r>
              <a:rPr lang="en-GB" sz="1100" spc="-315" dirty="0">
                <a:latin typeface="Trebuchet MS"/>
                <a:cs typeface="Trebuchet MS"/>
              </a:rPr>
              <a:t> </a:t>
            </a:r>
            <a:r>
              <a:rPr lang="en-GB" sz="1100" dirty="0">
                <a:latin typeface="Trebuchet MS"/>
                <a:cs typeface="Trebuchet MS"/>
              </a:rPr>
              <a:t>from </a:t>
            </a:r>
            <a:r>
              <a:rPr lang="en-GB" sz="1100" spc="-5" dirty="0">
                <a:latin typeface="Trebuchet MS"/>
                <a:cs typeface="Trebuchet MS"/>
              </a:rPr>
              <a:t>the</a:t>
            </a:r>
            <a:r>
              <a:rPr lang="en-GB" sz="1100" dirty="0">
                <a:latin typeface="Trebuchet MS"/>
                <a:cs typeface="Trebuchet MS"/>
              </a:rPr>
              <a:t> </a:t>
            </a:r>
            <a:r>
              <a:rPr lang="en-GB" sz="1100" spc="-5" dirty="0">
                <a:latin typeface="Trebuchet MS"/>
                <a:cs typeface="Trebuchet MS"/>
              </a:rPr>
              <a:t>public</a:t>
            </a:r>
            <a:r>
              <a:rPr lang="en-GB" sz="1100" spc="20" dirty="0">
                <a:latin typeface="Trebuchet MS"/>
                <a:cs typeface="Trebuchet MS"/>
              </a:rPr>
              <a:t> </a:t>
            </a:r>
            <a:r>
              <a:rPr lang="en-GB" sz="1100" spc="-5" dirty="0">
                <a:latin typeface="Trebuchet MS"/>
                <a:cs typeface="Trebuchet MS"/>
              </a:rPr>
              <a:t>between</a:t>
            </a:r>
            <a:r>
              <a:rPr lang="en-GB" sz="1100" dirty="0">
                <a:latin typeface="Trebuchet MS"/>
                <a:cs typeface="Trebuchet MS"/>
              </a:rPr>
              <a:t> </a:t>
            </a:r>
            <a:r>
              <a:rPr lang="en-GB" sz="1100" spc="-5" dirty="0">
                <a:latin typeface="Trebuchet MS"/>
                <a:cs typeface="Trebuchet MS"/>
              </a:rPr>
              <a:t>January and March 2022 </a:t>
            </a:r>
            <a:r>
              <a:rPr lang="en-GB" sz="1100" spc="5" dirty="0">
                <a:latin typeface="Trebuchet MS"/>
                <a:cs typeface="Trebuchet MS"/>
              </a:rPr>
              <a:t>broken down by </a:t>
            </a:r>
            <a:r>
              <a:rPr lang="en-GB" sz="1100" dirty="0">
                <a:latin typeface="Trebuchet MS"/>
                <a:cs typeface="Trebuchet MS"/>
              </a:rPr>
              <a:t>PCN</a:t>
            </a:r>
            <a:r>
              <a:rPr lang="en-GB" sz="1100" spc="-5" dirty="0">
                <a:latin typeface="Trebuchet MS"/>
                <a:cs typeface="Trebuchet MS"/>
              </a:rPr>
              <a:t>.</a:t>
            </a:r>
            <a:endParaRPr lang="en-GB" sz="1100" dirty="0">
              <a:latin typeface="Trebuchet MS"/>
              <a:cs typeface="Trebuchet MS"/>
            </a:endParaRPr>
          </a:p>
        </p:txBody>
      </p:sp>
      <p:sp>
        <p:nvSpPr>
          <p:cNvPr id="28" name="object 28"/>
          <p:cNvSpPr txBox="1"/>
          <p:nvPr/>
        </p:nvSpPr>
        <p:spPr>
          <a:xfrm>
            <a:off x="493268" y="1127887"/>
            <a:ext cx="9385300" cy="1536959"/>
          </a:xfrm>
          <a:prstGeom prst="rect">
            <a:avLst/>
          </a:prstGeom>
        </p:spPr>
        <p:txBody>
          <a:bodyPr vert="horz" wrap="square" lIns="0" tIns="13335" rIns="0" bIns="0" rtlCol="0">
            <a:spAutoFit/>
          </a:bodyPr>
          <a:lstStyle/>
          <a:p>
            <a:pPr marL="12700" marR="140970">
              <a:lnSpc>
                <a:spcPct val="100000"/>
              </a:lnSpc>
              <a:spcBef>
                <a:spcPts val="105"/>
              </a:spcBef>
            </a:pPr>
            <a:r>
              <a:rPr sz="1100" spc="-5" dirty="0">
                <a:latin typeface="Trebuchet MS" panose="020B0603020202020204" pitchFamily="34" charset="0"/>
                <a:cs typeface="Trebuchet MS"/>
              </a:rPr>
              <a:t>During</a:t>
            </a:r>
            <a:r>
              <a:rPr sz="1100" spc="5" dirty="0">
                <a:latin typeface="Trebuchet MS" panose="020B0603020202020204" pitchFamily="34" charset="0"/>
                <a:cs typeface="Trebuchet MS"/>
              </a:rPr>
              <a:t> </a:t>
            </a:r>
            <a:r>
              <a:rPr sz="1100" dirty="0">
                <a:latin typeface="Trebuchet MS" panose="020B0603020202020204" pitchFamily="34" charset="0"/>
                <a:cs typeface="Trebuchet MS"/>
              </a:rPr>
              <a:t>Q</a:t>
            </a:r>
            <a:r>
              <a:rPr lang="en-GB" sz="1100" dirty="0">
                <a:latin typeface="Trebuchet MS" panose="020B0603020202020204" pitchFamily="34" charset="0"/>
                <a:cs typeface="Trebuchet MS"/>
              </a:rPr>
              <a:t>4</a:t>
            </a:r>
            <a:r>
              <a:rPr sz="1100" dirty="0">
                <a:latin typeface="Trebuchet MS" panose="020B0603020202020204" pitchFamily="34" charset="0"/>
                <a:cs typeface="Trebuchet MS"/>
              </a:rPr>
              <a:t>,</a:t>
            </a:r>
            <a:r>
              <a:rPr sz="1100" spc="-15" dirty="0">
                <a:latin typeface="Trebuchet MS" panose="020B0603020202020204" pitchFamily="34" charset="0"/>
                <a:cs typeface="Trebuchet MS"/>
              </a:rPr>
              <a:t> </a:t>
            </a:r>
            <a:r>
              <a:rPr sz="1100" spc="-5" dirty="0">
                <a:latin typeface="Trebuchet MS" panose="020B0603020202020204" pitchFamily="34" charset="0"/>
                <a:cs typeface="Trebuchet MS"/>
              </a:rPr>
              <a:t>we</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were</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able</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to</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capture</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reviews</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across</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all</a:t>
            </a:r>
            <a:r>
              <a:rPr sz="1100" spc="20" dirty="0">
                <a:latin typeface="Trebuchet MS" panose="020B0603020202020204" pitchFamily="34" charset="0"/>
                <a:cs typeface="Trebuchet MS"/>
              </a:rPr>
              <a:t> </a:t>
            </a:r>
            <a:r>
              <a:rPr sz="1100" dirty="0">
                <a:latin typeface="Trebuchet MS" panose="020B0603020202020204" pitchFamily="34" charset="0"/>
                <a:cs typeface="Trebuchet MS"/>
              </a:rPr>
              <a:t>6</a:t>
            </a:r>
            <a:r>
              <a:rPr sz="1100" spc="10" dirty="0">
                <a:latin typeface="Trebuchet MS" panose="020B0603020202020204" pitchFamily="34" charset="0"/>
                <a:cs typeface="Trebuchet MS"/>
              </a:rPr>
              <a:t> </a:t>
            </a:r>
            <a:r>
              <a:rPr lang="en-GB" sz="1100" spc="-5" dirty="0">
                <a:latin typeface="Trebuchet MS" panose="020B0603020202020204" pitchFamily="34" charset="0"/>
              </a:rPr>
              <a:t>Primary Care Networks (</a:t>
            </a:r>
            <a:r>
              <a:rPr sz="1100" spc="-5" dirty="0">
                <a:latin typeface="Trebuchet MS" panose="020B0603020202020204" pitchFamily="34" charset="0"/>
              </a:rPr>
              <a:t>PCN</a:t>
            </a:r>
            <a:r>
              <a:rPr lang="en-GB" sz="1100" spc="-5" dirty="0">
                <a:latin typeface="Trebuchet MS" panose="020B0603020202020204" pitchFamily="34" charset="0"/>
              </a:rPr>
              <a:t>)</a:t>
            </a:r>
            <a:r>
              <a:rPr sz="1100" spc="-5" dirty="0">
                <a:latin typeface="Trebuchet MS" panose="020B0603020202020204" pitchFamily="34" charset="0"/>
              </a:rPr>
              <a:t> areas. The following pages show the top themes for each PCN area, based on analysis of qualitative comments received and application </a:t>
            </a:r>
            <a:r>
              <a:rPr sz="1100" spc="-5" dirty="0">
                <a:latin typeface="Trebuchet MS" panose="020B0603020202020204" pitchFamily="34" charset="0"/>
                <a:cs typeface="Trebuchet MS"/>
              </a:rPr>
              <a:t>of</a:t>
            </a:r>
            <a:r>
              <a:rPr sz="1100" spc="20" dirty="0">
                <a:latin typeface="Trebuchet MS" panose="020B0603020202020204" pitchFamily="34" charset="0"/>
                <a:cs typeface="Trebuchet MS"/>
              </a:rPr>
              <a:t> </a:t>
            </a:r>
            <a:r>
              <a:rPr sz="1100" spc="-5" dirty="0">
                <a:latin typeface="Trebuchet MS" panose="020B0603020202020204" pitchFamily="34" charset="0"/>
                <a:cs typeface="Trebuchet MS"/>
              </a:rPr>
              <a:t>themes.</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Where</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the theme</a:t>
            </a:r>
            <a:r>
              <a:rPr sz="1100" spc="15" dirty="0">
                <a:latin typeface="Trebuchet MS" panose="020B0603020202020204" pitchFamily="34" charset="0"/>
                <a:cs typeface="Trebuchet MS"/>
              </a:rPr>
              <a:t> </a:t>
            </a:r>
            <a:r>
              <a:rPr sz="1100" spc="-5" dirty="0">
                <a:latin typeface="Trebuchet MS" panose="020B0603020202020204" pitchFamily="34" charset="0"/>
                <a:cs typeface="Trebuchet MS"/>
              </a:rPr>
              <a:t>counts</a:t>
            </a:r>
            <a:r>
              <a:rPr sz="1100" spc="15" dirty="0">
                <a:latin typeface="Trebuchet MS" panose="020B0603020202020204" pitchFamily="34" charset="0"/>
                <a:cs typeface="Trebuchet MS"/>
              </a:rPr>
              <a:t> </a:t>
            </a:r>
            <a:r>
              <a:rPr sz="1100" dirty="0">
                <a:latin typeface="Trebuchet MS" panose="020B0603020202020204" pitchFamily="34" charset="0"/>
                <a:cs typeface="Trebuchet MS"/>
              </a:rPr>
              <a:t>are</a:t>
            </a:r>
            <a:r>
              <a:rPr sz="1100" spc="-5" dirty="0">
                <a:latin typeface="Trebuchet MS" panose="020B0603020202020204" pitchFamily="34" charset="0"/>
                <a:cs typeface="Trebuchet MS"/>
              </a:rPr>
              <a:t> below</a:t>
            </a:r>
            <a:r>
              <a:rPr sz="1100" dirty="0">
                <a:latin typeface="Trebuchet MS" panose="020B0603020202020204" pitchFamily="34" charset="0"/>
                <a:cs typeface="Trebuchet MS"/>
              </a:rPr>
              <a:t> </a:t>
            </a:r>
            <a:r>
              <a:rPr sz="1100" spc="-5" dirty="0">
                <a:latin typeface="Trebuchet MS" panose="020B0603020202020204" pitchFamily="34" charset="0"/>
                <a:cs typeface="Trebuchet MS"/>
              </a:rPr>
              <a:t>15, they</a:t>
            </a:r>
            <a:r>
              <a:rPr sz="1100" spc="15" dirty="0">
                <a:latin typeface="Trebuchet MS" panose="020B0603020202020204" pitchFamily="34" charset="0"/>
                <a:cs typeface="Trebuchet MS"/>
              </a:rPr>
              <a:t> </a:t>
            </a:r>
            <a:r>
              <a:rPr sz="1100" dirty="0">
                <a:latin typeface="Trebuchet MS" panose="020B0603020202020204" pitchFamily="34" charset="0"/>
                <a:cs typeface="Trebuchet MS"/>
              </a:rPr>
              <a:t>are</a:t>
            </a:r>
            <a:r>
              <a:rPr sz="1100" spc="-5" dirty="0">
                <a:latin typeface="Trebuchet MS" panose="020B0603020202020204" pitchFamily="34" charset="0"/>
                <a:cs typeface="Trebuchet MS"/>
              </a:rPr>
              <a:t> too</a:t>
            </a:r>
            <a:r>
              <a:rPr sz="1100" spc="15" dirty="0">
                <a:latin typeface="Trebuchet MS" panose="020B0603020202020204" pitchFamily="34" charset="0"/>
                <a:cs typeface="Trebuchet MS"/>
              </a:rPr>
              <a:t> </a:t>
            </a:r>
            <a:r>
              <a:rPr sz="1100" spc="-5" dirty="0">
                <a:latin typeface="Trebuchet MS" panose="020B0603020202020204" pitchFamily="34" charset="0"/>
                <a:cs typeface="Trebuchet MS"/>
              </a:rPr>
              <a:t>low to</a:t>
            </a:r>
            <a:r>
              <a:rPr sz="1100" dirty="0">
                <a:latin typeface="Trebuchet MS" panose="020B0603020202020204" pitchFamily="34" charset="0"/>
                <a:cs typeface="Trebuchet MS"/>
              </a:rPr>
              <a:t> </a:t>
            </a:r>
            <a:r>
              <a:rPr sz="1100" spc="-5" dirty="0">
                <a:latin typeface="Trebuchet MS" panose="020B0603020202020204" pitchFamily="34" charset="0"/>
                <a:cs typeface="Trebuchet MS"/>
              </a:rPr>
              <a:t>draw</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any</a:t>
            </a:r>
            <a:r>
              <a:rPr sz="1100" spc="30" dirty="0">
                <a:latin typeface="Trebuchet MS" panose="020B0603020202020204" pitchFamily="34" charset="0"/>
                <a:cs typeface="Trebuchet MS"/>
              </a:rPr>
              <a:t> </a:t>
            </a:r>
            <a:r>
              <a:rPr sz="1100" spc="-5" dirty="0">
                <a:latin typeface="Trebuchet MS" panose="020B0603020202020204" pitchFamily="34" charset="0"/>
                <a:cs typeface="Trebuchet MS"/>
              </a:rPr>
              <a:t>firm</a:t>
            </a:r>
            <a:r>
              <a:rPr lang="en-GB" sz="1100" dirty="0">
                <a:latin typeface="Trebuchet MS" panose="020B0603020202020204" pitchFamily="34" charset="0"/>
                <a:cs typeface="Trebuchet MS"/>
              </a:rPr>
              <a:t> </a:t>
            </a:r>
            <a:r>
              <a:rPr sz="1100" spc="-5" dirty="0">
                <a:latin typeface="Trebuchet MS" panose="020B0603020202020204" pitchFamily="34" charset="0"/>
                <a:cs typeface="Trebuchet MS"/>
              </a:rPr>
              <a:t>conclusions</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at</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this</a:t>
            </a:r>
            <a:r>
              <a:rPr sz="1100" spc="20" dirty="0">
                <a:latin typeface="Trebuchet MS" panose="020B0603020202020204" pitchFamily="34" charset="0"/>
                <a:cs typeface="Trebuchet MS"/>
              </a:rPr>
              <a:t> </a:t>
            </a:r>
            <a:r>
              <a:rPr sz="1100" spc="-5" dirty="0">
                <a:latin typeface="Trebuchet MS" panose="020B0603020202020204" pitchFamily="34" charset="0"/>
                <a:cs typeface="Trebuchet MS"/>
              </a:rPr>
              <a:t>stage.</a:t>
            </a:r>
            <a:r>
              <a:rPr sz="1100" spc="35" dirty="0">
                <a:latin typeface="Trebuchet MS" panose="020B0603020202020204" pitchFamily="34" charset="0"/>
                <a:cs typeface="Trebuchet MS"/>
              </a:rPr>
              <a:t> </a:t>
            </a:r>
            <a:r>
              <a:rPr sz="1100" spc="-5" dirty="0">
                <a:latin typeface="Trebuchet MS" panose="020B0603020202020204" pitchFamily="34" charset="0"/>
                <a:cs typeface="Trebuchet MS"/>
              </a:rPr>
              <a:t>Themes</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and</a:t>
            </a:r>
            <a:r>
              <a:rPr sz="1100" spc="15" dirty="0">
                <a:latin typeface="Trebuchet MS" panose="020B0603020202020204" pitchFamily="34" charset="0"/>
                <a:cs typeface="Trebuchet MS"/>
              </a:rPr>
              <a:t> </a:t>
            </a:r>
            <a:r>
              <a:rPr sz="1100" spc="-5" dirty="0">
                <a:latin typeface="Trebuchet MS" panose="020B0603020202020204" pitchFamily="34" charset="0"/>
                <a:cs typeface="Trebuchet MS"/>
              </a:rPr>
              <a:t>sentiments</a:t>
            </a:r>
            <a:r>
              <a:rPr sz="1100" spc="30" dirty="0">
                <a:latin typeface="Trebuchet MS" panose="020B0603020202020204" pitchFamily="34" charset="0"/>
                <a:cs typeface="Trebuchet MS"/>
              </a:rPr>
              <a:t> </a:t>
            </a:r>
            <a:r>
              <a:rPr sz="1100" spc="-5" dirty="0">
                <a:latin typeface="Trebuchet MS" panose="020B0603020202020204" pitchFamily="34" charset="0"/>
                <a:cs typeface="Trebuchet MS"/>
              </a:rPr>
              <a:t>will</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be</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monitored</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over</a:t>
            </a:r>
            <a:r>
              <a:rPr sz="1100" dirty="0">
                <a:latin typeface="Trebuchet MS" panose="020B0603020202020204" pitchFamily="34" charset="0"/>
                <a:cs typeface="Trebuchet MS"/>
              </a:rPr>
              <a:t> </a:t>
            </a:r>
            <a:r>
              <a:rPr sz="1100" spc="-5" dirty="0">
                <a:latin typeface="Trebuchet MS" panose="020B0603020202020204" pitchFamily="34" charset="0"/>
                <a:cs typeface="Trebuchet MS"/>
              </a:rPr>
              <a:t>the</a:t>
            </a:r>
            <a:r>
              <a:rPr sz="1100" spc="20" dirty="0">
                <a:latin typeface="Trebuchet MS" panose="020B0603020202020204" pitchFamily="34" charset="0"/>
                <a:cs typeface="Trebuchet MS"/>
              </a:rPr>
              <a:t> </a:t>
            </a:r>
            <a:r>
              <a:rPr sz="1100" spc="-5" dirty="0">
                <a:latin typeface="Trebuchet MS" panose="020B0603020202020204" pitchFamily="34" charset="0"/>
                <a:cs typeface="Trebuchet MS"/>
              </a:rPr>
              <a:t>coming</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quarters to</a:t>
            </a:r>
            <a:r>
              <a:rPr sz="1100" spc="20" dirty="0">
                <a:latin typeface="Trebuchet MS" panose="020B0603020202020204" pitchFamily="34" charset="0"/>
                <a:cs typeface="Trebuchet MS"/>
              </a:rPr>
              <a:t> </a:t>
            </a:r>
            <a:r>
              <a:rPr sz="1100" spc="-5" dirty="0">
                <a:latin typeface="Trebuchet MS" panose="020B0603020202020204" pitchFamily="34" charset="0"/>
                <a:cs typeface="Trebuchet MS"/>
              </a:rPr>
              <a:t>identify</a:t>
            </a:r>
            <a:r>
              <a:rPr sz="1100" spc="15" dirty="0">
                <a:latin typeface="Trebuchet MS" panose="020B0603020202020204" pitchFamily="34" charset="0"/>
                <a:cs typeface="Trebuchet MS"/>
              </a:rPr>
              <a:t> </a:t>
            </a:r>
            <a:r>
              <a:rPr sz="1100" spc="-5" dirty="0">
                <a:latin typeface="Trebuchet MS" panose="020B0603020202020204" pitchFamily="34" charset="0"/>
                <a:cs typeface="Trebuchet MS"/>
              </a:rPr>
              <a:t>any</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emerging trends.</a:t>
            </a:r>
            <a:r>
              <a:rPr sz="1100" spc="10" dirty="0">
                <a:latin typeface="Trebuchet MS" panose="020B0603020202020204" pitchFamily="34" charset="0"/>
                <a:cs typeface="Trebuchet MS"/>
              </a:rPr>
              <a:t> </a:t>
            </a:r>
            <a:r>
              <a:rPr sz="1100" dirty="0">
                <a:latin typeface="Trebuchet MS" panose="020B0603020202020204" pitchFamily="34" charset="0"/>
                <a:cs typeface="Trebuchet MS"/>
              </a:rPr>
              <a:t>We</a:t>
            </a:r>
            <a:r>
              <a:rPr sz="1100" spc="5" dirty="0">
                <a:latin typeface="Trebuchet MS" panose="020B0603020202020204" pitchFamily="34" charset="0"/>
                <a:cs typeface="Trebuchet MS"/>
              </a:rPr>
              <a:t> </a:t>
            </a:r>
            <a:r>
              <a:rPr sz="1100" dirty="0">
                <a:latin typeface="Trebuchet MS" panose="020B0603020202020204" pitchFamily="34" charset="0"/>
                <a:cs typeface="Trebuchet MS"/>
              </a:rPr>
              <a:t>can</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only</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show</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the </a:t>
            </a:r>
            <a:r>
              <a:rPr sz="1100" dirty="0">
                <a:latin typeface="Trebuchet MS" panose="020B0603020202020204" pitchFamily="34" charset="0"/>
                <a:cs typeface="Trebuchet MS"/>
              </a:rPr>
              <a:t> </a:t>
            </a:r>
            <a:r>
              <a:rPr sz="1100" spc="-5" dirty="0">
                <a:latin typeface="Trebuchet MS" panose="020B0603020202020204" pitchFamily="34" charset="0"/>
                <a:cs typeface="Trebuchet MS"/>
              </a:rPr>
              <a:t>main themes</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for</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each</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Primary</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Care</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Network (PCN) </a:t>
            </a:r>
            <a:r>
              <a:rPr sz="1100" dirty="0">
                <a:latin typeface="Trebuchet MS" panose="020B0603020202020204" pitchFamily="34" charset="0"/>
                <a:cs typeface="Trebuchet MS"/>
              </a:rPr>
              <a:t>Area</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where</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we</a:t>
            </a:r>
            <a:r>
              <a:rPr sz="1100" spc="-10" dirty="0">
                <a:latin typeface="Trebuchet MS" panose="020B0603020202020204" pitchFamily="34" charset="0"/>
                <a:cs typeface="Trebuchet MS"/>
              </a:rPr>
              <a:t> </a:t>
            </a:r>
            <a:r>
              <a:rPr sz="1100" dirty="0">
                <a:latin typeface="Trebuchet MS" panose="020B0603020202020204" pitchFamily="34" charset="0"/>
                <a:cs typeface="Trebuchet MS"/>
              </a:rPr>
              <a:t>received</a:t>
            </a:r>
            <a:r>
              <a:rPr sz="1100" spc="-5" dirty="0">
                <a:latin typeface="Trebuchet MS" panose="020B0603020202020204" pitchFamily="34" charset="0"/>
                <a:cs typeface="Trebuchet MS"/>
              </a:rPr>
              <a:t> </a:t>
            </a:r>
            <a:r>
              <a:rPr sz="1100" dirty="0">
                <a:latin typeface="Trebuchet MS" panose="020B0603020202020204" pitchFamily="34" charset="0"/>
                <a:cs typeface="Trebuchet MS"/>
              </a:rPr>
              <a:t>a </a:t>
            </a:r>
            <a:r>
              <a:rPr sz="1100" spc="-5" dirty="0">
                <a:latin typeface="Trebuchet MS" panose="020B0603020202020204" pitchFamily="34" charset="0"/>
                <a:cs typeface="Trebuchet MS"/>
              </a:rPr>
              <a:t>significant</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number of</a:t>
            </a:r>
            <a:r>
              <a:rPr sz="1100" spc="15" dirty="0">
                <a:latin typeface="Trebuchet MS" panose="020B0603020202020204" pitchFamily="34" charset="0"/>
                <a:cs typeface="Trebuchet MS"/>
              </a:rPr>
              <a:t> </a:t>
            </a:r>
            <a:r>
              <a:rPr sz="1100" dirty="0">
                <a:latin typeface="Trebuchet MS" panose="020B0603020202020204" pitchFamily="34" charset="0"/>
                <a:cs typeface="Trebuchet MS"/>
              </a:rPr>
              <a:t>reviews.</a:t>
            </a:r>
          </a:p>
          <a:p>
            <a:pPr>
              <a:lnSpc>
                <a:spcPct val="100000"/>
              </a:lnSpc>
              <a:spcBef>
                <a:spcPts val="5"/>
              </a:spcBef>
            </a:pPr>
            <a:endParaRPr sz="1100" dirty="0">
              <a:latin typeface="Trebuchet MS" panose="020B0603020202020204" pitchFamily="34" charset="0"/>
              <a:cs typeface="Trebuchet MS"/>
            </a:endParaRPr>
          </a:p>
          <a:p>
            <a:pPr marL="12700" marR="50800">
              <a:lnSpc>
                <a:spcPct val="100000"/>
              </a:lnSpc>
            </a:pPr>
            <a:r>
              <a:rPr sz="1100" spc="-5" dirty="0">
                <a:latin typeface="Trebuchet MS" panose="020B0603020202020204" pitchFamily="34" charset="0"/>
                <a:cs typeface="Trebuchet MS"/>
              </a:rPr>
              <a:t>When</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engaging</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with</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the</a:t>
            </a:r>
            <a:r>
              <a:rPr sz="1100" spc="20" dirty="0">
                <a:latin typeface="Trebuchet MS" panose="020B0603020202020204" pitchFamily="34" charset="0"/>
                <a:cs typeface="Trebuchet MS"/>
              </a:rPr>
              <a:t> </a:t>
            </a:r>
            <a:r>
              <a:rPr sz="1100" spc="-5" dirty="0">
                <a:latin typeface="Trebuchet MS" panose="020B0603020202020204" pitchFamily="34" charset="0"/>
                <a:cs typeface="Trebuchet MS"/>
              </a:rPr>
              <a:t>public,</a:t>
            </a:r>
            <a:r>
              <a:rPr sz="1100" dirty="0">
                <a:latin typeface="Trebuchet MS" panose="020B0603020202020204" pitchFamily="34" charset="0"/>
                <a:cs typeface="Trebuchet MS"/>
              </a:rPr>
              <a:t> </a:t>
            </a:r>
            <a:r>
              <a:rPr sz="1100" spc="-5" dirty="0">
                <a:latin typeface="Trebuchet MS" panose="020B0603020202020204" pitchFamily="34" charset="0"/>
                <a:cs typeface="Trebuchet MS"/>
              </a:rPr>
              <a:t>we</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ask</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them</a:t>
            </a:r>
            <a:r>
              <a:rPr sz="1100" spc="20" dirty="0">
                <a:latin typeface="Trebuchet MS" panose="020B0603020202020204" pitchFamily="34" charset="0"/>
                <a:cs typeface="Trebuchet MS"/>
              </a:rPr>
              <a:t> </a:t>
            </a:r>
            <a:r>
              <a:rPr sz="1100" spc="-5" dirty="0">
                <a:latin typeface="Trebuchet MS" panose="020B0603020202020204" pitchFamily="34" charset="0"/>
                <a:cs typeface="Trebuchet MS"/>
              </a:rPr>
              <a:t>to</a:t>
            </a:r>
            <a:r>
              <a:rPr sz="1100" spc="20" dirty="0">
                <a:latin typeface="Trebuchet MS" panose="020B0603020202020204" pitchFamily="34" charset="0"/>
                <a:cs typeface="Trebuchet MS"/>
              </a:rPr>
              <a:t> </a:t>
            </a:r>
            <a:r>
              <a:rPr sz="1100" spc="-5" dirty="0">
                <a:latin typeface="Trebuchet MS" panose="020B0603020202020204" pitchFamily="34" charset="0"/>
                <a:cs typeface="Trebuchet MS"/>
              </a:rPr>
              <a:t>expand</a:t>
            </a:r>
            <a:r>
              <a:rPr sz="1100" dirty="0">
                <a:latin typeface="Trebuchet MS" panose="020B0603020202020204" pitchFamily="34" charset="0"/>
                <a:cs typeface="Trebuchet MS"/>
              </a:rPr>
              <a:t> </a:t>
            </a:r>
            <a:r>
              <a:rPr sz="1100" spc="-5" dirty="0">
                <a:latin typeface="Trebuchet MS" panose="020B0603020202020204" pitchFamily="34" charset="0"/>
                <a:cs typeface="Trebuchet MS"/>
              </a:rPr>
              <a:t>on</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their</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star</a:t>
            </a:r>
            <a:r>
              <a:rPr sz="1100" spc="15" dirty="0">
                <a:latin typeface="Trebuchet MS" panose="020B0603020202020204" pitchFamily="34" charset="0"/>
                <a:cs typeface="Trebuchet MS"/>
              </a:rPr>
              <a:t> </a:t>
            </a:r>
            <a:r>
              <a:rPr sz="1100" spc="-5" dirty="0">
                <a:latin typeface="Trebuchet MS" panose="020B0603020202020204" pitchFamily="34" charset="0"/>
                <a:cs typeface="Trebuchet MS"/>
              </a:rPr>
              <a:t>ratings</a:t>
            </a:r>
            <a:r>
              <a:rPr sz="1100" dirty="0">
                <a:latin typeface="Trebuchet MS" panose="020B0603020202020204" pitchFamily="34" charset="0"/>
                <a:cs typeface="Trebuchet MS"/>
              </a:rPr>
              <a:t> </a:t>
            </a:r>
            <a:r>
              <a:rPr sz="1100" spc="-5" dirty="0">
                <a:latin typeface="Trebuchet MS" panose="020B0603020202020204" pitchFamily="34" charset="0"/>
                <a:cs typeface="Trebuchet MS"/>
              </a:rPr>
              <a:t>and</a:t>
            </a:r>
            <a:r>
              <a:rPr sz="1100" spc="15" dirty="0">
                <a:latin typeface="Trebuchet MS" panose="020B0603020202020204" pitchFamily="34" charset="0"/>
                <a:cs typeface="Trebuchet MS"/>
              </a:rPr>
              <a:t> </a:t>
            </a:r>
            <a:r>
              <a:rPr sz="1100" spc="-5" dirty="0">
                <a:latin typeface="Trebuchet MS" panose="020B0603020202020204" pitchFamily="34" charset="0"/>
                <a:cs typeface="Trebuchet MS"/>
              </a:rPr>
              <a:t>tell</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us</a:t>
            </a:r>
            <a:r>
              <a:rPr sz="1100" spc="20" dirty="0">
                <a:latin typeface="Trebuchet MS" panose="020B0603020202020204" pitchFamily="34" charset="0"/>
                <a:cs typeface="Trebuchet MS"/>
              </a:rPr>
              <a:t> </a:t>
            </a:r>
            <a:r>
              <a:rPr sz="1100" spc="-5" dirty="0">
                <a:latin typeface="Trebuchet MS" panose="020B0603020202020204" pitchFamily="34" charset="0"/>
                <a:cs typeface="Trebuchet MS"/>
              </a:rPr>
              <a:t>more</a:t>
            </a:r>
            <a:r>
              <a:rPr sz="1100" dirty="0">
                <a:latin typeface="Trebuchet MS" panose="020B0603020202020204" pitchFamily="34" charset="0"/>
                <a:cs typeface="Trebuchet MS"/>
              </a:rPr>
              <a:t> </a:t>
            </a:r>
            <a:r>
              <a:rPr sz="1100" spc="-5" dirty="0">
                <a:latin typeface="Trebuchet MS" panose="020B0603020202020204" pitchFamily="34" charset="0"/>
                <a:cs typeface="Trebuchet MS"/>
              </a:rPr>
              <a:t>about</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their</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experiences.</a:t>
            </a:r>
            <a:r>
              <a:rPr sz="1100" dirty="0">
                <a:latin typeface="Trebuchet MS" panose="020B0603020202020204" pitchFamily="34" charset="0"/>
                <a:cs typeface="Trebuchet MS"/>
              </a:rPr>
              <a:t> </a:t>
            </a:r>
            <a:r>
              <a:rPr sz="1100" spc="-5" dirty="0">
                <a:latin typeface="Trebuchet MS" panose="020B0603020202020204" pitchFamily="34" charset="0"/>
                <a:cs typeface="Trebuchet MS"/>
              </a:rPr>
              <a:t>Each</a:t>
            </a:r>
            <a:r>
              <a:rPr sz="1100" spc="10" dirty="0">
                <a:latin typeface="Trebuchet MS" panose="020B0603020202020204" pitchFamily="34" charset="0"/>
                <a:cs typeface="Trebuchet MS"/>
              </a:rPr>
              <a:t> </a:t>
            </a:r>
            <a:r>
              <a:rPr sz="1100" dirty="0">
                <a:latin typeface="Trebuchet MS" panose="020B0603020202020204" pitchFamily="34" charset="0"/>
                <a:cs typeface="Trebuchet MS"/>
              </a:rPr>
              <a:t>comment </a:t>
            </a:r>
            <a:r>
              <a:rPr sz="1100" spc="-5" dirty="0">
                <a:latin typeface="Trebuchet MS" panose="020B0603020202020204" pitchFamily="34" charset="0"/>
                <a:cs typeface="Trebuchet MS"/>
              </a:rPr>
              <a:t>is</a:t>
            </a:r>
            <a:r>
              <a:rPr sz="1100" spc="15" dirty="0">
                <a:latin typeface="Trebuchet MS" panose="020B0603020202020204" pitchFamily="34" charset="0"/>
                <a:cs typeface="Trebuchet MS"/>
              </a:rPr>
              <a:t> </a:t>
            </a:r>
            <a:r>
              <a:rPr sz="1100" spc="-5" dirty="0">
                <a:latin typeface="Trebuchet MS" panose="020B0603020202020204" pitchFamily="34" charset="0"/>
                <a:cs typeface="Trebuchet MS"/>
              </a:rPr>
              <a:t>uploaded</a:t>
            </a:r>
            <a:r>
              <a:rPr sz="1100" spc="15" dirty="0">
                <a:latin typeface="Trebuchet MS" panose="020B0603020202020204" pitchFamily="34" charset="0"/>
                <a:cs typeface="Trebuchet MS"/>
              </a:rPr>
              <a:t> </a:t>
            </a:r>
            <a:r>
              <a:rPr sz="1100" dirty="0">
                <a:latin typeface="Trebuchet MS" panose="020B0603020202020204" pitchFamily="34" charset="0"/>
                <a:cs typeface="Calibri"/>
              </a:rPr>
              <a:t>to </a:t>
            </a:r>
            <a:r>
              <a:rPr sz="1100" spc="5" dirty="0">
                <a:latin typeface="Trebuchet MS" panose="020B0603020202020204" pitchFamily="34" charset="0"/>
                <a:cs typeface="Calibri"/>
              </a:rPr>
              <a:t> </a:t>
            </a:r>
            <a:r>
              <a:rPr sz="1100" dirty="0">
                <a:latin typeface="Trebuchet MS" panose="020B0603020202020204" pitchFamily="34" charset="0"/>
                <a:cs typeface="Calibri"/>
              </a:rPr>
              <a:t>our</a:t>
            </a:r>
            <a:r>
              <a:rPr sz="1100" spc="-10" dirty="0">
                <a:latin typeface="Trebuchet MS" panose="020B0603020202020204" pitchFamily="34" charset="0"/>
                <a:cs typeface="Calibri"/>
              </a:rPr>
              <a:t> </a:t>
            </a:r>
            <a:r>
              <a:rPr sz="1100" spc="-5" dirty="0">
                <a:latin typeface="Trebuchet MS" panose="020B0603020202020204" pitchFamily="34" charset="0"/>
                <a:cs typeface="Calibri"/>
              </a:rPr>
              <a:t>Feedback</a:t>
            </a:r>
            <a:r>
              <a:rPr sz="1100" spc="-20" dirty="0">
                <a:latin typeface="Trebuchet MS" panose="020B0603020202020204" pitchFamily="34" charset="0"/>
                <a:cs typeface="Calibri"/>
              </a:rPr>
              <a:t> </a:t>
            </a:r>
            <a:r>
              <a:rPr sz="1100" spc="-5" dirty="0">
                <a:latin typeface="Trebuchet MS" panose="020B0603020202020204" pitchFamily="34" charset="0"/>
                <a:cs typeface="Calibri"/>
              </a:rPr>
              <a:t>Centre</a:t>
            </a:r>
            <a:r>
              <a:rPr sz="1100" spc="-10" dirty="0">
                <a:latin typeface="Trebuchet MS" panose="020B0603020202020204" pitchFamily="34" charset="0"/>
                <a:cs typeface="Calibri"/>
              </a:rPr>
              <a:t> </a:t>
            </a:r>
            <a:r>
              <a:rPr sz="1100" dirty="0">
                <a:latin typeface="Trebuchet MS" panose="020B0603020202020204" pitchFamily="34" charset="0"/>
                <a:cs typeface="Calibri"/>
              </a:rPr>
              <a:t>where</a:t>
            </a:r>
            <a:r>
              <a:rPr sz="1100" spc="-10" dirty="0">
                <a:latin typeface="Trebuchet MS" panose="020B0603020202020204" pitchFamily="34" charset="0"/>
                <a:cs typeface="Calibri"/>
              </a:rPr>
              <a:t> </a:t>
            </a:r>
            <a:r>
              <a:rPr sz="1100" spc="-5" dirty="0">
                <a:latin typeface="Trebuchet MS" panose="020B0603020202020204" pitchFamily="34" charset="0"/>
                <a:cs typeface="Calibri"/>
              </a:rPr>
              <a:t>up</a:t>
            </a:r>
            <a:r>
              <a:rPr sz="1100" dirty="0">
                <a:latin typeface="Trebuchet MS" panose="020B0603020202020204" pitchFamily="34" charset="0"/>
                <a:cs typeface="Calibri"/>
              </a:rPr>
              <a:t> to</a:t>
            </a:r>
            <a:r>
              <a:rPr sz="1100" spc="-15" dirty="0">
                <a:latin typeface="Trebuchet MS" panose="020B0603020202020204" pitchFamily="34" charset="0"/>
                <a:cs typeface="Calibri"/>
              </a:rPr>
              <a:t> </a:t>
            </a:r>
            <a:r>
              <a:rPr sz="1100" spc="-5" dirty="0">
                <a:latin typeface="Trebuchet MS" panose="020B0603020202020204" pitchFamily="34" charset="0"/>
                <a:cs typeface="Calibri"/>
              </a:rPr>
              <a:t>five</a:t>
            </a:r>
            <a:r>
              <a:rPr sz="1100" spc="-10" dirty="0">
                <a:latin typeface="Trebuchet MS" panose="020B0603020202020204" pitchFamily="34" charset="0"/>
                <a:cs typeface="Calibri"/>
              </a:rPr>
              <a:t> </a:t>
            </a:r>
            <a:r>
              <a:rPr sz="1100" spc="-5" dirty="0">
                <a:latin typeface="Trebuchet MS" panose="020B0603020202020204" pitchFamily="34" charset="0"/>
                <a:cs typeface="Calibri"/>
              </a:rPr>
              <a:t>positive,</a:t>
            </a:r>
            <a:r>
              <a:rPr sz="1100" spc="-45" dirty="0">
                <a:latin typeface="Trebuchet MS" panose="020B0603020202020204" pitchFamily="34" charset="0"/>
                <a:cs typeface="Calibri"/>
              </a:rPr>
              <a:t> </a:t>
            </a:r>
            <a:r>
              <a:rPr sz="1100" dirty="0">
                <a:latin typeface="Trebuchet MS" panose="020B0603020202020204" pitchFamily="34" charset="0"/>
                <a:cs typeface="Calibri"/>
              </a:rPr>
              <a:t>negative</a:t>
            </a:r>
            <a:r>
              <a:rPr sz="1100" spc="-15" dirty="0">
                <a:latin typeface="Trebuchet MS" panose="020B0603020202020204" pitchFamily="34" charset="0"/>
                <a:cs typeface="Calibri"/>
              </a:rPr>
              <a:t> </a:t>
            </a:r>
            <a:r>
              <a:rPr sz="1100" dirty="0">
                <a:latin typeface="Trebuchet MS" panose="020B0603020202020204" pitchFamily="34" charset="0"/>
                <a:cs typeface="Calibri"/>
              </a:rPr>
              <a:t>or</a:t>
            </a:r>
            <a:r>
              <a:rPr sz="1100" spc="-10" dirty="0">
                <a:latin typeface="Trebuchet MS" panose="020B0603020202020204" pitchFamily="34" charset="0"/>
                <a:cs typeface="Calibri"/>
              </a:rPr>
              <a:t> </a:t>
            </a:r>
            <a:r>
              <a:rPr sz="1100" dirty="0">
                <a:latin typeface="Trebuchet MS" panose="020B0603020202020204" pitchFamily="34" charset="0"/>
                <a:cs typeface="Calibri"/>
              </a:rPr>
              <a:t>neutral</a:t>
            </a:r>
            <a:r>
              <a:rPr sz="1100" spc="-15" dirty="0">
                <a:latin typeface="Trebuchet MS" panose="020B0603020202020204" pitchFamily="34" charset="0"/>
                <a:cs typeface="Calibri"/>
              </a:rPr>
              <a:t> </a:t>
            </a:r>
            <a:r>
              <a:rPr sz="1100" dirty="0">
                <a:latin typeface="Trebuchet MS" panose="020B0603020202020204" pitchFamily="34" charset="0"/>
                <a:cs typeface="Calibri"/>
              </a:rPr>
              <a:t>themes</a:t>
            </a:r>
            <a:r>
              <a:rPr sz="1100" spc="-30" dirty="0">
                <a:latin typeface="Trebuchet MS" panose="020B0603020202020204" pitchFamily="34" charset="0"/>
                <a:cs typeface="Calibri"/>
              </a:rPr>
              <a:t> </a:t>
            </a:r>
            <a:r>
              <a:rPr sz="1100" dirty="0">
                <a:latin typeface="Trebuchet MS" panose="020B0603020202020204" pitchFamily="34" charset="0"/>
                <a:cs typeface="Calibri"/>
              </a:rPr>
              <a:t>and</a:t>
            </a:r>
            <a:r>
              <a:rPr sz="1100" spc="-10" dirty="0">
                <a:latin typeface="Trebuchet MS" panose="020B0603020202020204" pitchFamily="34" charset="0"/>
                <a:cs typeface="Calibri"/>
              </a:rPr>
              <a:t> </a:t>
            </a:r>
            <a:r>
              <a:rPr sz="1100" dirty="0">
                <a:latin typeface="Trebuchet MS" panose="020B0603020202020204" pitchFamily="34" charset="0"/>
                <a:cs typeface="Calibri"/>
              </a:rPr>
              <a:t>sub-themes</a:t>
            </a:r>
            <a:r>
              <a:rPr sz="1100" spc="-45" dirty="0">
                <a:latin typeface="Trebuchet MS" panose="020B0603020202020204" pitchFamily="34" charset="0"/>
                <a:cs typeface="Calibri"/>
              </a:rPr>
              <a:t> </a:t>
            </a:r>
            <a:r>
              <a:rPr sz="1100" dirty="0">
                <a:latin typeface="Trebuchet MS" panose="020B0603020202020204" pitchFamily="34" charset="0"/>
                <a:cs typeface="Calibri"/>
              </a:rPr>
              <a:t>are</a:t>
            </a:r>
            <a:r>
              <a:rPr sz="1100" spc="5" dirty="0">
                <a:latin typeface="Trebuchet MS" panose="020B0603020202020204" pitchFamily="34" charset="0"/>
                <a:cs typeface="Calibri"/>
              </a:rPr>
              <a:t> </a:t>
            </a:r>
            <a:r>
              <a:rPr sz="1100" dirty="0">
                <a:latin typeface="Trebuchet MS" panose="020B0603020202020204" pitchFamily="34" charset="0"/>
                <a:cs typeface="Calibri"/>
              </a:rPr>
              <a:t>manually</a:t>
            </a:r>
            <a:r>
              <a:rPr sz="1100" spc="-30" dirty="0">
                <a:latin typeface="Trebuchet MS" panose="020B0603020202020204" pitchFamily="34" charset="0"/>
                <a:cs typeface="Calibri"/>
              </a:rPr>
              <a:t> </a:t>
            </a:r>
            <a:r>
              <a:rPr sz="1100" dirty="0">
                <a:latin typeface="Trebuchet MS" panose="020B0603020202020204" pitchFamily="34" charset="0"/>
                <a:cs typeface="Calibri"/>
              </a:rPr>
              <a:t>applied</a:t>
            </a:r>
            <a:r>
              <a:rPr sz="1100" spc="-5" dirty="0">
                <a:latin typeface="Trebuchet MS" panose="020B0603020202020204" pitchFamily="34" charset="0"/>
                <a:cs typeface="Calibri"/>
              </a:rPr>
              <a:t> </a:t>
            </a:r>
            <a:r>
              <a:rPr sz="1100" dirty="0">
                <a:latin typeface="Trebuchet MS" panose="020B0603020202020204" pitchFamily="34" charset="0"/>
                <a:cs typeface="Calibri"/>
              </a:rPr>
              <a:t>to</a:t>
            </a:r>
            <a:r>
              <a:rPr sz="1100" spc="-15" dirty="0">
                <a:latin typeface="Trebuchet MS" panose="020B0603020202020204" pitchFamily="34" charset="0"/>
                <a:cs typeface="Calibri"/>
              </a:rPr>
              <a:t> </a:t>
            </a:r>
            <a:r>
              <a:rPr sz="1100" dirty="0">
                <a:latin typeface="Trebuchet MS" panose="020B0603020202020204" pitchFamily="34" charset="0"/>
                <a:cs typeface="Calibri"/>
              </a:rPr>
              <a:t>the</a:t>
            </a:r>
            <a:r>
              <a:rPr sz="1100" spc="-5" dirty="0">
                <a:latin typeface="Trebuchet MS" panose="020B0603020202020204" pitchFamily="34" charset="0"/>
                <a:cs typeface="Calibri"/>
              </a:rPr>
              <a:t> </a:t>
            </a:r>
            <a:r>
              <a:rPr sz="1100" dirty="0">
                <a:latin typeface="Trebuchet MS" panose="020B0603020202020204" pitchFamily="34" charset="0"/>
                <a:cs typeface="Calibri"/>
              </a:rPr>
              <a:t>comment.</a:t>
            </a:r>
          </a:p>
          <a:p>
            <a:pPr>
              <a:lnSpc>
                <a:spcPct val="100000"/>
              </a:lnSpc>
              <a:spcBef>
                <a:spcPts val="15"/>
              </a:spcBef>
            </a:pPr>
            <a:endParaRPr sz="1100" dirty="0">
              <a:latin typeface="Trebuchet MS" panose="020B0603020202020204" pitchFamily="34" charset="0"/>
              <a:cs typeface="Calibri"/>
            </a:endParaRPr>
          </a:p>
          <a:p>
            <a:pPr marL="12700">
              <a:lnSpc>
                <a:spcPct val="100000"/>
              </a:lnSpc>
            </a:pPr>
            <a:r>
              <a:rPr sz="1100" spc="-5" dirty="0">
                <a:latin typeface="Trebuchet MS" panose="020B0603020202020204" pitchFamily="34" charset="0"/>
                <a:cs typeface="Trebuchet MS"/>
              </a:rPr>
              <a:t>The</a:t>
            </a:r>
            <a:r>
              <a:rPr sz="1100" dirty="0">
                <a:latin typeface="Trebuchet MS" panose="020B0603020202020204" pitchFamily="34" charset="0"/>
                <a:cs typeface="Trebuchet MS"/>
              </a:rPr>
              <a:t> </a:t>
            </a:r>
            <a:r>
              <a:rPr sz="1100" spc="-5" dirty="0">
                <a:latin typeface="Trebuchet MS" panose="020B0603020202020204" pitchFamily="34" charset="0"/>
                <a:cs typeface="Trebuchet MS"/>
              </a:rPr>
              <a:t>London</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Borough</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of</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Lewisham</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is</a:t>
            </a:r>
            <a:r>
              <a:rPr sz="1100" spc="10" dirty="0">
                <a:latin typeface="Trebuchet MS" panose="020B0603020202020204" pitchFamily="34" charset="0"/>
                <a:cs typeface="Trebuchet MS"/>
              </a:rPr>
              <a:t> </a:t>
            </a:r>
            <a:r>
              <a:rPr sz="1100" spc="-5" dirty="0">
                <a:latin typeface="Trebuchet MS" panose="020B0603020202020204" pitchFamily="34" charset="0"/>
                <a:cs typeface="Trebuchet MS"/>
              </a:rPr>
              <a:t>divided</a:t>
            </a:r>
            <a:r>
              <a:rPr sz="1100" spc="5" dirty="0">
                <a:latin typeface="Trebuchet MS" panose="020B0603020202020204" pitchFamily="34" charset="0"/>
                <a:cs typeface="Trebuchet MS"/>
              </a:rPr>
              <a:t> </a:t>
            </a:r>
            <a:r>
              <a:rPr sz="1100" spc="-5" dirty="0">
                <a:latin typeface="Trebuchet MS" panose="020B0603020202020204" pitchFamily="34" charset="0"/>
                <a:cs typeface="Trebuchet MS"/>
              </a:rPr>
              <a:t>into</a:t>
            </a:r>
            <a:r>
              <a:rPr sz="1100" spc="20" dirty="0">
                <a:latin typeface="Trebuchet MS" panose="020B0603020202020204" pitchFamily="34" charset="0"/>
                <a:cs typeface="Trebuchet MS"/>
              </a:rPr>
              <a:t> </a:t>
            </a:r>
            <a:r>
              <a:rPr sz="1100" spc="-5" dirty="0">
                <a:latin typeface="Trebuchet MS" panose="020B0603020202020204" pitchFamily="34" charset="0"/>
                <a:cs typeface="Trebuchet MS"/>
              </a:rPr>
              <a:t>six</a:t>
            </a:r>
            <a:r>
              <a:rPr sz="1100" spc="5" dirty="0">
                <a:latin typeface="Trebuchet MS" panose="020B0603020202020204" pitchFamily="34" charset="0"/>
                <a:cs typeface="Trebuchet MS"/>
              </a:rPr>
              <a:t> </a:t>
            </a:r>
            <a:r>
              <a:rPr sz="1100" dirty="0">
                <a:latin typeface="Trebuchet MS" panose="020B0603020202020204" pitchFamily="34" charset="0"/>
                <a:cs typeface="Trebuchet MS"/>
              </a:rPr>
              <a:t>PCN</a:t>
            </a:r>
            <a:r>
              <a:rPr sz="1100" spc="15" dirty="0">
                <a:latin typeface="Trebuchet MS" panose="020B0603020202020204" pitchFamily="34" charset="0"/>
                <a:cs typeface="Trebuchet MS"/>
              </a:rPr>
              <a:t> </a:t>
            </a:r>
            <a:r>
              <a:rPr sz="1100" spc="-5" dirty="0">
                <a:latin typeface="Trebuchet MS" panose="020B0603020202020204" pitchFamily="34" charset="0"/>
                <a:cs typeface="Trebuchet MS"/>
              </a:rPr>
              <a:t>Network areas:</a:t>
            </a:r>
            <a:endParaRPr sz="1100" dirty="0">
              <a:latin typeface="Trebuchet MS" panose="020B0603020202020204" pitchFamily="34" charset="0"/>
              <a:cs typeface="Trebuchet MS"/>
            </a:endParaRPr>
          </a:p>
        </p:txBody>
      </p:sp>
      <p:sp>
        <p:nvSpPr>
          <p:cNvPr id="54" name="object 54"/>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dirty="0"/>
              <a:t>3</a:t>
            </a:r>
            <a:r>
              <a:rPr lang="en-GB" dirty="0"/>
              <a:t>1</a:t>
            </a:r>
            <a:endParaRPr dirty="0"/>
          </a:p>
        </p:txBody>
      </p:sp>
      <p:graphicFrame>
        <p:nvGraphicFramePr>
          <p:cNvPr id="55" name="Chart 54">
            <a:extLst>
              <a:ext uri="{FF2B5EF4-FFF2-40B4-BE49-F238E27FC236}">
                <a16:creationId xmlns:a16="http://schemas.microsoft.com/office/drawing/2014/main" id="{3A3D0961-8809-450E-8E83-483D68477F3E}"/>
              </a:ext>
            </a:extLst>
          </p:cNvPr>
          <p:cNvGraphicFramePr/>
          <p:nvPr>
            <p:extLst>
              <p:ext uri="{D42A27DB-BD31-4B8C-83A1-F6EECF244321}">
                <p14:modId xmlns:p14="http://schemas.microsoft.com/office/powerpoint/2010/main" val="887800754"/>
              </p:ext>
            </p:extLst>
          </p:nvPr>
        </p:nvGraphicFramePr>
        <p:xfrm>
          <a:off x="5880228" y="2734185"/>
          <a:ext cx="4142104" cy="3733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p:nvPr/>
        </p:nvSpPr>
        <p:spPr>
          <a:xfrm>
            <a:off x="353695" y="1109598"/>
            <a:ext cx="9629495" cy="1338123"/>
          </a:xfrm>
          <a:prstGeom prst="rect">
            <a:avLst/>
          </a:prstGeom>
        </p:spPr>
        <p:txBody>
          <a:bodyPr vert="horz" wrap="square" lIns="0" tIns="3175" rIns="0" bIns="0" rtlCol="0">
            <a:spAutoFit/>
          </a:bodyPr>
          <a:lstStyle/>
          <a:p>
            <a:pPr marL="12700" marR="6985">
              <a:lnSpc>
                <a:spcPct val="105000"/>
              </a:lnSpc>
              <a:spcBef>
                <a:spcPts val="25"/>
              </a:spcBef>
            </a:pPr>
            <a:r>
              <a:rPr lang="en-GB" sz="1200" dirty="0">
                <a:latin typeface="Trebuchet MS" panose="020B0603020202020204" pitchFamily="34" charset="0"/>
                <a:cs typeface="Trebuchet MS"/>
              </a:rPr>
              <a:t>The chart below shows the themes from the 93 reviews we collected in North Lewisham PCN. </a:t>
            </a:r>
            <a:r>
              <a:rPr lang="en-GB" sz="1200" b="1" dirty="0">
                <a:latin typeface="Trebuchet MS" panose="020B0603020202020204" pitchFamily="34" charset="0"/>
                <a:cs typeface="Trebuchet MS"/>
              </a:rPr>
              <a:t>Administration </a:t>
            </a:r>
            <a:r>
              <a:rPr sz="1200" dirty="0">
                <a:latin typeface="Trebuchet MS" panose="020B0603020202020204" pitchFamily="34" charset="0"/>
                <a:cs typeface="Trebuchet MS"/>
              </a:rPr>
              <a:t>(</a:t>
            </a:r>
            <a:r>
              <a:rPr lang="en-GB" sz="1200" dirty="0">
                <a:latin typeface="Trebuchet MS" panose="020B0603020202020204" pitchFamily="34" charset="0"/>
                <a:cs typeface="Trebuchet MS"/>
              </a:rPr>
              <a:t>43</a:t>
            </a:r>
            <a:r>
              <a:rPr sz="1200" dirty="0">
                <a:latin typeface="Trebuchet MS" panose="020B0603020202020204" pitchFamily="34" charset="0"/>
                <a:cs typeface="Trebuchet MS"/>
              </a:rPr>
              <a:t> comments) and </a:t>
            </a:r>
            <a:r>
              <a:rPr lang="en-GB" sz="1200" b="1" dirty="0">
                <a:latin typeface="Trebuchet MS" panose="020B0603020202020204" pitchFamily="34" charset="0"/>
                <a:cs typeface="Trebuchet MS"/>
              </a:rPr>
              <a:t>Staff Attitude </a:t>
            </a:r>
            <a:r>
              <a:rPr sz="1200" dirty="0">
                <a:latin typeface="Trebuchet MS" panose="020B0603020202020204" pitchFamily="34" charset="0"/>
                <a:cs typeface="Trebuchet MS"/>
              </a:rPr>
              <a:t>(</a:t>
            </a:r>
            <a:r>
              <a:rPr lang="en-GB" sz="1200" dirty="0">
                <a:latin typeface="Trebuchet MS" panose="020B0603020202020204" pitchFamily="34" charset="0"/>
                <a:cs typeface="Trebuchet MS"/>
              </a:rPr>
              <a:t>35</a:t>
            </a:r>
            <a:r>
              <a:rPr sz="1200" dirty="0">
                <a:latin typeface="Trebuchet MS" panose="020B0603020202020204" pitchFamily="34" charset="0"/>
                <a:cs typeface="Trebuchet MS"/>
              </a:rPr>
              <a:t> comments) were the most frequent</a:t>
            </a:r>
            <a:r>
              <a:rPr lang="en-GB" sz="1200" dirty="0" err="1">
                <a:latin typeface="Trebuchet MS" panose="020B0603020202020204" pitchFamily="34" charset="0"/>
                <a:cs typeface="Trebuchet MS"/>
              </a:rPr>
              <a:t>ly</a:t>
            </a:r>
            <a:r>
              <a:rPr sz="1200" dirty="0">
                <a:latin typeface="Trebuchet MS" panose="020B0603020202020204" pitchFamily="34" charset="0"/>
                <a:cs typeface="Trebuchet MS"/>
              </a:rPr>
              <a:t> identified</a:t>
            </a:r>
            <a:r>
              <a:rPr lang="en-GB" sz="1200" dirty="0">
                <a:latin typeface="Trebuchet MS" panose="020B0603020202020204" pitchFamily="34" charset="0"/>
                <a:cs typeface="Trebuchet MS"/>
              </a:rPr>
              <a:t> themes</a:t>
            </a:r>
            <a:r>
              <a:rPr sz="1200" dirty="0">
                <a:latin typeface="Trebuchet MS" panose="020B0603020202020204" pitchFamily="34" charset="0"/>
                <a:cs typeface="Trebuchet MS"/>
              </a:rPr>
              <a:t>.</a:t>
            </a:r>
          </a:p>
          <a:p>
            <a:pPr>
              <a:lnSpc>
                <a:spcPct val="100000"/>
              </a:lnSpc>
              <a:spcBef>
                <a:spcPts val="5"/>
              </a:spcBef>
            </a:pPr>
            <a:endParaRPr sz="1200" dirty="0">
              <a:latin typeface="Trebuchet MS" panose="020B0603020202020204" pitchFamily="34" charset="0"/>
              <a:cs typeface="Trebuchet MS"/>
            </a:endParaRPr>
          </a:p>
          <a:p>
            <a:pPr marL="12700" marR="5080">
              <a:lnSpc>
                <a:spcPct val="105000"/>
              </a:lnSpc>
            </a:pPr>
            <a:r>
              <a:rPr lang="en-GB" sz="1200" dirty="0">
                <a:latin typeface="Trebuchet MS" panose="020B0603020202020204" pitchFamily="34" charset="0"/>
                <a:cs typeface="Trebuchet MS"/>
              </a:rPr>
              <a:t>From these </a:t>
            </a:r>
            <a:r>
              <a:rPr sz="1200" dirty="0">
                <a:latin typeface="Trebuchet MS" panose="020B0603020202020204" pitchFamily="34" charset="0"/>
                <a:cs typeface="Trebuchet MS"/>
              </a:rPr>
              <a:t>themes below, </a:t>
            </a:r>
            <a:r>
              <a:rPr lang="en-GB" sz="1200" b="1" dirty="0">
                <a:latin typeface="Trebuchet MS" panose="020B0603020202020204" pitchFamily="34" charset="0"/>
                <a:cs typeface="Trebuchet MS"/>
              </a:rPr>
              <a:t>Staff Attitude </a:t>
            </a:r>
            <a:r>
              <a:rPr lang="en-GB" sz="1200" dirty="0">
                <a:latin typeface="Trebuchet MS" panose="020B0603020202020204" pitchFamily="34" charset="0"/>
                <a:cs typeface="Trebuchet MS"/>
              </a:rPr>
              <a:t>(89% positive), </a:t>
            </a:r>
            <a:r>
              <a:rPr lang="en-GB" sz="1200" b="1" dirty="0">
                <a:latin typeface="Trebuchet MS" panose="020B0603020202020204" pitchFamily="34" charset="0"/>
                <a:cs typeface="Trebuchet MS"/>
              </a:rPr>
              <a:t>Quality of Care </a:t>
            </a:r>
            <a:r>
              <a:rPr lang="en-GB" sz="1200" dirty="0">
                <a:latin typeface="Trebuchet MS" panose="020B0603020202020204" pitchFamily="34" charset="0"/>
                <a:cs typeface="Trebuchet MS"/>
              </a:rPr>
              <a:t>(87% positive) and </a:t>
            </a:r>
            <a:r>
              <a:rPr lang="en-GB" sz="1200" b="1" dirty="0">
                <a:latin typeface="Trebuchet MS" panose="020B0603020202020204" pitchFamily="34" charset="0"/>
                <a:cs typeface="Trebuchet MS"/>
              </a:rPr>
              <a:t>Appointments </a:t>
            </a:r>
            <a:r>
              <a:rPr lang="en-GB" sz="1200" dirty="0">
                <a:latin typeface="Trebuchet MS" panose="020B0603020202020204" pitchFamily="34" charset="0"/>
                <a:cs typeface="Trebuchet MS"/>
              </a:rPr>
              <a:t>(81% positive) had majority positive sentiments. However, </a:t>
            </a:r>
            <a:r>
              <a:rPr lang="en-GB" sz="1200" b="1" dirty="0">
                <a:latin typeface="Trebuchet MS" panose="020B0603020202020204" pitchFamily="34" charset="0"/>
                <a:cs typeface="Trebuchet MS"/>
              </a:rPr>
              <a:t>Administration </a:t>
            </a:r>
            <a:r>
              <a:rPr lang="en-GB" sz="1200" dirty="0">
                <a:latin typeface="Trebuchet MS" panose="020B0603020202020204" pitchFamily="34" charset="0"/>
                <a:cs typeface="Trebuchet MS"/>
              </a:rPr>
              <a:t>(51% negative) and </a:t>
            </a:r>
            <a:r>
              <a:rPr lang="en-GB" sz="1200" b="1" dirty="0">
                <a:latin typeface="Trebuchet MS" panose="020B0603020202020204" pitchFamily="34" charset="0"/>
                <a:cs typeface="Trebuchet MS"/>
              </a:rPr>
              <a:t>Communication </a:t>
            </a:r>
            <a:r>
              <a:rPr lang="en-GB" sz="1200" dirty="0">
                <a:latin typeface="Trebuchet MS" panose="020B0603020202020204" pitchFamily="34" charset="0"/>
                <a:cs typeface="Trebuchet MS"/>
              </a:rPr>
              <a:t>(38% negative) had the highest percentage of negative sentiment reviews. This illustrates that the patients are mostly pleased with the staff and care within this network but highlights administration and communication as areas for improvement.</a:t>
            </a:r>
            <a:endParaRPr sz="1200" b="1" dirty="0">
              <a:latin typeface="Trebuchet MS" panose="020B0603020202020204" pitchFamily="34" charset="0"/>
              <a:cs typeface="Trebuchet MS"/>
            </a:endParaRPr>
          </a:p>
        </p:txBody>
      </p:sp>
      <p:sp>
        <p:nvSpPr>
          <p:cNvPr id="55" name="object 55"/>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3</a:t>
            </a:r>
            <a:r>
              <a:rPr lang="en-GB" sz="1200" dirty="0">
                <a:solidFill>
                  <a:srgbClr val="888888"/>
                </a:solidFill>
                <a:latin typeface="Calibri"/>
                <a:cs typeface="Calibri"/>
              </a:rPr>
              <a:t>2</a:t>
            </a:r>
            <a:endParaRPr sz="1200" dirty="0">
              <a:latin typeface="Calibri"/>
              <a:cs typeface="Calibri"/>
            </a:endParaRPr>
          </a:p>
        </p:txBody>
      </p:sp>
      <p:sp>
        <p:nvSpPr>
          <p:cNvPr id="56" name="object 56"/>
          <p:cNvSpPr txBox="1"/>
          <p:nvPr/>
        </p:nvSpPr>
        <p:spPr>
          <a:xfrm>
            <a:off x="8939276" y="303021"/>
            <a:ext cx="1346200" cy="452755"/>
          </a:xfrm>
          <a:prstGeom prst="rect">
            <a:avLst/>
          </a:prstGeom>
        </p:spPr>
        <p:txBody>
          <a:bodyPr vert="horz" wrap="square" lIns="0" tIns="12700" rIns="0" bIns="0" rtlCol="0">
            <a:spAutoFit/>
          </a:bodyPr>
          <a:lstStyle/>
          <a:p>
            <a:pPr marL="12700" algn="r">
              <a:lnSpc>
                <a:spcPct val="100000"/>
              </a:lnSpc>
              <a:spcBef>
                <a:spcPts val="100"/>
              </a:spcBef>
            </a:pPr>
            <a:r>
              <a:rPr sz="1400" spc="-5" dirty="0">
                <a:solidFill>
                  <a:srgbClr val="FFFFFF"/>
                </a:solidFill>
                <a:latin typeface="Trebuchet MS"/>
                <a:cs typeface="Trebuchet MS"/>
              </a:rPr>
              <a:t>Lewisham</a:t>
            </a:r>
            <a:endParaRPr sz="1400" dirty="0">
              <a:latin typeface="Trebuchet MS"/>
              <a:cs typeface="Trebuchet MS"/>
            </a:endParaRPr>
          </a:p>
          <a:p>
            <a:pPr marL="544195">
              <a:lnSpc>
                <a:spcPct val="100000"/>
              </a:lnSpc>
              <a:spcBef>
                <a:spcPts val="5"/>
              </a:spcBef>
            </a:pPr>
            <a:r>
              <a:rPr sz="1400" spc="-5" dirty="0">
                <a:solidFill>
                  <a:srgbClr val="FFFFFF"/>
                </a:solidFill>
                <a:latin typeface="Trebuchet MS"/>
                <a:cs typeface="Trebuchet MS"/>
              </a:rPr>
              <a:t>Q</a:t>
            </a:r>
            <a:r>
              <a:rPr lang="en-GB" sz="1400" spc="-5" dirty="0">
                <a:solidFill>
                  <a:srgbClr val="FFFFFF"/>
                </a:solidFill>
                <a:latin typeface="Trebuchet MS"/>
                <a:cs typeface="Trebuchet MS"/>
              </a:rPr>
              <a:t>4</a:t>
            </a:r>
            <a:r>
              <a:rPr sz="1400" spc="-30" dirty="0">
                <a:solidFill>
                  <a:srgbClr val="FFFFFF"/>
                </a:solidFill>
                <a:latin typeface="Trebuchet MS"/>
                <a:cs typeface="Trebuchet MS"/>
              </a:rPr>
              <a:t> </a:t>
            </a:r>
            <a:r>
              <a:rPr sz="1400" dirty="0">
                <a:solidFill>
                  <a:srgbClr val="FFFFFF"/>
                </a:solidFill>
                <a:latin typeface="Trebuchet MS"/>
                <a:cs typeface="Trebuchet MS"/>
              </a:rPr>
              <a:t>|</a:t>
            </a:r>
            <a:r>
              <a:rPr sz="1400" spc="-35"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57" name="object 57"/>
          <p:cNvSpPr txBox="1">
            <a:spLocks noGrp="1"/>
          </p:cNvSpPr>
          <p:nvPr>
            <p:ph type="title"/>
          </p:nvPr>
        </p:nvSpPr>
        <p:spPr>
          <a:xfrm>
            <a:off x="1031544" y="361950"/>
            <a:ext cx="5131435" cy="513715"/>
          </a:xfrm>
          <a:prstGeom prst="rect">
            <a:avLst/>
          </a:prstGeom>
        </p:spPr>
        <p:txBody>
          <a:bodyPr vert="horz" wrap="square" lIns="0" tIns="13335" rIns="0" bIns="0" rtlCol="0">
            <a:spAutoFit/>
          </a:bodyPr>
          <a:lstStyle/>
          <a:p>
            <a:pPr marL="12700">
              <a:lnSpc>
                <a:spcPct val="100000"/>
              </a:lnSpc>
              <a:spcBef>
                <a:spcPts val="105"/>
              </a:spcBef>
            </a:pPr>
            <a:r>
              <a:rPr sz="3200" dirty="0"/>
              <a:t>Themes</a:t>
            </a:r>
            <a:r>
              <a:rPr sz="3200" spc="-20" dirty="0"/>
              <a:t> </a:t>
            </a:r>
            <a:r>
              <a:rPr sz="3200" dirty="0"/>
              <a:t>for</a:t>
            </a:r>
            <a:r>
              <a:rPr sz="3200" spc="-10" dirty="0"/>
              <a:t> </a:t>
            </a:r>
            <a:r>
              <a:rPr sz="3200" spc="-5" dirty="0"/>
              <a:t>North</a:t>
            </a:r>
            <a:r>
              <a:rPr sz="3200" spc="-10" dirty="0"/>
              <a:t> </a:t>
            </a:r>
            <a:r>
              <a:rPr sz="3200" spc="-5" dirty="0"/>
              <a:t>Lewisham</a:t>
            </a:r>
            <a:endParaRPr sz="3200"/>
          </a:p>
        </p:txBody>
      </p:sp>
      <p:sp>
        <p:nvSpPr>
          <p:cNvPr id="59" name="object 4">
            <a:extLst>
              <a:ext uri="{FF2B5EF4-FFF2-40B4-BE49-F238E27FC236}">
                <a16:creationId xmlns:a16="http://schemas.microsoft.com/office/drawing/2014/main" id="{7578C19C-81E5-48C4-B1AC-711F110A15E5}"/>
              </a:ext>
            </a:extLst>
          </p:cNvPr>
          <p:cNvSpPr txBox="1"/>
          <p:nvPr/>
        </p:nvSpPr>
        <p:spPr>
          <a:xfrm>
            <a:off x="665480" y="2943986"/>
            <a:ext cx="8191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a:t>
            </a:r>
            <a:endParaRPr sz="1200">
              <a:latin typeface="Trebuchet MS"/>
              <a:cs typeface="Trebuchet MS"/>
            </a:endParaRPr>
          </a:p>
        </p:txBody>
      </p:sp>
      <p:pic>
        <p:nvPicPr>
          <p:cNvPr id="60" name="object 3">
            <a:extLst>
              <a:ext uri="{FF2B5EF4-FFF2-40B4-BE49-F238E27FC236}">
                <a16:creationId xmlns:a16="http://schemas.microsoft.com/office/drawing/2014/main" id="{15D6C5B6-6858-4E2E-AA48-7C3D2995B42A}"/>
              </a:ext>
            </a:extLst>
          </p:cNvPr>
          <p:cNvPicPr/>
          <p:nvPr/>
        </p:nvPicPr>
        <p:blipFill>
          <a:blip r:embed="rId3" cstate="print"/>
          <a:stretch>
            <a:fillRect/>
          </a:stretch>
        </p:blipFill>
        <p:spPr>
          <a:xfrm>
            <a:off x="0" y="4092235"/>
            <a:ext cx="2778742" cy="2765765"/>
          </a:xfrm>
          <a:prstGeom prst="rect">
            <a:avLst/>
          </a:prstGeom>
        </p:spPr>
      </p:pic>
      <p:sp>
        <p:nvSpPr>
          <p:cNvPr id="61" name="object 23">
            <a:extLst>
              <a:ext uri="{FF2B5EF4-FFF2-40B4-BE49-F238E27FC236}">
                <a16:creationId xmlns:a16="http://schemas.microsoft.com/office/drawing/2014/main" id="{86E7BEBA-60B4-4402-A716-B2C0AF5E53F5}"/>
              </a:ext>
            </a:extLst>
          </p:cNvPr>
          <p:cNvSpPr txBox="1"/>
          <p:nvPr/>
        </p:nvSpPr>
        <p:spPr>
          <a:xfrm>
            <a:off x="5501051" y="2756702"/>
            <a:ext cx="4768483" cy="4057521"/>
          </a:xfrm>
          <a:prstGeom prst="rect">
            <a:avLst/>
          </a:prstGeom>
        </p:spPr>
        <p:txBody>
          <a:bodyPr vert="horz" wrap="square" lIns="0" tIns="12700" rIns="0" bIns="0" rtlCol="0">
            <a:spAutoFit/>
          </a:bodyPr>
          <a:lstStyle/>
          <a:p>
            <a:pPr marL="12700">
              <a:spcBef>
                <a:spcPts val="100"/>
              </a:spcBef>
            </a:pPr>
            <a:r>
              <a:rPr lang="en-GB" sz="1200" b="1" dirty="0">
                <a:latin typeface="Trebuchet MS" panose="020B0603020202020204" pitchFamily="34" charset="0"/>
                <a:cs typeface="Trebuchet MS"/>
              </a:rPr>
              <a:t>Positive reviews</a:t>
            </a:r>
          </a:p>
          <a:p>
            <a:pPr marL="12700">
              <a:spcBef>
                <a:spcPts val="100"/>
              </a:spcBef>
            </a:pPr>
            <a:r>
              <a:rPr lang="en-GB" sz="1200" dirty="0">
                <a:highlight>
                  <a:srgbClr val="BCE09C"/>
                </a:highlight>
                <a:latin typeface="Trebuchet MS" panose="020B0603020202020204" pitchFamily="34" charset="0"/>
                <a:cs typeface="Trebuchet MS"/>
              </a:rPr>
              <a:t>‘‘Fantastic GP surgery. Receptionist staff are always really polite and the Dr’s so far have been faultless. I’m so grateful for their support.”</a:t>
            </a:r>
          </a:p>
          <a:p>
            <a:pPr marL="12700">
              <a:spcBef>
                <a:spcPts val="100"/>
              </a:spcBef>
            </a:pPr>
            <a:r>
              <a:rPr lang="en-GB" sz="1200" b="1" i="1" dirty="0">
                <a:latin typeface="Trebuchet MS" panose="020B0603020202020204" pitchFamily="34" charset="0"/>
                <a:cs typeface="Trebuchet MS"/>
              </a:rPr>
              <a:t>GP surgery</a:t>
            </a:r>
          </a:p>
          <a:p>
            <a:pPr marL="12700">
              <a:spcBef>
                <a:spcPts val="100"/>
              </a:spcBef>
            </a:pPr>
            <a:endParaRPr lang="en-GB" sz="1200" i="1" dirty="0">
              <a:latin typeface="Trebuchet MS" panose="020B0603020202020204" pitchFamily="34" charset="0"/>
              <a:cs typeface="Trebuchet MS"/>
            </a:endParaRPr>
          </a:p>
          <a:p>
            <a:pPr marL="12700">
              <a:spcBef>
                <a:spcPts val="100"/>
              </a:spcBef>
            </a:pPr>
            <a:r>
              <a:rPr lang="en-GB" sz="1200" dirty="0">
                <a:highlight>
                  <a:srgbClr val="BCE09C"/>
                </a:highlight>
                <a:latin typeface="Trebuchet MS" panose="020B0603020202020204" pitchFamily="34" charset="0"/>
                <a:cs typeface="Trebuchet MS"/>
              </a:rPr>
              <a:t>“Have been treated with lots of patience and kindness at my visits. So far, my GP has been very understanding and responsive to my concerns!”</a:t>
            </a:r>
          </a:p>
          <a:p>
            <a:pPr marL="12700">
              <a:spcBef>
                <a:spcPts val="100"/>
              </a:spcBef>
            </a:pPr>
            <a:r>
              <a:rPr lang="en-GB" sz="1200" b="1" i="1" dirty="0">
                <a:latin typeface="Trebuchet MS" panose="020B0603020202020204" pitchFamily="34" charset="0"/>
                <a:cs typeface="Trebuchet MS"/>
              </a:rPr>
              <a:t>GP surgery</a:t>
            </a:r>
            <a:endParaRPr lang="en-GB" sz="1200" b="1" dirty="0">
              <a:latin typeface="Trebuchet MS" panose="020B0603020202020204" pitchFamily="34" charset="0"/>
              <a:cs typeface="Trebuchet MS"/>
            </a:endParaRPr>
          </a:p>
          <a:p>
            <a:pPr marL="12700">
              <a:spcBef>
                <a:spcPts val="100"/>
              </a:spcBef>
            </a:pPr>
            <a:endParaRPr lang="en-GB" sz="1200" b="1" dirty="0">
              <a:latin typeface="Trebuchet MS" panose="020B0603020202020204" pitchFamily="34" charset="0"/>
              <a:cs typeface="Trebuchet MS"/>
            </a:endParaRPr>
          </a:p>
          <a:p>
            <a:pPr marL="12700">
              <a:spcBef>
                <a:spcPts val="100"/>
              </a:spcBef>
            </a:pPr>
            <a:r>
              <a:rPr lang="en-GB" sz="1200" b="1" dirty="0">
                <a:latin typeface="Trebuchet MS" panose="020B0603020202020204" pitchFamily="34" charset="0"/>
                <a:cs typeface="Trebuchet MS"/>
              </a:rPr>
              <a:t>Negative reviews</a:t>
            </a:r>
          </a:p>
          <a:p>
            <a:pPr marL="12700">
              <a:spcBef>
                <a:spcPts val="100"/>
              </a:spcBef>
            </a:pPr>
            <a:r>
              <a:rPr lang="en-GB" sz="1200" dirty="0">
                <a:highlight>
                  <a:srgbClr val="80B5C6"/>
                </a:highlight>
                <a:latin typeface="Trebuchet MS" panose="020B0603020202020204" pitchFamily="34" charset="0"/>
                <a:cs typeface="Trebuchet MS"/>
              </a:rPr>
              <a:t>“Impossible to speak with anyone at the practice. Line is constantly busy. I had to go there twice to ask a basic question. Very disappointing.”</a:t>
            </a:r>
          </a:p>
          <a:p>
            <a:pPr marL="12700">
              <a:spcBef>
                <a:spcPts val="100"/>
              </a:spcBef>
            </a:pPr>
            <a:r>
              <a:rPr lang="en-GB" sz="1200" b="1" i="1" dirty="0">
                <a:latin typeface="Trebuchet MS" panose="020B0603020202020204" pitchFamily="34" charset="0"/>
                <a:cs typeface="Trebuchet MS"/>
              </a:rPr>
              <a:t>GP surgery</a:t>
            </a:r>
          </a:p>
          <a:p>
            <a:pPr marL="12700">
              <a:spcBef>
                <a:spcPts val="100"/>
              </a:spcBef>
            </a:pPr>
            <a:endParaRPr lang="en-GB" sz="1200" b="1" i="1" dirty="0">
              <a:latin typeface="Trebuchet MS" panose="020B0603020202020204" pitchFamily="34" charset="0"/>
              <a:cs typeface="Trebuchet MS"/>
            </a:endParaRPr>
          </a:p>
          <a:p>
            <a:pPr marL="12700">
              <a:spcBef>
                <a:spcPts val="100"/>
              </a:spcBef>
            </a:pPr>
            <a:r>
              <a:rPr lang="en-GB" sz="1200" dirty="0">
                <a:highlight>
                  <a:srgbClr val="80B5C6"/>
                </a:highlight>
                <a:latin typeface="Trebuchet MS" panose="020B0603020202020204" pitchFamily="34" charset="0"/>
                <a:cs typeface="Trebuchet MS"/>
              </a:rPr>
              <a:t>“I call the surgery from 8am to try and get an appointment, and hardly ever successful. When I get through they say no appointments call back another day, same thing…”</a:t>
            </a:r>
          </a:p>
          <a:p>
            <a:pPr marL="12700">
              <a:spcBef>
                <a:spcPts val="100"/>
              </a:spcBef>
            </a:pPr>
            <a:r>
              <a:rPr lang="en-GB" sz="1200" b="1" i="1" dirty="0">
                <a:latin typeface="Trebuchet MS" panose="020B0603020202020204" pitchFamily="34" charset="0"/>
                <a:cs typeface="Trebuchet MS"/>
              </a:rPr>
              <a:t>GP surgery </a:t>
            </a:r>
          </a:p>
          <a:p>
            <a:pPr marL="12700">
              <a:spcBef>
                <a:spcPts val="100"/>
              </a:spcBef>
            </a:pPr>
            <a:endParaRPr lang="en-GB" sz="1200" b="1" dirty="0">
              <a:highlight>
                <a:srgbClr val="FF0000"/>
              </a:highlight>
              <a:latin typeface="Trebuchet MS" panose="020B0603020202020204" pitchFamily="34" charset="0"/>
              <a:cs typeface="Trebuchet MS"/>
            </a:endParaRPr>
          </a:p>
        </p:txBody>
      </p:sp>
      <p:sp>
        <p:nvSpPr>
          <p:cNvPr id="62" name="Google Shape;441;p10">
            <a:extLst>
              <a:ext uri="{FF2B5EF4-FFF2-40B4-BE49-F238E27FC236}">
                <a16:creationId xmlns:a16="http://schemas.microsoft.com/office/drawing/2014/main" id="{FE7E59A1-E1AB-4777-95D7-613FA6BF60E6}"/>
              </a:ext>
            </a:extLst>
          </p:cNvPr>
          <p:cNvSpPr/>
          <p:nvPr/>
        </p:nvSpPr>
        <p:spPr>
          <a:xfrm>
            <a:off x="353695" y="2756702"/>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3" name="Google Shape;466;p10">
            <a:extLst>
              <a:ext uri="{FF2B5EF4-FFF2-40B4-BE49-F238E27FC236}">
                <a16:creationId xmlns:a16="http://schemas.microsoft.com/office/drawing/2014/main" id="{CFF47B1E-0B59-4149-8817-06A371C9F11A}"/>
              </a:ext>
            </a:extLst>
          </p:cNvPr>
          <p:cNvSpPr txBox="1"/>
          <p:nvPr/>
        </p:nvSpPr>
        <p:spPr>
          <a:xfrm rot="-5400000">
            <a:off x="59405" y="4293177"/>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64" name="Google Shape;467;p10">
            <a:extLst>
              <a:ext uri="{FF2B5EF4-FFF2-40B4-BE49-F238E27FC236}">
                <a16:creationId xmlns:a16="http://schemas.microsoft.com/office/drawing/2014/main" id="{6608A34A-30F5-47D8-B9DB-9443E5F43BE8}"/>
              </a:ext>
            </a:extLst>
          </p:cNvPr>
          <p:cNvSpPr txBox="1"/>
          <p:nvPr/>
        </p:nvSpPr>
        <p:spPr>
          <a:xfrm>
            <a:off x="2639039" y="5853576"/>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grpSp>
        <p:nvGrpSpPr>
          <p:cNvPr id="65" name="Google Shape;486;p10">
            <a:extLst>
              <a:ext uri="{FF2B5EF4-FFF2-40B4-BE49-F238E27FC236}">
                <a16:creationId xmlns:a16="http://schemas.microsoft.com/office/drawing/2014/main" id="{8DE000F2-2111-4E9F-AC3F-AA596BFC75B5}"/>
              </a:ext>
            </a:extLst>
          </p:cNvPr>
          <p:cNvGrpSpPr/>
          <p:nvPr/>
        </p:nvGrpSpPr>
        <p:grpSpPr>
          <a:xfrm>
            <a:off x="520745" y="5693912"/>
            <a:ext cx="973766" cy="574850"/>
            <a:chOff x="2692675" y="6800257"/>
            <a:chExt cx="973766" cy="574850"/>
          </a:xfrm>
        </p:grpSpPr>
        <p:sp>
          <p:nvSpPr>
            <p:cNvPr id="66" name="Google Shape;487;p10">
              <a:extLst>
                <a:ext uri="{FF2B5EF4-FFF2-40B4-BE49-F238E27FC236}">
                  <a16:creationId xmlns:a16="http://schemas.microsoft.com/office/drawing/2014/main" id="{9B46865D-4907-4C89-815D-2E94026EFBB1}"/>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7" name="Google Shape;488;p10">
              <a:extLst>
                <a:ext uri="{FF2B5EF4-FFF2-40B4-BE49-F238E27FC236}">
                  <a16:creationId xmlns:a16="http://schemas.microsoft.com/office/drawing/2014/main" id="{C4EFCFFD-5561-46D4-990D-1791DB27535B}"/>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8" name="Google Shape;489;p10">
              <a:extLst>
                <a:ext uri="{FF2B5EF4-FFF2-40B4-BE49-F238E27FC236}">
                  <a16:creationId xmlns:a16="http://schemas.microsoft.com/office/drawing/2014/main" id="{9B11C551-F771-40D2-A6D1-2D4946055AFB}"/>
                </a:ext>
              </a:extLst>
            </p:cNvPr>
            <p:cNvSpPr/>
            <p:nvPr/>
          </p:nvSpPr>
          <p:spPr>
            <a:xfrm>
              <a:off x="2725290" y="7205723"/>
              <a:ext cx="204000" cy="95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9" name="Google Shape;490;p10">
              <a:extLst>
                <a:ext uri="{FF2B5EF4-FFF2-40B4-BE49-F238E27FC236}">
                  <a16:creationId xmlns:a16="http://schemas.microsoft.com/office/drawing/2014/main" id="{19489169-635E-4FA0-BEDD-5D559ABC1782}"/>
                </a:ext>
              </a:extLst>
            </p:cNvPr>
            <p:cNvSpPr/>
            <p:nvPr/>
          </p:nvSpPr>
          <p:spPr>
            <a:xfrm>
              <a:off x="2725652" y="6869605"/>
              <a:ext cx="2013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0" name="Google Shape;491;p10">
              <a:extLst>
                <a:ext uri="{FF2B5EF4-FFF2-40B4-BE49-F238E27FC236}">
                  <a16:creationId xmlns:a16="http://schemas.microsoft.com/office/drawing/2014/main" id="{2267EA31-C920-414F-B40F-20B9147018AD}"/>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1" name="Google Shape;492;p10">
              <a:extLst>
                <a:ext uri="{FF2B5EF4-FFF2-40B4-BE49-F238E27FC236}">
                  <a16:creationId xmlns:a16="http://schemas.microsoft.com/office/drawing/2014/main" id="{16CF4461-4736-4E8D-8D6E-72A69F79C664}"/>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2" name="Google Shape;493;p10">
              <a:extLst>
                <a:ext uri="{FF2B5EF4-FFF2-40B4-BE49-F238E27FC236}">
                  <a16:creationId xmlns:a16="http://schemas.microsoft.com/office/drawing/2014/main" id="{455B5A5A-28F4-465E-A513-6AC4C9EAE0DA}"/>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73" name="Chart 72">
            <a:extLst>
              <a:ext uri="{FF2B5EF4-FFF2-40B4-BE49-F238E27FC236}">
                <a16:creationId xmlns:a16="http://schemas.microsoft.com/office/drawing/2014/main" id="{40796D30-1327-4575-B574-BC348DFD2A7D}"/>
              </a:ext>
            </a:extLst>
          </p:cNvPr>
          <p:cNvGraphicFramePr/>
          <p:nvPr>
            <p:extLst>
              <p:ext uri="{D42A27DB-BD31-4B8C-83A1-F6EECF244321}">
                <p14:modId xmlns:p14="http://schemas.microsoft.com/office/powerpoint/2010/main" val="860034130"/>
              </p:ext>
            </p:extLst>
          </p:nvPr>
        </p:nvGraphicFramePr>
        <p:xfrm>
          <a:off x="629513" y="2846629"/>
          <a:ext cx="4569647" cy="2794931"/>
        </p:xfrm>
        <a:graphic>
          <a:graphicData uri="http://schemas.openxmlformats.org/drawingml/2006/chart">
            <c:chart xmlns:c="http://schemas.openxmlformats.org/drawingml/2006/chart" xmlns:r="http://schemas.openxmlformats.org/officeDocument/2006/relationships" r:id="rId6"/>
          </a:graphicData>
        </a:graphic>
      </p:graphicFrame>
      <p:sp>
        <p:nvSpPr>
          <p:cNvPr id="74" name="Google Shape;475;p10">
            <a:extLst>
              <a:ext uri="{FF2B5EF4-FFF2-40B4-BE49-F238E27FC236}">
                <a16:creationId xmlns:a16="http://schemas.microsoft.com/office/drawing/2014/main" id="{3C4885B8-EC2B-4720-8707-1DC9707152D3}"/>
              </a:ext>
            </a:extLst>
          </p:cNvPr>
          <p:cNvSpPr txBox="1"/>
          <p:nvPr/>
        </p:nvSpPr>
        <p:spPr>
          <a:xfrm>
            <a:off x="877570" y="2470666"/>
            <a:ext cx="3932554" cy="26924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Trebuchet MS"/>
                <a:ea typeface="Trebuchet MS"/>
                <a:cs typeface="Trebuchet MS"/>
                <a:sym typeface="Trebuchet MS"/>
              </a:rPr>
              <a:t>Top themes for North </a:t>
            </a:r>
            <a:r>
              <a:rPr lang="en-US" sz="1600" b="1" i="0" u="none" strike="noStrike" cap="none" dirty="0" err="1">
                <a:solidFill>
                  <a:srgbClr val="000000"/>
                </a:solidFill>
                <a:latin typeface="Trebuchet MS"/>
                <a:ea typeface="Trebuchet MS"/>
                <a:cs typeface="Trebuchet MS"/>
                <a:sym typeface="Trebuchet MS"/>
              </a:rPr>
              <a:t>Lewisham</a:t>
            </a:r>
            <a:r>
              <a:rPr lang="en-US" sz="1600" b="1" i="0" u="none" strike="noStrike" cap="none" dirty="0">
                <a:solidFill>
                  <a:srgbClr val="000000"/>
                </a:solidFill>
                <a:latin typeface="Trebuchet MS"/>
                <a:ea typeface="Trebuchet MS"/>
                <a:cs typeface="Trebuchet MS"/>
                <a:sym typeface="Trebuchet MS"/>
              </a:rPr>
              <a:t> PCN</a:t>
            </a:r>
            <a:endParaRPr sz="1600" b="0" i="0" u="none" strike="noStrike" cap="none" dirty="0">
              <a:solidFill>
                <a:srgbClr val="000000"/>
              </a:solidFill>
              <a:latin typeface="Trebuchet MS"/>
              <a:ea typeface="Trebuchet MS"/>
              <a:cs typeface="Trebuchet MS"/>
              <a:sym typeface="Trebuchet MS"/>
            </a:endParaRPr>
          </a:p>
        </p:txBody>
      </p:sp>
    </p:spTree>
    <p:extLst>
      <p:ext uri="{BB962C8B-B14F-4D97-AF65-F5344CB8AC3E}">
        <p14:creationId xmlns:p14="http://schemas.microsoft.com/office/powerpoint/2010/main" val="2892711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 name="object 3"/>
          <p:cNvSpPr txBox="1"/>
          <p:nvPr/>
        </p:nvSpPr>
        <p:spPr>
          <a:xfrm>
            <a:off x="353695" y="1109598"/>
            <a:ext cx="9931781" cy="1338123"/>
          </a:xfrm>
          <a:prstGeom prst="rect">
            <a:avLst/>
          </a:prstGeom>
        </p:spPr>
        <p:txBody>
          <a:bodyPr vert="horz" wrap="square" lIns="0" tIns="3175" rIns="0" bIns="0" rtlCol="0">
            <a:spAutoFit/>
          </a:bodyPr>
          <a:lstStyle/>
          <a:p>
            <a:pPr marL="12700" marR="6985">
              <a:lnSpc>
                <a:spcPct val="105000"/>
              </a:lnSpc>
              <a:spcBef>
                <a:spcPts val="25"/>
              </a:spcBef>
            </a:pPr>
            <a:r>
              <a:rPr lang="en-GB" sz="1200" b="1" dirty="0">
                <a:latin typeface="Trebuchet MS"/>
                <a:cs typeface="Trebuchet MS"/>
              </a:rPr>
              <a:t>Administration </a:t>
            </a:r>
            <a:r>
              <a:rPr sz="1200" dirty="0">
                <a:latin typeface="Trebuchet MS"/>
                <a:cs typeface="Trebuchet MS"/>
              </a:rPr>
              <a:t>(</a:t>
            </a:r>
            <a:r>
              <a:rPr lang="en-GB" sz="1200" dirty="0">
                <a:latin typeface="Trebuchet MS"/>
                <a:cs typeface="Trebuchet MS"/>
              </a:rPr>
              <a:t>42</a:t>
            </a:r>
            <a:r>
              <a:rPr sz="1200" dirty="0">
                <a:latin typeface="Trebuchet MS"/>
                <a:cs typeface="Trebuchet MS"/>
              </a:rPr>
              <a:t> comments) and </a:t>
            </a:r>
            <a:r>
              <a:rPr lang="en-GB" sz="1200" b="1" dirty="0">
                <a:latin typeface="Trebuchet MS"/>
                <a:cs typeface="Trebuchet MS"/>
              </a:rPr>
              <a:t>Staff </a:t>
            </a:r>
            <a:r>
              <a:rPr lang="en-GB" sz="1200" dirty="0">
                <a:latin typeface="Trebuchet MS"/>
                <a:cs typeface="Trebuchet MS"/>
              </a:rPr>
              <a:t>(24</a:t>
            </a:r>
            <a:r>
              <a:rPr sz="1200" dirty="0">
                <a:latin typeface="Trebuchet MS"/>
                <a:cs typeface="Trebuchet MS"/>
              </a:rPr>
              <a:t> comments) were the most frequent themes identified in the </a:t>
            </a:r>
            <a:r>
              <a:rPr lang="en-GB" sz="1200" dirty="0">
                <a:latin typeface="Trebuchet MS"/>
                <a:cs typeface="Trebuchet MS"/>
              </a:rPr>
              <a:t>75 </a:t>
            </a:r>
            <a:r>
              <a:rPr sz="1200" dirty="0">
                <a:latin typeface="Trebuchet MS"/>
                <a:cs typeface="Trebuchet MS"/>
              </a:rPr>
              <a:t>reviews for </a:t>
            </a:r>
            <a:r>
              <a:rPr lang="en-GB" sz="1200" dirty="0">
                <a:latin typeface="Trebuchet MS"/>
                <a:cs typeface="Trebuchet MS"/>
              </a:rPr>
              <a:t>Sevenfields </a:t>
            </a:r>
            <a:r>
              <a:rPr sz="1200" dirty="0">
                <a:latin typeface="Trebuchet MS"/>
                <a:cs typeface="Trebuchet MS"/>
              </a:rPr>
              <a:t>PCN, the chart below shows a breakdown on the themes.</a:t>
            </a:r>
          </a:p>
          <a:p>
            <a:pPr>
              <a:lnSpc>
                <a:spcPct val="100000"/>
              </a:lnSpc>
              <a:spcBef>
                <a:spcPts val="5"/>
              </a:spcBef>
            </a:pPr>
            <a:endParaRPr sz="1200" dirty="0">
              <a:latin typeface="Trebuchet MS"/>
              <a:cs typeface="Trebuchet MS"/>
            </a:endParaRPr>
          </a:p>
          <a:p>
            <a:pPr marL="12700" marR="5080">
              <a:lnSpc>
                <a:spcPct val="105000"/>
              </a:lnSpc>
            </a:pPr>
            <a:r>
              <a:rPr sz="1200" dirty="0">
                <a:latin typeface="Trebuchet MS"/>
                <a:cs typeface="Trebuchet MS"/>
              </a:rPr>
              <a:t>Of the main themes highlighted below, </a:t>
            </a:r>
            <a:r>
              <a:rPr sz="1200" b="1" dirty="0">
                <a:latin typeface="Trebuchet MS"/>
                <a:cs typeface="Trebuchet MS"/>
              </a:rPr>
              <a:t>Administration </a:t>
            </a:r>
            <a:r>
              <a:rPr sz="1200" dirty="0">
                <a:latin typeface="Trebuchet MS"/>
                <a:cs typeface="Trebuchet MS"/>
              </a:rPr>
              <a:t>was the only theme where the negative sentiment (</a:t>
            </a:r>
            <a:r>
              <a:rPr lang="en-GB" sz="1200" dirty="0">
                <a:latin typeface="Trebuchet MS"/>
                <a:cs typeface="Trebuchet MS"/>
              </a:rPr>
              <a:t>64%</a:t>
            </a:r>
            <a:r>
              <a:rPr sz="1200" dirty="0">
                <a:latin typeface="Trebuchet MS"/>
                <a:cs typeface="Trebuchet MS"/>
              </a:rPr>
              <a:t>) was higher than the positive sentiment</a:t>
            </a:r>
            <a:r>
              <a:rPr lang="en-GB" sz="1200" dirty="0">
                <a:latin typeface="Trebuchet MS"/>
                <a:cs typeface="Trebuchet MS"/>
              </a:rPr>
              <a:t> </a:t>
            </a:r>
            <a:r>
              <a:rPr sz="1200" dirty="0">
                <a:latin typeface="Trebuchet MS"/>
                <a:cs typeface="Trebuchet MS"/>
              </a:rPr>
              <a:t>(</a:t>
            </a:r>
            <a:r>
              <a:rPr lang="en-GB" sz="1200" dirty="0">
                <a:latin typeface="Trebuchet MS"/>
                <a:cs typeface="Trebuchet MS"/>
              </a:rPr>
              <a:t>33%</a:t>
            </a:r>
            <a:r>
              <a:rPr sz="1200" dirty="0">
                <a:latin typeface="Trebuchet MS"/>
                <a:cs typeface="Trebuchet MS"/>
              </a:rPr>
              <a:t>). </a:t>
            </a:r>
            <a:r>
              <a:rPr lang="en-GB" sz="1200" dirty="0">
                <a:latin typeface="Trebuchet MS"/>
                <a:cs typeface="Trebuchet MS"/>
              </a:rPr>
              <a:t>Whereas </a:t>
            </a:r>
            <a:r>
              <a:rPr sz="1200" dirty="0">
                <a:latin typeface="Trebuchet MS"/>
                <a:cs typeface="Trebuchet MS"/>
              </a:rPr>
              <a:t>patients had more positive experiences with </a:t>
            </a:r>
            <a:r>
              <a:rPr lang="en-GB" sz="1200" b="1" dirty="0">
                <a:latin typeface="Trebuchet MS"/>
                <a:cs typeface="Trebuchet MS"/>
              </a:rPr>
              <a:t>Quality of Care</a:t>
            </a:r>
            <a:r>
              <a:rPr sz="1200" b="1" dirty="0">
                <a:latin typeface="Trebuchet MS"/>
                <a:cs typeface="Trebuchet MS"/>
              </a:rPr>
              <a:t> </a:t>
            </a:r>
            <a:r>
              <a:rPr sz="1200" dirty="0">
                <a:latin typeface="Trebuchet MS"/>
                <a:cs typeface="Trebuchet MS"/>
              </a:rPr>
              <a:t>(</a:t>
            </a:r>
            <a:r>
              <a:rPr lang="en-GB" sz="1200" dirty="0">
                <a:latin typeface="Trebuchet MS"/>
                <a:cs typeface="Trebuchet MS"/>
              </a:rPr>
              <a:t>93</a:t>
            </a:r>
            <a:r>
              <a:rPr sz="1200" dirty="0">
                <a:latin typeface="Trebuchet MS"/>
                <a:cs typeface="Trebuchet MS"/>
              </a:rPr>
              <a:t>% positive)</a:t>
            </a:r>
            <a:r>
              <a:rPr lang="en-GB" sz="1200" dirty="0">
                <a:latin typeface="Trebuchet MS"/>
                <a:cs typeface="Trebuchet MS"/>
              </a:rPr>
              <a:t> and </a:t>
            </a:r>
            <a:r>
              <a:rPr lang="en-GB" sz="1200" b="1" dirty="0">
                <a:latin typeface="Trebuchet MS"/>
                <a:cs typeface="Trebuchet MS"/>
              </a:rPr>
              <a:t>Staff </a:t>
            </a:r>
            <a:r>
              <a:rPr lang="en-GB" sz="1200" dirty="0">
                <a:latin typeface="Trebuchet MS"/>
                <a:cs typeface="Trebuchet MS"/>
              </a:rPr>
              <a:t>(79% positive)</a:t>
            </a:r>
            <a:r>
              <a:rPr sz="1200" dirty="0">
                <a:latin typeface="Trebuchet MS"/>
                <a:cs typeface="Trebuchet MS"/>
              </a:rPr>
              <a:t>. </a:t>
            </a:r>
            <a:r>
              <a:rPr lang="en-GB" sz="1200" dirty="0">
                <a:latin typeface="Trebuchet MS" panose="020B0603020202020204" pitchFamily="34" charset="0"/>
                <a:cs typeface="Trebuchet MS"/>
              </a:rPr>
              <a:t>This shows that patients are happy about the services provided by GPs except for their administration, specifically; getting through on the phone and the availability of appointments.</a:t>
            </a:r>
            <a:endParaRPr sz="1200" dirty="0">
              <a:latin typeface="Trebuchet MS"/>
              <a:cs typeface="Trebuchet MS"/>
            </a:endParaRPr>
          </a:p>
        </p:txBody>
      </p:sp>
      <p:sp>
        <p:nvSpPr>
          <p:cNvPr id="55" name="object 55"/>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3</a:t>
            </a:r>
            <a:r>
              <a:rPr lang="en-GB" sz="1200" dirty="0">
                <a:solidFill>
                  <a:srgbClr val="888888"/>
                </a:solidFill>
                <a:latin typeface="Calibri"/>
                <a:cs typeface="Calibri"/>
              </a:rPr>
              <a:t>3</a:t>
            </a:r>
            <a:endParaRPr sz="1200" dirty="0">
              <a:latin typeface="Calibri"/>
              <a:cs typeface="Calibri"/>
            </a:endParaRPr>
          </a:p>
        </p:txBody>
      </p:sp>
      <p:sp>
        <p:nvSpPr>
          <p:cNvPr id="56" name="object 56"/>
          <p:cNvSpPr txBox="1"/>
          <p:nvPr/>
        </p:nvSpPr>
        <p:spPr>
          <a:xfrm>
            <a:off x="8939276" y="303021"/>
            <a:ext cx="1346200" cy="452755"/>
          </a:xfrm>
          <a:prstGeom prst="rect">
            <a:avLst/>
          </a:prstGeom>
        </p:spPr>
        <p:txBody>
          <a:bodyPr vert="horz" wrap="square" lIns="0" tIns="12700" rIns="0" bIns="0" rtlCol="0">
            <a:spAutoFit/>
          </a:bodyPr>
          <a:lstStyle/>
          <a:p>
            <a:pPr marL="12700" algn="r">
              <a:lnSpc>
                <a:spcPct val="100000"/>
              </a:lnSpc>
              <a:spcBef>
                <a:spcPts val="100"/>
              </a:spcBef>
            </a:pPr>
            <a:r>
              <a:rPr sz="1400" spc="-5" dirty="0">
                <a:solidFill>
                  <a:srgbClr val="FFFFFF"/>
                </a:solidFill>
                <a:latin typeface="Trebuchet MS"/>
                <a:cs typeface="Trebuchet MS"/>
              </a:rPr>
              <a:t>Lewisham</a:t>
            </a:r>
            <a:endParaRPr sz="1400" dirty="0">
              <a:latin typeface="Trebuchet MS"/>
              <a:cs typeface="Trebuchet MS"/>
            </a:endParaRPr>
          </a:p>
          <a:p>
            <a:pPr marL="544195">
              <a:lnSpc>
                <a:spcPct val="100000"/>
              </a:lnSpc>
              <a:spcBef>
                <a:spcPts val="5"/>
              </a:spcBef>
            </a:pPr>
            <a:r>
              <a:rPr sz="1400" spc="-5" dirty="0">
                <a:solidFill>
                  <a:srgbClr val="FFFFFF"/>
                </a:solidFill>
                <a:latin typeface="Trebuchet MS"/>
                <a:cs typeface="Trebuchet MS"/>
              </a:rPr>
              <a:t>Q</a:t>
            </a:r>
            <a:r>
              <a:rPr lang="en-GB" sz="1400" spc="-5" dirty="0">
                <a:solidFill>
                  <a:srgbClr val="FFFFFF"/>
                </a:solidFill>
                <a:latin typeface="Trebuchet MS"/>
                <a:cs typeface="Trebuchet MS"/>
              </a:rPr>
              <a:t>4</a:t>
            </a:r>
            <a:r>
              <a:rPr sz="1400" spc="-30" dirty="0">
                <a:solidFill>
                  <a:srgbClr val="FFFFFF"/>
                </a:solidFill>
                <a:latin typeface="Trebuchet MS"/>
                <a:cs typeface="Trebuchet MS"/>
              </a:rPr>
              <a:t> </a:t>
            </a:r>
            <a:r>
              <a:rPr sz="1400" dirty="0">
                <a:solidFill>
                  <a:srgbClr val="FFFFFF"/>
                </a:solidFill>
                <a:latin typeface="Trebuchet MS"/>
                <a:cs typeface="Trebuchet MS"/>
              </a:rPr>
              <a:t>|</a:t>
            </a:r>
            <a:r>
              <a:rPr sz="1400" spc="-35"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57" name="object 57"/>
          <p:cNvSpPr txBox="1">
            <a:spLocks noGrp="1"/>
          </p:cNvSpPr>
          <p:nvPr>
            <p:ph type="title"/>
          </p:nvPr>
        </p:nvSpPr>
        <p:spPr>
          <a:xfrm>
            <a:off x="1031544" y="361950"/>
            <a:ext cx="5131435" cy="513715"/>
          </a:xfrm>
          <a:prstGeom prst="rect">
            <a:avLst/>
          </a:prstGeom>
        </p:spPr>
        <p:txBody>
          <a:bodyPr vert="horz" wrap="square" lIns="0" tIns="13335" rIns="0" bIns="0" rtlCol="0">
            <a:spAutoFit/>
          </a:bodyPr>
          <a:lstStyle/>
          <a:p>
            <a:pPr marL="12700">
              <a:lnSpc>
                <a:spcPct val="100000"/>
              </a:lnSpc>
              <a:spcBef>
                <a:spcPts val="105"/>
              </a:spcBef>
            </a:pPr>
            <a:r>
              <a:rPr sz="3200" dirty="0"/>
              <a:t>Themes</a:t>
            </a:r>
            <a:r>
              <a:rPr sz="3200" spc="-20" dirty="0"/>
              <a:t> </a:t>
            </a:r>
            <a:r>
              <a:rPr sz="3200" dirty="0"/>
              <a:t>for</a:t>
            </a:r>
            <a:r>
              <a:rPr sz="3200" spc="-10" dirty="0"/>
              <a:t> </a:t>
            </a:r>
            <a:r>
              <a:rPr lang="en-GB" sz="3200" spc="-5" dirty="0"/>
              <a:t>Sevenfields</a:t>
            </a:r>
            <a:endParaRPr sz="3200" dirty="0"/>
          </a:p>
        </p:txBody>
      </p:sp>
      <p:sp>
        <p:nvSpPr>
          <p:cNvPr id="59" name="object 4">
            <a:extLst>
              <a:ext uri="{FF2B5EF4-FFF2-40B4-BE49-F238E27FC236}">
                <a16:creationId xmlns:a16="http://schemas.microsoft.com/office/drawing/2014/main" id="{7578C19C-81E5-48C4-B1AC-711F110A15E5}"/>
              </a:ext>
            </a:extLst>
          </p:cNvPr>
          <p:cNvSpPr txBox="1"/>
          <p:nvPr/>
        </p:nvSpPr>
        <p:spPr>
          <a:xfrm>
            <a:off x="665480" y="2943986"/>
            <a:ext cx="8191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a:t>
            </a:r>
            <a:endParaRPr sz="1200">
              <a:latin typeface="Trebuchet MS"/>
              <a:cs typeface="Trebuchet MS"/>
            </a:endParaRPr>
          </a:p>
        </p:txBody>
      </p:sp>
      <p:pic>
        <p:nvPicPr>
          <p:cNvPr id="60" name="object 3">
            <a:extLst>
              <a:ext uri="{FF2B5EF4-FFF2-40B4-BE49-F238E27FC236}">
                <a16:creationId xmlns:a16="http://schemas.microsoft.com/office/drawing/2014/main" id="{15D6C5B6-6858-4E2E-AA48-7C3D2995B42A}"/>
              </a:ext>
            </a:extLst>
          </p:cNvPr>
          <p:cNvPicPr/>
          <p:nvPr/>
        </p:nvPicPr>
        <p:blipFill>
          <a:blip r:embed="rId4" cstate="print"/>
          <a:stretch>
            <a:fillRect/>
          </a:stretch>
        </p:blipFill>
        <p:spPr>
          <a:xfrm>
            <a:off x="0" y="4092235"/>
            <a:ext cx="2778742" cy="2765765"/>
          </a:xfrm>
          <a:prstGeom prst="rect">
            <a:avLst/>
          </a:prstGeom>
        </p:spPr>
      </p:pic>
      <p:sp>
        <p:nvSpPr>
          <p:cNvPr id="61" name="object 23">
            <a:extLst>
              <a:ext uri="{FF2B5EF4-FFF2-40B4-BE49-F238E27FC236}">
                <a16:creationId xmlns:a16="http://schemas.microsoft.com/office/drawing/2014/main" id="{86E7BEBA-60B4-4402-A716-B2C0AF5E53F5}"/>
              </a:ext>
            </a:extLst>
          </p:cNvPr>
          <p:cNvSpPr txBox="1"/>
          <p:nvPr/>
        </p:nvSpPr>
        <p:spPr>
          <a:xfrm>
            <a:off x="5474978" y="2737670"/>
            <a:ext cx="4768483" cy="3860031"/>
          </a:xfrm>
          <a:prstGeom prst="rect">
            <a:avLst/>
          </a:prstGeom>
        </p:spPr>
        <p:txBody>
          <a:bodyPr vert="horz" wrap="square" lIns="0" tIns="12700" rIns="0" bIns="0" rtlCol="0">
            <a:spAutoFit/>
          </a:bodyPr>
          <a:lstStyle/>
          <a:p>
            <a:pPr marL="12700">
              <a:spcBef>
                <a:spcPts val="100"/>
              </a:spcBef>
            </a:pPr>
            <a:r>
              <a:rPr lang="en-GB" sz="1200" b="1" dirty="0">
                <a:latin typeface="Trebuchet MS" panose="020B0603020202020204" pitchFamily="34" charset="0"/>
                <a:cs typeface="Trebuchet MS"/>
              </a:rPr>
              <a:t>Positive reviews</a:t>
            </a:r>
          </a:p>
          <a:p>
            <a:pPr marL="12700">
              <a:spcBef>
                <a:spcPts val="100"/>
              </a:spcBef>
            </a:pPr>
            <a:r>
              <a:rPr lang="en-GB" sz="1200" dirty="0">
                <a:highlight>
                  <a:srgbClr val="BCE09C"/>
                </a:highlight>
                <a:latin typeface="Trebuchet MS" panose="020B0603020202020204" pitchFamily="34" charset="0"/>
                <a:cs typeface="Trebuchet MS"/>
              </a:rPr>
              <a:t>“I have found the staff at X surgery very professional, they respond very promptly to any concerns that I have and the GP is always happy to advise in a very considerate way…”</a:t>
            </a:r>
          </a:p>
          <a:p>
            <a:pPr marL="12700">
              <a:spcBef>
                <a:spcPts val="100"/>
              </a:spcBef>
            </a:pPr>
            <a:r>
              <a:rPr lang="en-GB" sz="1200" b="1" i="1" dirty="0">
                <a:latin typeface="Trebuchet MS" panose="020B0603020202020204" pitchFamily="34" charset="0"/>
                <a:cs typeface="Trebuchet MS"/>
              </a:rPr>
              <a:t>GP surgery</a:t>
            </a:r>
          </a:p>
          <a:p>
            <a:pPr marL="12700">
              <a:spcBef>
                <a:spcPts val="100"/>
              </a:spcBef>
            </a:pPr>
            <a:endParaRPr lang="en-GB" sz="1200" i="1" dirty="0">
              <a:latin typeface="Trebuchet MS" panose="020B0603020202020204" pitchFamily="34" charset="0"/>
              <a:cs typeface="Trebuchet MS"/>
            </a:endParaRPr>
          </a:p>
          <a:p>
            <a:pPr marL="12700">
              <a:spcBef>
                <a:spcPts val="100"/>
              </a:spcBef>
            </a:pPr>
            <a:r>
              <a:rPr lang="en-GB" sz="1200" dirty="0">
                <a:highlight>
                  <a:srgbClr val="BCE09C"/>
                </a:highlight>
                <a:latin typeface="Trebuchet MS" panose="020B0603020202020204" pitchFamily="34" charset="0"/>
                <a:cs typeface="Trebuchet MS"/>
              </a:rPr>
              <a:t>‘‘X Surgery staff are amazing and very helpful and supportive.”</a:t>
            </a:r>
          </a:p>
          <a:p>
            <a:pPr marL="12700">
              <a:spcBef>
                <a:spcPts val="100"/>
              </a:spcBef>
            </a:pPr>
            <a:r>
              <a:rPr lang="en-GB" sz="1200" b="1" i="1" dirty="0">
                <a:latin typeface="Trebuchet MS" panose="020B0603020202020204" pitchFamily="34" charset="0"/>
                <a:cs typeface="Trebuchet MS"/>
              </a:rPr>
              <a:t>GP surgery</a:t>
            </a:r>
            <a:endParaRPr lang="en-GB" sz="1200" b="1" dirty="0">
              <a:latin typeface="Trebuchet MS" panose="020B0603020202020204" pitchFamily="34" charset="0"/>
              <a:cs typeface="Trebuchet MS"/>
            </a:endParaRPr>
          </a:p>
          <a:p>
            <a:pPr marL="12700">
              <a:spcBef>
                <a:spcPts val="100"/>
              </a:spcBef>
            </a:pPr>
            <a:endParaRPr lang="en-GB" sz="1200" b="1" dirty="0">
              <a:latin typeface="Trebuchet MS" panose="020B0603020202020204" pitchFamily="34" charset="0"/>
              <a:cs typeface="Trebuchet MS"/>
            </a:endParaRPr>
          </a:p>
          <a:p>
            <a:pPr marL="12700">
              <a:spcBef>
                <a:spcPts val="100"/>
              </a:spcBef>
            </a:pPr>
            <a:r>
              <a:rPr lang="en-GB" sz="1200" b="1" dirty="0">
                <a:latin typeface="Trebuchet MS" panose="020B0603020202020204" pitchFamily="34" charset="0"/>
                <a:cs typeface="Trebuchet MS"/>
              </a:rPr>
              <a:t>Negative reviews</a:t>
            </a:r>
          </a:p>
          <a:p>
            <a:pPr marL="12700">
              <a:spcBef>
                <a:spcPts val="100"/>
              </a:spcBef>
            </a:pPr>
            <a:r>
              <a:rPr lang="en-GB" sz="1200" dirty="0">
                <a:highlight>
                  <a:srgbClr val="80B5C6"/>
                </a:highlight>
                <a:latin typeface="Trebuchet MS" panose="020B0603020202020204" pitchFamily="34" charset="0"/>
                <a:cs typeface="Trebuchet MS"/>
              </a:rPr>
              <a:t>“Very hard to get an appointment. I always see a new doctor, so no continuity. Can’t get through on the phone. They need more people at reception and to answer calls.”</a:t>
            </a:r>
          </a:p>
          <a:p>
            <a:pPr marL="12700">
              <a:spcBef>
                <a:spcPts val="100"/>
              </a:spcBef>
            </a:pPr>
            <a:r>
              <a:rPr lang="en-GB" sz="1200" b="1" i="1" dirty="0">
                <a:latin typeface="Trebuchet MS" panose="020B0603020202020204" pitchFamily="34" charset="0"/>
                <a:cs typeface="Trebuchet MS"/>
              </a:rPr>
              <a:t>GP surgery</a:t>
            </a:r>
          </a:p>
          <a:p>
            <a:pPr marL="12700">
              <a:spcBef>
                <a:spcPts val="100"/>
              </a:spcBef>
            </a:pPr>
            <a:endParaRPr lang="en-GB" sz="1200" dirty="0">
              <a:latin typeface="Trebuchet MS" panose="020B0603020202020204" pitchFamily="34" charset="0"/>
              <a:cs typeface="Trebuchet MS"/>
            </a:endParaRPr>
          </a:p>
          <a:p>
            <a:pPr marL="12700">
              <a:spcBef>
                <a:spcPts val="100"/>
              </a:spcBef>
            </a:pPr>
            <a:r>
              <a:rPr lang="en-GB" sz="1200" dirty="0">
                <a:highlight>
                  <a:srgbClr val="80B5C6"/>
                </a:highlight>
                <a:latin typeface="Trebuchet MS" panose="020B0603020202020204" pitchFamily="34" charset="0"/>
                <a:cs typeface="Trebuchet MS"/>
              </a:rPr>
              <a:t>“…You have to ask for an appointment the same day you want one. I had to sit on the phone for a long time to speak with someone about coming in. Waiting times can also be long, sometimes over 30 minutes.”</a:t>
            </a:r>
          </a:p>
          <a:p>
            <a:pPr marL="12700">
              <a:spcBef>
                <a:spcPts val="100"/>
              </a:spcBef>
            </a:pPr>
            <a:r>
              <a:rPr lang="en-GB" sz="1200" b="1" i="1" dirty="0">
                <a:latin typeface="Trebuchet MS" panose="020B0603020202020204" pitchFamily="34" charset="0"/>
                <a:cs typeface="Trebuchet MS"/>
              </a:rPr>
              <a:t>GP surgery</a:t>
            </a:r>
            <a:endParaRPr lang="en-GB" sz="1200" b="1" dirty="0">
              <a:latin typeface="Trebuchet MS" panose="020B0603020202020204" pitchFamily="34" charset="0"/>
              <a:cs typeface="Trebuchet MS"/>
            </a:endParaRPr>
          </a:p>
        </p:txBody>
      </p:sp>
      <p:sp>
        <p:nvSpPr>
          <p:cNvPr id="62" name="Google Shape;441;p10">
            <a:extLst>
              <a:ext uri="{FF2B5EF4-FFF2-40B4-BE49-F238E27FC236}">
                <a16:creationId xmlns:a16="http://schemas.microsoft.com/office/drawing/2014/main" id="{FE7E59A1-E1AB-4777-95D7-613FA6BF60E6}"/>
              </a:ext>
            </a:extLst>
          </p:cNvPr>
          <p:cNvSpPr/>
          <p:nvPr/>
        </p:nvSpPr>
        <p:spPr>
          <a:xfrm>
            <a:off x="353695" y="2756702"/>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3" name="Google Shape;466;p10">
            <a:extLst>
              <a:ext uri="{FF2B5EF4-FFF2-40B4-BE49-F238E27FC236}">
                <a16:creationId xmlns:a16="http://schemas.microsoft.com/office/drawing/2014/main" id="{CFF47B1E-0B59-4149-8817-06A371C9F11A}"/>
              </a:ext>
            </a:extLst>
          </p:cNvPr>
          <p:cNvSpPr txBox="1"/>
          <p:nvPr/>
        </p:nvSpPr>
        <p:spPr>
          <a:xfrm rot="-5400000">
            <a:off x="59405" y="4293177"/>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64" name="Google Shape;467;p10">
            <a:extLst>
              <a:ext uri="{FF2B5EF4-FFF2-40B4-BE49-F238E27FC236}">
                <a16:creationId xmlns:a16="http://schemas.microsoft.com/office/drawing/2014/main" id="{6608A34A-30F5-47D8-B9DB-9443E5F43BE8}"/>
              </a:ext>
            </a:extLst>
          </p:cNvPr>
          <p:cNvSpPr txBox="1"/>
          <p:nvPr/>
        </p:nvSpPr>
        <p:spPr>
          <a:xfrm>
            <a:off x="2639039" y="5853576"/>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grpSp>
        <p:nvGrpSpPr>
          <p:cNvPr id="65" name="Google Shape;486;p10">
            <a:extLst>
              <a:ext uri="{FF2B5EF4-FFF2-40B4-BE49-F238E27FC236}">
                <a16:creationId xmlns:a16="http://schemas.microsoft.com/office/drawing/2014/main" id="{8DE000F2-2111-4E9F-AC3F-AA596BFC75B5}"/>
              </a:ext>
            </a:extLst>
          </p:cNvPr>
          <p:cNvGrpSpPr/>
          <p:nvPr/>
        </p:nvGrpSpPr>
        <p:grpSpPr>
          <a:xfrm>
            <a:off x="520745" y="5693912"/>
            <a:ext cx="973766" cy="574850"/>
            <a:chOff x="2692675" y="6800257"/>
            <a:chExt cx="973766" cy="574850"/>
          </a:xfrm>
        </p:grpSpPr>
        <p:sp>
          <p:nvSpPr>
            <p:cNvPr id="66" name="Google Shape;487;p10">
              <a:extLst>
                <a:ext uri="{FF2B5EF4-FFF2-40B4-BE49-F238E27FC236}">
                  <a16:creationId xmlns:a16="http://schemas.microsoft.com/office/drawing/2014/main" id="{9B46865D-4907-4C89-815D-2E94026EFBB1}"/>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7" name="Google Shape;488;p10">
              <a:extLst>
                <a:ext uri="{FF2B5EF4-FFF2-40B4-BE49-F238E27FC236}">
                  <a16:creationId xmlns:a16="http://schemas.microsoft.com/office/drawing/2014/main" id="{C4EFCFFD-5561-46D4-990D-1791DB27535B}"/>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8" name="Google Shape;489;p10">
              <a:extLst>
                <a:ext uri="{FF2B5EF4-FFF2-40B4-BE49-F238E27FC236}">
                  <a16:creationId xmlns:a16="http://schemas.microsoft.com/office/drawing/2014/main" id="{9B11C551-F771-40D2-A6D1-2D4946055AFB}"/>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9" name="Google Shape;490;p10">
              <a:extLst>
                <a:ext uri="{FF2B5EF4-FFF2-40B4-BE49-F238E27FC236}">
                  <a16:creationId xmlns:a16="http://schemas.microsoft.com/office/drawing/2014/main" id="{19489169-635E-4FA0-BEDD-5D559ABC1782}"/>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0" name="Google Shape;491;p10">
              <a:extLst>
                <a:ext uri="{FF2B5EF4-FFF2-40B4-BE49-F238E27FC236}">
                  <a16:creationId xmlns:a16="http://schemas.microsoft.com/office/drawing/2014/main" id="{2267EA31-C920-414F-B40F-20B9147018AD}"/>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1" name="Google Shape;492;p10">
              <a:extLst>
                <a:ext uri="{FF2B5EF4-FFF2-40B4-BE49-F238E27FC236}">
                  <a16:creationId xmlns:a16="http://schemas.microsoft.com/office/drawing/2014/main" id="{16CF4461-4736-4E8D-8D6E-72A69F79C664}"/>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2" name="Google Shape;493;p10">
              <a:extLst>
                <a:ext uri="{FF2B5EF4-FFF2-40B4-BE49-F238E27FC236}">
                  <a16:creationId xmlns:a16="http://schemas.microsoft.com/office/drawing/2014/main" id="{455B5A5A-28F4-465E-A513-6AC4C9EAE0DA}"/>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73" name="Chart 72">
            <a:extLst>
              <a:ext uri="{FF2B5EF4-FFF2-40B4-BE49-F238E27FC236}">
                <a16:creationId xmlns:a16="http://schemas.microsoft.com/office/drawing/2014/main" id="{40796D30-1327-4575-B574-BC348DFD2A7D}"/>
              </a:ext>
            </a:extLst>
          </p:cNvPr>
          <p:cNvGraphicFramePr/>
          <p:nvPr>
            <p:extLst>
              <p:ext uri="{D42A27DB-BD31-4B8C-83A1-F6EECF244321}">
                <p14:modId xmlns:p14="http://schemas.microsoft.com/office/powerpoint/2010/main" val="3853697031"/>
              </p:ext>
            </p:extLst>
          </p:nvPr>
        </p:nvGraphicFramePr>
        <p:xfrm>
          <a:off x="629513" y="2846629"/>
          <a:ext cx="4569647" cy="2794931"/>
        </p:xfrm>
        <a:graphic>
          <a:graphicData uri="http://schemas.openxmlformats.org/drawingml/2006/chart">
            <c:chart xmlns:c="http://schemas.openxmlformats.org/drawingml/2006/chart" xmlns:r="http://schemas.openxmlformats.org/officeDocument/2006/relationships" r:id="rId7"/>
          </a:graphicData>
        </a:graphic>
      </p:graphicFrame>
      <p:sp>
        <p:nvSpPr>
          <p:cNvPr id="74" name="Google Shape;475;p10">
            <a:extLst>
              <a:ext uri="{FF2B5EF4-FFF2-40B4-BE49-F238E27FC236}">
                <a16:creationId xmlns:a16="http://schemas.microsoft.com/office/drawing/2014/main" id="{3C4885B8-EC2B-4720-8707-1DC9707152D3}"/>
              </a:ext>
            </a:extLst>
          </p:cNvPr>
          <p:cNvSpPr txBox="1"/>
          <p:nvPr/>
        </p:nvSpPr>
        <p:spPr>
          <a:xfrm>
            <a:off x="353695" y="2501835"/>
            <a:ext cx="4980305" cy="259045"/>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Trebuchet MS"/>
                <a:ea typeface="Trebuchet MS"/>
                <a:cs typeface="Trebuchet MS"/>
                <a:sym typeface="Trebuchet MS"/>
              </a:rPr>
              <a:t>Top themes for </a:t>
            </a:r>
            <a:r>
              <a:rPr lang="en-US" sz="1600" b="1" i="0" u="none" strike="noStrike" cap="none" dirty="0" err="1">
                <a:solidFill>
                  <a:srgbClr val="000000"/>
                </a:solidFill>
                <a:latin typeface="Trebuchet MS"/>
                <a:ea typeface="Trebuchet MS"/>
                <a:cs typeface="Trebuchet MS"/>
                <a:sym typeface="Trebuchet MS"/>
              </a:rPr>
              <a:t>Sevenfields</a:t>
            </a:r>
            <a:r>
              <a:rPr lang="en-US" sz="1600" b="1" i="0" u="none" strike="noStrike" cap="none" dirty="0">
                <a:solidFill>
                  <a:srgbClr val="000000"/>
                </a:solidFill>
                <a:latin typeface="Trebuchet MS"/>
                <a:ea typeface="Trebuchet MS"/>
                <a:cs typeface="Trebuchet MS"/>
                <a:sym typeface="Trebuchet MS"/>
              </a:rPr>
              <a:t> PCN</a:t>
            </a:r>
            <a:endParaRPr sz="1600" b="0" i="0" u="none" strike="noStrike" cap="none" dirty="0">
              <a:solidFill>
                <a:srgbClr val="000000"/>
              </a:solidFill>
              <a:latin typeface="Trebuchet MS"/>
              <a:ea typeface="Trebuchet MS"/>
              <a:cs typeface="Trebuchet MS"/>
              <a:sym typeface="Trebuchet MS"/>
            </a:endParaRPr>
          </a:p>
        </p:txBody>
      </p:sp>
    </p:spTree>
    <p:extLst>
      <p:ext uri="{BB962C8B-B14F-4D97-AF65-F5344CB8AC3E}">
        <p14:creationId xmlns:p14="http://schemas.microsoft.com/office/powerpoint/2010/main" val="591332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p:nvPr/>
        </p:nvSpPr>
        <p:spPr>
          <a:xfrm>
            <a:off x="353695" y="1127034"/>
            <a:ext cx="9629495" cy="1532022"/>
          </a:xfrm>
          <a:prstGeom prst="rect">
            <a:avLst/>
          </a:prstGeom>
        </p:spPr>
        <p:txBody>
          <a:bodyPr vert="horz" wrap="square" lIns="0" tIns="3175" rIns="0" bIns="0" rtlCol="0">
            <a:spAutoFit/>
          </a:bodyPr>
          <a:lstStyle/>
          <a:p>
            <a:pPr marL="12700" marR="6985">
              <a:lnSpc>
                <a:spcPct val="105000"/>
              </a:lnSpc>
              <a:spcBef>
                <a:spcPts val="25"/>
              </a:spcBef>
            </a:pPr>
            <a:r>
              <a:rPr lang="en-GB" sz="1200" dirty="0">
                <a:latin typeface="Trebuchet MS" panose="020B0603020202020204" pitchFamily="34" charset="0"/>
                <a:cs typeface="Trebuchet MS"/>
              </a:rPr>
              <a:t>In Modality Lewisham PCN we collected 69 revises, from these, </a:t>
            </a:r>
            <a:r>
              <a:rPr lang="en-GB" sz="1200" b="1" dirty="0">
                <a:latin typeface="Trebuchet MS" panose="020B0603020202020204" pitchFamily="34" charset="0"/>
                <a:cs typeface="Trebuchet MS"/>
              </a:rPr>
              <a:t>Administration </a:t>
            </a:r>
            <a:r>
              <a:rPr sz="1200" dirty="0">
                <a:latin typeface="Trebuchet MS" panose="020B0603020202020204" pitchFamily="34" charset="0"/>
                <a:cs typeface="Trebuchet MS"/>
              </a:rPr>
              <a:t>(</a:t>
            </a:r>
            <a:r>
              <a:rPr lang="en-GB" sz="1200" dirty="0">
                <a:latin typeface="Trebuchet MS" panose="020B0603020202020204" pitchFamily="34" charset="0"/>
                <a:cs typeface="Trebuchet MS"/>
              </a:rPr>
              <a:t>42</a:t>
            </a:r>
            <a:r>
              <a:rPr sz="1200" dirty="0">
                <a:latin typeface="Trebuchet MS" panose="020B0603020202020204" pitchFamily="34" charset="0"/>
                <a:cs typeface="Trebuchet MS"/>
              </a:rPr>
              <a:t> comments)</a:t>
            </a:r>
            <a:r>
              <a:rPr lang="en-GB" sz="1200" b="1" dirty="0">
                <a:latin typeface="Trebuchet MS" panose="020B0603020202020204" pitchFamily="34" charset="0"/>
                <a:cs typeface="Trebuchet MS"/>
              </a:rPr>
              <a:t>,</a:t>
            </a:r>
            <a:r>
              <a:rPr sz="1200" dirty="0">
                <a:latin typeface="Trebuchet MS" panose="020B0603020202020204" pitchFamily="34" charset="0"/>
                <a:cs typeface="Trebuchet MS"/>
              </a:rPr>
              <a:t> </a:t>
            </a:r>
            <a:r>
              <a:rPr lang="en-GB" sz="1200" b="1" dirty="0">
                <a:latin typeface="Trebuchet MS" panose="020B0603020202020204" pitchFamily="34" charset="0"/>
                <a:cs typeface="Trebuchet MS"/>
              </a:rPr>
              <a:t>Quality of Care </a:t>
            </a:r>
            <a:r>
              <a:rPr sz="1200" dirty="0">
                <a:latin typeface="Trebuchet MS" panose="020B0603020202020204" pitchFamily="34" charset="0"/>
                <a:cs typeface="Trebuchet MS"/>
              </a:rPr>
              <a:t>(</a:t>
            </a:r>
            <a:r>
              <a:rPr lang="en-GB" sz="1200" dirty="0">
                <a:latin typeface="Trebuchet MS" panose="020B0603020202020204" pitchFamily="34" charset="0"/>
                <a:cs typeface="Trebuchet MS"/>
              </a:rPr>
              <a:t>22</a:t>
            </a:r>
            <a:r>
              <a:rPr sz="1200" dirty="0">
                <a:latin typeface="Trebuchet MS" panose="020B0603020202020204" pitchFamily="34" charset="0"/>
                <a:cs typeface="Trebuchet MS"/>
              </a:rPr>
              <a:t> comments) </a:t>
            </a:r>
            <a:r>
              <a:rPr lang="en-GB" sz="1200" dirty="0">
                <a:latin typeface="Trebuchet MS" panose="020B0603020202020204" pitchFamily="34" charset="0"/>
                <a:cs typeface="Trebuchet MS"/>
              </a:rPr>
              <a:t>and </a:t>
            </a:r>
            <a:r>
              <a:rPr lang="en-GB" sz="1200" b="1" dirty="0">
                <a:latin typeface="Trebuchet MS" panose="020B0603020202020204" pitchFamily="34" charset="0"/>
                <a:cs typeface="Trebuchet MS"/>
              </a:rPr>
              <a:t>Treatment and care </a:t>
            </a:r>
            <a:r>
              <a:rPr lang="en-GB" sz="1200" dirty="0">
                <a:latin typeface="Trebuchet MS" panose="020B0603020202020204" pitchFamily="34" charset="0"/>
                <a:cs typeface="Trebuchet MS"/>
              </a:rPr>
              <a:t>(22 comments) </a:t>
            </a:r>
            <a:r>
              <a:rPr sz="1200" dirty="0">
                <a:latin typeface="Trebuchet MS" panose="020B0603020202020204" pitchFamily="34" charset="0"/>
                <a:cs typeface="Trebuchet MS"/>
              </a:rPr>
              <a:t>were the most frequent themes identified in the reviews, the chart below shows a breakdown on the top </a:t>
            </a:r>
            <a:r>
              <a:rPr lang="en-GB" sz="1200" dirty="0">
                <a:latin typeface="Trebuchet MS" panose="020B0603020202020204" pitchFamily="34" charset="0"/>
                <a:cs typeface="Trebuchet MS"/>
              </a:rPr>
              <a:t>5</a:t>
            </a:r>
            <a:r>
              <a:rPr sz="1200" dirty="0">
                <a:latin typeface="Trebuchet MS" panose="020B0603020202020204" pitchFamily="34" charset="0"/>
                <a:cs typeface="Trebuchet MS"/>
              </a:rPr>
              <a:t> themes.</a:t>
            </a:r>
          </a:p>
          <a:p>
            <a:pPr>
              <a:lnSpc>
                <a:spcPct val="100000"/>
              </a:lnSpc>
              <a:spcBef>
                <a:spcPts val="5"/>
              </a:spcBef>
            </a:pPr>
            <a:endParaRPr sz="1200" dirty="0">
              <a:latin typeface="Trebuchet MS" panose="020B0603020202020204" pitchFamily="34" charset="0"/>
              <a:cs typeface="Trebuchet MS"/>
            </a:endParaRPr>
          </a:p>
          <a:p>
            <a:pPr marL="12700" marR="5080">
              <a:lnSpc>
                <a:spcPct val="105000"/>
              </a:lnSpc>
            </a:pPr>
            <a:r>
              <a:rPr sz="1200" dirty="0">
                <a:latin typeface="Trebuchet MS" panose="020B0603020202020204" pitchFamily="34" charset="0"/>
                <a:cs typeface="Trebuchet MS"/>
              </a:rPr>
              <a:t>Of the main themes highlighted below, </a:t>
            </a:r>
            <a:r>
              <a:rPr sz="1200" b="1" dirty="0">
                <a:latin typeface="Trebuchet MS" panose="020B0603020202020204" pitchFamily="34" charset="0"/>
                <a:cs typeface="Trebuchet MS"/>
              </a:rPr>
              <a:t>Administration </a:t>
            </a:r>
            <a:r>
              <a:rPr sz="1200" dirty="0">
                <a:latin typeface="Trebuchet MS" panose="020B0603020202020204" pitchFamily="34" charset="0"/>
                <a:cs typeface="Trebuchet MS"/>
              </a:rPr>
              <a:t>was the only theme w</a:t>
            </a:r>
            <a:r>
              <a:rPr lang="en-GB" sz="1200" dirty="0" err="1">
                <a:latin typeface="Trebuchet MS" panose="020B0603020202020204" pitchFamily="34" charset="0"/>
                <a:cs typeface="Trebuchet MS"/>
              </a:rPr>
              <a:t>ith</a:t>
            </a:r>
            <a:r>
              <a:rPr lang="en-GB" sz="1200" dirty="0">
                <a:latin typeface="Trebuchet MS" panose="020B0603020202020204" pitchFamily="34" charset="0"/>
                <a:cs typeface="Trebuchet MS"/>
              </a:rPr>
              <a:t> majority</a:t>
            </a:r>
            <a:r>
              <a:rPr sz="1200" dirty="0">
                <a:latin typeface="Trebuchet MS" panose="020B0603020202020204" pitchFamily="34" charset="0"/>
                <a:cs typeface="Trebuchet MS"/>
              </a:rPr>
              <a:t> negative sentiment (</a:t>
            </a:r>
            <a:r>
              <a:rPr lang="en-GB" sz="1200" dirty="0">
                <a:latin typeface="Trebuchet MS" panose="020B0603020202020204" pitchFamily="34" charset="0"/>
                <a:cs typeface="Trebuchet MS"/>
              </a:rPr>
              <a:t>64</a:t>
            </a:r>
            <a:r>
              <a:rPr sz="1200" dirty="0">
                <a:latin typeface="Trebuchet MS" panose="020B0603020202020204" pitchFamily="34" charset="0"/>
                <a:cs typeface="Trebuchet MS"/>
              </a:rPr>
              <a:t>%).</a:t>
            </a:r>
            <a:r>
              <a:rPr lang="en-GB" sz="1200" dirty="0">
                <a:latin typeface="Trebuchet MS" panose="020B0603020202020204" pitchFamily="34" charset="0"/>
                <a:cs typeface="Trebuchet MS"/>
              </a:rPr>
              <a:t> </a:t>
            </a:r>
            <a:r>
              <a:rPr sz="1200" dirty="0">
                <a:latin typeface="Trebuchet MS" panose="020B0603020202020204" pitchFamily="34" charset="0"/>
                <a:cs typeface="Trebuchet MS"/>
              </a:rPr>
              <a:t>Patients generally had more positive experiences with </a:t>
            </a:r>
            <a:r>
              <a:rPr lang="en-GB" sz="1200" b="1" dirty="0">
                <a:latin typeface="Trebuchet MS" panose="020B0603020202020204" pitchFamily="34" charset="0"/>
                <a:cs typeface="Trebuchet MS"/>
              </a:rPr>
              <a:t>Treatment and Care</a:t>
            </a:r>
            <a:r>
              <a:rPr sz="1200" b="1" dirty="0">
                <a:latin typeface="Trebuchet MS" panose="020B0603020202020204" pitchFamily="34" charset="0"/>
                <a:cs typeface="Trebuchet MS"/>
              </a:rPr>
              <a:t> </a:t>
            </a:r>
            <a:r>
              <a:rPr sz="1200" dirty="0">
                <a:latin typeface="Trebuchet MS" panose="020B0603020202020204" pitchFamily="34" charset="0"/>
                <a:cs typeface="Trebuchet MS"/>
              </a:rPr>
              <a:t>(</a:t>
            </a:r>
            <a:r>
              <a:rPr lang="en-GB" sz="1200" dirty="0">
                <a:latin typeface="Trebuchet MS" panose="020B0603020202020204" pitchFamily="34" charset="0"/>
                <a:cs typeface="Trebuchet MS"/>
              </a:rPr>
              <a:t>73</a:t>
            </a:r>
            <a:r>
              <a:rPr sz="1200" dirty="0">
                <a:latin typeface="Trebuchet MS" panose="020B0603020202020204" pitchFamily="34" charset="0"/>
                <a:cs typeface="Trebuchet MS"/>
              </a:rPr>
              <a:t>% positive) and </a:t>
            </a:r>
            <a:r>
              <a:rPr lang="en-GB" sz="1200" b="1" dirty="0">
                <a:latin typeface="Trebuchet MS" panose="020B0603020202020204" pitchFamily="34" charset="0"/>
                <a:cs typeface="Trebuchet MS"/>
              </a:rPr>
              <a:t>Quality of Care</a:t>
            </a:r>
            <a:r>
              <a:rPr sz="1200" b="1" dirty="0">
                <a:latin typeface="Trebuchet MS" panose="020B0603020202020204" pitchFamily="34" charset="0"/>
                <a:cs typeface="Trebuchet MS"/>
              </a:rPr>
              <a:t> </a:t>
            </a:r>
            <a:r>
              <a:rPr sz="1200" dirty="0">
                <a:latin typeface="Trebuchet MS" panose="020B0603020202020204" pitchFamily="34" charset="0"/>
                <a:cs typeface="Trebuchet MS"/>
              </a:rPr>
              <a:t>(</a:t>
            </a:r>
            <a:r>
              <a:rPr lang="en-GB" sz="1200" dirty="0">
                <a:latin typeface="Trebuchet MS" panose="020B0603020202020204" pitchFamily="34" charset="0"/>
                <a:cs typeface="Trebuchet MS"/>
              </a:rPr>
              <a:t>59</a:t>
            </a:r>
            <a:r>
              <a:rPr sz="1200" dirty="0">
                <a:latin typeface="Trebuchet MS" panose="020B0603020202020204" pitchFamily="34" charset="0"/>
                <a:cs typeface="Trebuchet MS"/>
              </a:rPr>
              <a:t>% positive)</a:t>
            </a:r>
            <a:r>
              <a:rPr lang="en-GB" sz="1200" dirty="0">
                <a:latin typeface="Trebuchet MS" panose="020B0603020202020204" pitchFamily="34" charset="0"/>
                <a:cs typeface="Trebuchet MS"/>
              </a:rPr>
              <a:t> and had mixed experiences of </a:t>
            </a:r>
            <a:r>
              <a:rPr lang="en-GB" sz="1200" b="1" dirty="0">
                <a:latin typeface="Trebuchet MS" panose="020B0603020202020204" pitchFamily="34" charset="0"/>
                <a:cs typeface="Trebuchet MS"/>
              </a:rPr>
              <a:t>Staff</a:t>
            </a:r>
            <a:r>
              <a:rPr lang="en-GB" sz="1200" dirty="0">
                <a:latin typeface="Trebuchet MS" panose="020B0603020202020204" pitchFamily="34" charset="0"/>
                <a:cs typeface="Trebuchet MS"/>
              </a:rPr>
              <a:t> (47% positive, 37% negative) and </a:t>
            </a:r>
            <a:r>
              <a:rPr lang="en-GB" sz="1200" b="1" dirty="0">
                <a:latin typeface="Trebuchet MS" panose="020B0603020202020204" pitchFamily="34" charset="0"/>
                <a:cs typeface="Trebuchet MS"/>
              </a:rPr>
              <a:t>Communication</a:t>
            </a:r>
            <a:r>
              <a:rPr lang="en-GB" sz="1200" dirty="0">
                <a:latin typeface="Trebuchet MS" panose="020B0603020202020204" pitchFamily="34" charset="0"/>
                <a:cs typeface="Trebuchet MS"/>
              </a:rPr>
              <a:t> (50% positive, 50% negative).</a:t>
            </a:r>
            <a:r>
              <a:rPr sz="1200" dirty="0">
                <a:latin typeface="Trebuchet MS" panose="020B0603020202020204" pitchFamily="34" charset="0"/>
                <a:cs typeface="Trebuchet MS"/>
              </a:rPr>
              <a:t> </a:t>
            </a:r>
            <a:r>
              <a:rPr lang="en-GB" sz="1200" dirty="0">
                <a:latin typeface="Trebuchet MS" panose="020B0603020202020204" pitchFamily="34" charset="0"/>
                <a:cs typeface="Trebuchet MS"/>
              </a:rPr>
              <a:t>This shows p</a:t>
            </a:r>
            <a:r>
              <a:rPr sz="1200" dirty="0" err="1">
                <a:latin typeface="Trebuchet MS" panose="020B0603020202020204" pitchFamily="34" charset="0"/>
                <a:cs typeface="Trebuchet MS"/>
              </a:rPr>
              <a:t>atients</a:t>
            </a:r>
            <a:r>
              <a:rPr sz="1200" dirty="0">
                <a:latin typeface="Trebuchet MS" panose="020B0603020202020204" pitchFamily="34" charset="0"/>
                <a:cs typeface="Trebuchet MS"/>
              </a:rPr>
              <a:t> are </a:t>
            </a:r>
            <a:r>
              <a:rPr lang="en-GB" sz="1200" dirty="0">
                <a:latin typeface="Trebuchet MS" panose="020B0603020202020204" pitchFamily="34" charset="0"/>
                <a:cs typeface="Trebuchet MS"/>
              </a:rPr>
              <a:t>generally satisfied</a:t>
            </a:r>
            <a:r>
              <a:rPr sz="1200" dirty="0">
                <a:latin typeface="Trebuchet MS" panose="020B0603020202020204" pitchFamily="34" charset="0"/>
                <a:cs typeface="Trebuchet MS"/>
              </a:rPr>
              <a:t> about the </a:t>
            </a:r>
            <a:r>
              <a:rPr lang="en-GB" sz="1200" dirty="0">
                <a:latin typeface="Trebuchet MS" panose="020B0603020202020204" pitchFamily="34" charset="0"/>
                <a:cs typeface="Trebuchet MS"/>
              </a:rPr>
              <a:t>care</a:t>
            </a:r>
            <a:r>
              <a:rPr sz="1200" dirty="0">
                <a:latin typeface="Trebuchet MS" panose="020B0603020202020204" pitchFamily="34" charset="0"/>
                <a:cs typeface="Trebuchet MS"/>
              </a:rPr>
              <a:t> provided by their</a:t>
            </a:r>
            <a:r>
              <a:rPr lang="en-GB" sz="1200" dirty="0">
                <a:latin typeface="Trebuchet MS" panose="020B0603020202020204" pitchFamily="34" charset="0"/>
                <a:cs typeface="Trebuchet MS"/>
              </a:rPr>
              <a:t> local services</a:t>
            </a:r>
            <a:r>
              <a:rPr sz="1200" dirty="0">
                <a:latin typeface="Trebuchet MS" panose="020B0603020202020204" pitchFamily="34" charset="0"/>
                <a:cs typeface="Trebuchet MS"/>
              </a:rPr>
              <a:t> but </a:t>
            </a:r>
            <a:r>
              <a:rPr lang="en-GB" sz="1200" dirty="0">
                <a:latin typeface="Trebuchet MS" panose="020B0603020202020204" pitchFamily="34" charset="0"/>
                <a:cs typeface="Trebuchet MS"/>
              </a:rPr>
              <a:t>are having issues with appointment availability and getting through to services over the phone.</a:t>
            </a:r>
            <a:endParaRPr sz="1200" dirty="0">
              <a:latin typeface="Trebuchet MS" panose="020B0603020202020204" pitchFamily="34" charset="0"/>
              <a:cs typeface="Trebuchet MS"/>
            </a:endParaRPr>
          </a:p>
        </p:txBody>
      </p:sp>
      <p:sp>
        <p:nvSpPr>
          <p:cNvPr id="55" name="object 55"/>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3</a:t>
            </a:r>
            <a:r>
              <a:rPr lang="en-GB" sz="1200" dirty="0">
                <a:solidFill>
                  <a:srgbClr val="888888"/>
                </a:solidFill>
                <a:latin typeface="Calibri"/>
                <a:cs typeface="Calibri"/>
              </a:rPr>
              <a:t>4</a:t>
            </a:r>
            <a:endParaRPr sz="1200" dirty="0">
              <a:latin typeface="Calibri"/>
              <a:cs typeface="Calibri"/>
            </a:endParaRPr>
          </a:p>
        </p:txBody>
      </p:sp>
      <p:sp>
        <p:nvSpPr>
          <p:cNvPr id="56" name="object 56"/>
          <p:cNvSpPr txBox="1"/>
          <p:nvPr/>
        </p:nvSpPr>
        <p:spPr>
          <a:xfrm>
            <a:off x="8939276" y="303021"/>
            <a:ext cx="1346200" cy="452755"/>
          </a:xfrm>
          <a:prstGeom prst="rect">
            <a:avLst/>
          </a:prstGeom>
        </p:spPr>
        <p:txBody>
          <a:bodyPr vert="horz" wrap="square" lIns="0" tIns="12700" rIns="0" bIns="0" rtlCol="0">
            <a:spAutoFit/>
          </a:bodyPr>
          <a:lstStyle/>
          <a:p>
            <a:pPr marL="12700" algn="r">
              <a:lnSpc>
                <a:spcPct val="100000"/>
              </a:lnSpc>
              <a:spcBef>
                <a:spcPts val="100"/>
              </a:spcBef>
            </a:pPr>
            <a:r>
              <a:rPr sz="1400" spc="-5" dirty="0">
                <a:solidFill>
                  <a:srgbClr val="FFFFFF"/>
                </a:solidFill>
                <a:latin typeface="Trebuchet MS"/>
                <a:cs typeface="Trebuchet MS"/>
              </a:rPr>
              <a:t>Lewisham</a:t>
            </a:r>
            <a:endParaRPr sz="1400" dirty="0">
              <a:latin typeface="Trebuchet MS"/>
              <a:cs typeface="Trebuchet MS"/>
            </a:endParaRPr>
          </a:p>
          <a:p>
            <a:pPr marL="544195">
              <a:lnSpc>
                <a:spcPct val="100000"/>
              </a:lnSpc>
              <a:spcBef>
                <a:spcPts val="5"/>
              </a:spcBef>
            </a:pPr>
            <a:r>
              <a:rPr sz="1400" spc="-5" dirty="0">
                <a:solidFill>
                  <a:srgbClr val="FFFFFF"/>
                </a:solidFill>
                <a:latin typeface="Trebuchet MS"/>
                <a:cs typeface="Trebuchet MS"/>
              </a:rPr>
              <a:t>Q</a:t>
            </a:r>
            <a:r>
              <a:rPr lang="en-GB" sz="1400" spc="-5" dirty="0">
                <a:solidFill>
                  <a:srgbClr val="FFFFFF"/>
                </a:solidFill>
                <a:latin typeface="Trebuchet MS"/>
                <a:cs typeface="Trebuchet MS"/>
              </a:rPr>
              <a:t>4</a:t>
            </a:r>
            <a:r>
              <a:rPr sz="1400" spc="-30" dirty="0">
                <a:solidFill>
                  <a:srgbClr val="FFFFFF"/>
                </a:solidFill>
                <a:latin typeface="Trebuchet MS"/>
                <a:cs typeface="Trebuchet MS"/>
              </a:rPr>
              <a:t> </a:t>
            </a:r>
            <a:r>
              <a:rPr sz="1400" dirty="0">
                <a:solidFill>
                  <a:srgbClr val="FFFFFF"/>
                </a:solidFill>
                <a:latin typeface="Trebuchet MS"/>
                <a:cs typeface="Trebuchet MS"/>
              </a:rPr>
              <a:t>|</a:t>
            </a:r>
            <a:r>
              <a:rPr sz="1400" spc="-35"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57" name="object 57"/>
          <p:cNvSpPr txBox="1">
            <a:spLocks noGrp="1"/>
          </p:cNvSpPr>
          <p:nvPr>
            <p:ph type="title"/>
          </p:nvPr>
        </p:nvSpPr>
        <p:spPr>
          <a:xfrm>
            <a:off x="1031544" y="361950"/>
            <a:ext cx="7350456" cy="505908"/>
          </a:xfrm>
          <a:prstGeom prst="rect">
            <a:avLst/>
          </a:prstGeom>
        </p:spPr>
        <p:txBody>
          <a:bodyPr vert="horz" wrap="square" lIns="0" tIns="13335" rIns="0" bIns="0" rtlCol="0">
            <a:spAutoFit/>
          </a:bodyPr>
          <a:lstStyle/>
          <a:p>
            <a:pPr marL="12700">
              <a:lnSpc>
                <a:spcPct val="100000"/>
              </a:lnSpc>
              <a:spcBef>
                <a:spcPts val="105"/>
              </a:spcBef>
            </a:pPr>
            <a:r>
              <a:rPr sz="3200" dirty="0"/>
              <a:t>Themes</a:t>
            </a:r>
            <a:r>
              <a:rPr sz="3200" spc="-20" dirty="0"/>
              <a:t> </a:t>
            </a:r>
            <a:r>
              <a:rPr sz="3200" dirty="0"/>
              <a:t>for</a:t>
            </a:r>
            <a:r>
              <a:rPr sz="3200" spc="-10" dirty="0"/>
              <a:t> </a:t>
            </a:r>
            <a:r>
              <a:rPr lang="en-GB" sz="3200" spc="-5" dirty="0"/>
              <a:t>Modality </a:t>
            </a:r>
            <a:r>
              <a:rPr sz="3200" spc="-5" dirty="0" err="1"/>
              <a:t>Lewisham</a:t>
            </a:r>
            <a:endParaRPr sz="3200" dirty="0"/>
          </a:p>
        </p:txBody>
      </p:sp>
      <p:sp>
        <p:nvSpPr>
          <p:cNvPr id="59" name="object 4">
            <a:extLst>
              <a:ext uri="{FF2B5EF4-FFF2-40B4-BE49-F238E27FC236}">
                <a16:creationId xmlns:a16="http://schemas.microsoft.com/office/drawing/2014/main" id="{7578C19C-81E5-48C4-B1AC-711F110A15E5}"/>
              </a:ext>
            </a:extLst>
          </p:cNvPr>
          <p:cNvSpPr txBox="1"/>
          <p:nvPr/>
        </p:nvSpPr>
        <p:spPr>
          <a:xfrm>
            <a:off x="665480" y="2943986"/>
            <a:ext cx="8191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a:t>
            </a:r>
            <a:endParaRPr sz="1200">
              <a:latin typeface="Trebuchet MS"/>
              <a:cs typeface="Trebuchet MS"/>
            </a:endParaRPr>
          </a:p>
        </p:txBody>
      </p:sp>
      <p:pic>
        <p:nvPicPr>
          <p:cNvPr id="60" name="object 3">
            <a:extLst>
              <a:ext uri="{FF2B5EF4-FFF2-40B4-BE49-F238E27FC236}">
                <a16:creationId xmlns:a16="http://schemas.microsoft.com/office/drawing/2014/main" id="{15D6C5B6-6858-4E2E-AA48-7C3D2995B42A}"/>
              </a:ext>
            </a:extLst>
          </p:cNvPr>
          <p:cNvPicPr/>
          <p:nvPr/>
        </p:nvPicPr>
        <p:blipFill>
          <a:blip r:embed="rId3" cstate="print"/>
          <a:stretch>
            <a:fillRect/>
          </a:stretch>
        </p:blipFill>
        <p:spPr>
          <a:xfrm>
            <a:off x="0" y="4092235"/>
            <a:ext cx="2778742" cy="2765765"/>
          </a:xfrm>
          <a:prstGeom prst="rect">
            <a:avLst/>
          </a:prstGeom>
        </p:spPr>
      </p:pic>
      <p:sp>
        <p:nvSpPr>
          <p:cNvPr id="61" name="object 23">
            <a:extLst>
              <a:ext uri="{FF2B5EF4-FFF2-40B4-BE49-F238E27FC236}">
                <a16:creationId xmlns:a16="http://schemas.microsoft.com/office/drawing/2014/main" id="{86E7BEBA-60B4-4402-A716-B2C0AF5E53F5}"/>
              </a:ext>
            </a:extLst>
          </p:cNvPr>
          <p:cNvSpPr txBox="1"/>
          <p:nvPr/>
        </p:nvSpPr>
        <p:spPr>
          <a:xfrm>
            <a:off x="5516993" y="2989572"/>
            <a:ext cx="4768483" cy="3490699"/>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‘‘…While surgeries are hard-pressed everywhere I feel X is quite determined to give the best care they can.</a:t>
            </a:r>
            <a:r>
              <a:rPr lang="en-GB" sz="1200" spc="-30" dirty="0">
                <a:highlight>
                  <a:srgbClr val="BCE09C"/>
                </a:highlight>
                <a:latin typeface="Trebuchet MS"/>
                <a:cs typeface="Trebuchet MS"/>
              </a:rPr>
              <a:t>”</a:t>
            </a: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p>
          <a:p>
            <a:pPr marL="12700">
              <a:spcBef>
                <a:spcPts val="100"/>
              </a:spcBef>
            </a:pPr>
            <a:endParaRPr lang="en-GB" sz="1200" i="1" dirty="0">
              <a:latin typeface="Trebuchet MS"/>
              <a:cs typeface="Trebuchet MS"/>
            </a:endParaRPr>
          </a:p>
          <a:p>
            <a:pPr marL="12700">
              <a:spcBef>
                <a:spcPts val="100"/>
              </a:spcBef>
            </a:pPr>
            <a:r>
              <a:rPr lang="en-GB" sz="1200" spc="-45" dirty="0">
                <a:highlight>
                  <a:srgbClr val="BCE09C"/>
                </a:highlight>
                <a:latin typeface="Trebuchet MS"/>
                <a:cs typeface="Trebuchet MS"/>
              </a:rPr>
              <a:t>‘‘The receptionist clearly explained what I should expect when I arrived.</a:t>
            </a:r>
            <a:r>
              <a:rPr lang="en-GB" sz="1200" spc="-30" dirty="0">
                <a:highlight>
                  <a:srgbClr val="BCE09C"/>
                </a:highlight>
                <a:latin typeface="Trebuchet MS"/>
                <a:cs typeface="Trebuchet MS"/>
              </a:rPr>
              <a:t>”</a:t>
            </a:r>
            <a:endParaRPr lang="en-GB" sz="1200" dirty="0">
              <a:highlight>
                <a:srgbClr val="BCE09C"/>
              </a:highlight>
              <a:latin typeface="Trebuchet MS"/>
              <a:cs typeface="Trebuchet MS"/>
            </a:endParaRPr>
          </a:p>
          <a:p>
            <a:pPr marL="12700">
              <a:spcBef>
                <a:spcPts val="100"/>
              </a:spcBef>
            </a:pPr>
            <a:r>
              <a:rPr lang="en-GB" sz="1200" i="1" spc="5" dirty="0">
                <a:latin typeface="Trebuchet MS"/>
                <a:cs typeface="Trebuchet MS"/>
              </a:rPr>
              <a:t>G</a:t>
            </a:r>
            <a:r>
              <a:rPr lang="en-GB" sz="1200" i="1" dirty="0">
                <a:latin typeface="Trebuchet MS"/>
                <a:cs typeface="Trebuchet MS"/>
              </a:rPr>
              <a:t>P</a:t>
            </a:r>
            <a:r>
              <a:rPr lang="en-GB" sz="1200" i="1" spc="-55" dirty="0">
                <a:latin typeface="Trebuchet MS"/>
                <a:cs typeface="Trebuchet MS"/>
              </a:rPr>
              <a:t> </a:t>
            </a:r>
            <a:r>
              <a:rPr lang="en-GB" sz="1200" i="1" spc="-10" dirty="0">
                <a:latin typeface="Trebuchet MS"/>
                <a:cs typeface="Trebuchet MS"/>
              </a:rPr>
              <a:t>s</a:t>
            </a:r>
            <a:r>
              <a:rPr lang="en-GB" sz="1200" i="1" dirty="0">
                <a:latin typeface="Trebuchet MS"/>
                <a:cs typeface="Trebuchet MS"/>
              </a:rPr>
              <a:t>urgery</a:t>
            </a:r>
            <a:endParaRPr lang="en-GB" sz="1200" dirty="0">
              <a:latin typeface="Trebuchet MS"/>
              <a:cs typeface="Trebuchet MS"/>
            </a:endParaRPr>
          </a:p>
          <a:p>
            <a:pPr marL="12700">
              <a:spcBef>
                <a:spcPts val="100"/>
              </a:spcBef>
            </a:pPr>
            <a:endParaRPr lang="en-GB" sz="1200" b="1" spc="-5"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“Doctors are doing what they can, but the system (website, reception, phone) is letting them down. Constantly waiting for appointments, only for them to be moved, with the only appointments available being phone consults which seem ineffective…”</a:t>
            </a:r>
            <a:endParaRPr lang="en-GB" sz="1200" spc="-10" dirty="0">
              <a:highlight>
                <a:srgbClr val="80B5C6"/>
              </a:highlight>
              <a:latin typeface="Trebuchet MS"/>
              <a:cs typeface="Trebuchet MS"/>
            </a:endParaRPr>
          </a:p>
          <a:p>
            <a:pPr marL="12700">
              <a:spcBef>
                <a:spcPts val="100"/>
              </a:spcBef>
            </a:pPr>
            <a:r>
              <a:rPr lang="en-GB" sz="1200" b="1" i="1" dirty="0">
                <a:latin typeface="Trebuchet MS"/>
                <a:cs typeface="Trebuchet MS"/>
              </a:rPr>
              <a:t>GP</a:t>
            </a:r>
            <a:r>
              <a:rPr lang="en-GB" sz="1200" b="1" i="1" spc="-80" dirty="0">
                <a:latin typeface="Trebuchet MS"/>
                <a:cs typeface="Trebuchet MS"/>
              </a:rPr>
              <a:t> </a:t>
            </a:r>
            <a:r>
              <a:rPr lang="en-GB" sz="1200" b="1" i="1" spc="-5" dirty="0">
                <a:latin typeface="Trebuchet MS"/>
                <a:cs typeface="Trebuchet MS"/>
              </a:rPr>
              <a:t>surgery</a:t>
            </a: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“Can’t rely on getting through to the service so would need to call an emergency number.”</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endParaRPr lang="en-GB" sz="1200" b="1" dirty="0">
              <a:latin typeface="Trebuchet MS"/>
              <a:cs typeface="Trebuchet MS"/>
            </a:endParaRPr>
          </a:p>
        </p:txBody>
      </p:sp>
      <p:sp>
        <p:nvSpPr>
          <p:cNvPr id="62" name="Google Shape;441;p10">
            <a:extLst>
              <a:ext uri="{FF2B5EF4-FFF2-40B4-BE49-F238E27FC236}">
                <a16:creationId xmlns:a16="http://schemas.microsoft.com/office/drawing/2014/main" id="{FE7E59A1-E1AB-4777-95D7-613FA6BF60E6}"/>
              </a:ext>
            </a:extLst>
          </p:cNvPr>
          <p:cNvSpPr/>
          <p:nvPr/>
        </p:nvSpPr>
        <p:spPr>
          <a:xfrm>
            <a:off x="353695" y="2991664"/>
            <a:ext cx="4980305" cy="3373576"/>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3" name="Google Shape;466;p10">
            <a:extLst>
              <a:ext uri="{FF2B5EF4-FFF2-40B4-BE49-F238E27FC236}">
                <a16:creationId xmlns:a16="http://schemas.microsoft.com/office/drawing/2014/main" id="{CFF47B1E-0B59-4149-8817-06A371C9F11A}"/>
              </a:ext>
            </a:extLst>
          </p:cNvPr>
          <p:cNvSpPr txBox="1"/>
          <p:nvPr/>
        </p:nvSpPr>
        <p:spPr>
          <a:xfrm rot="-5400000">
            <a:off x="59405" y="4293177"/>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64" name="Google Shape;467;p10">
            <a:extLst>
              <a:ext uri="{FF2B5EF4-FFF2-40B4-BE49-F238E27FC236}">
                <a16:creationId xmlns:a16="http://schemas.microsoft.com/office/drawing/2014/main" id="{6608A34A-30F5-47D8-B9DB-9443E5F43BE8}"/>
              </a:ext>
            </a:extLst>
          </p:cNvPr>
          <p:cNvSpPr txBox="1"/>
          <p:nvPr/>
        </p:nvSpPr>
        <p:spPr>
          <a:xfrm>
            <a:off x="2639039" y="5853576"/>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grpSp>
        <p:nvGrpSpPr>
          <p:cNvPr id="65" name="Google Shape;486;p10">
            <a:extLst>
              <a:ext uri="{FF2B5EF4-FFF2-40B4-BE49-F238E27FC236}">
                <a16:creationId xmlns:a16="http://schemas.microsoft.com/office/drawing/2014/main" id="{8DE000F2-2111-4E9F-AC3F-AA596BFC75B5}"/>
              </a:ext>
            </a:extLst>
          </p:cNvPr>
          <p:cNvGrpSpPr/>
          <p:nvPr/>
        </p:nvGrpSpPr>
        <p:grpSpPr>
          <a:xfrm>
            <a:off x="520745" y="5693912"/>
            <a:ext cx="973766" cy="574850"/>
            <a:chOff x="2692675" y="6800257"/>
            <a:chExt cx="973766" cy="574850"/>
          </a:xfrm>
        </p:grpSpPr>
        <p:sp>
          <p:nvSpPr>
            <p:cNvPr id="66" name="Google Shape;487;p10">
              <a:extLst>
                <a:ext uri="{FF2B5EF4-FFF2-40B4-BE49-F238E27FC236}">
                  <a16:creationId xmlns:a16="http://schemas.microsoft.com/office/drawing/2014/main" id="{9B46865D-4907-4C89-815D-2E94026EFBB1}"/>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7" name="Google Shape;488;p10">
              <a:extLst>
                <a:ext uri="{FF2B5EF4-FFF2-40B4-BE49-F238E27FC236}">
                  <a16:creationId xmlns:a16="http://schemas.microsoft.com/office/drawing/2014/main" id="{C4EFCFFD-5561-46D4-990D-1791DB27535B}"/>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8" name="Google Shape;489;p10">
              <a:extLst>
                <a:ext uri="{FF2B5EF4-FFF2-40B4-BE49-F238E27FC236}">
                  <a16:creationId xmlns:a16="http://schemas.microsoft.com/office/drawing/2014/main" id="{9B11C551-F771-40D2-A6D1-2D4946055AFB}"/>
                </a:ext>
              </a:extLst>
            </p:cNvPr>
            <p:cNvSpPr/>
            <p:nvPr/>
          </p:nvSpPr>
          <p:spPr>
            <a:xfrm>
              <a:off x="2725290" y="7205723"/>
              <a:ext cx="204000" cy="95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9" name="Google Shape;490;p10">
              <a:extLst>
                <a:ext uri="{FF2B5EF4-FFF2-40B4-BE49-F238E27FC236}">
                  <a16:creationId xmlns:a16="http://schemas.microsoft.com/office/drawing/2014/main" id="{19489169-635E-4FA0-BEDD-5D559ABC1782}"/>
                </a:ext>
              </a:extLst>
            </p:cNvPr>
            <p:cNvSpPr/>
            <p:nvPr/>
          </p:nvSpPr>
          <p:spPr>
            <a:xfrm>
              <a:off x="2725652" y="6869605"/>
              <a:ext cx="2013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0" name="Google Shape;491;p10">
              <a:extLst>
                <a:ext uri="{FF2B5EF4-FFF2-40B4-BE49-F238E27FC236}">
                  <a16:creationId xmlns:a16="http://schemas.microsoft.com/office/drawing/2014/main" id="{2267EA31-C920-414F-B40F-20B9147018AD}"/>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1" name="Google Shape;492;p10">
              <a:extLst>
                <a:ext uri="{FF2B5EF4-FFF2-40B4-BE49-F238E27FC236}">
                  <a16:creationId xmlns:a16="http://schemas.microsoft.com/office/drawing/2014/main" id="{16CF4461-4736-4E8D-8D6E-72A69F79C664}"/>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2" name="Google Shape;493;p10">
              <a:extLst>
                <a:ext uri="{FF2B5EF4-FFF2-40B4-BE49-F238E27FC236}">
                  <a16:creationId xmlns:a16="http://schemas.microsoft.com/office/drawing/2014/main" id="{455B5A5A-28F4-465E-A513-6AC4C9EAE0DA}"/>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73" name="Chart 72">
            <a:extLst>
              <a:ext uri="{FF2B5EF4-FFF2-40B4-BE49-F238E27FC236}">
                <a16:creationId xmlns:a16="http://schemas.microsoft.com/office/drawing/2014/main" id="{40796D30-1327-4575-B574-BC348DFD2A7D}"/>
              </a:ext>
            </a:extLst>
          </p:cNvPr>
          <p:cNvGraphicFramePr/>
          <p:nvPr>
            <p:extLst>
              <p:ext uri="{D42A27DB-BD31-4B8C-83A1-F6EECF244321}">
                <p14:modId xmlns:p14="http://schemas.microsoft.com/office/powerpoint/2010/main" val="174005960"/>
              </p:ext>
            </p:extLst>
          </p:nvPr>
        </p:nvGraphicFramePr>
        <p:xfrm>
          <a:off x="630311" y="3024705"/>
          <a:ext cx="4569647" cy="2794931"/>
        </p:xfrm>
        <a:graphic>
          <a:graphicData uri="http://schemas.openxmlformats.org/drawingml/2006/chart">
            <c:chart xmlns:c="http://schemas.openxmlformats.org/drawingml/2006/chart" xmlns:r="http://schemas.openxmlformats.org/officeDocument/2006/relationships" r:id="rId6"/>
          </a:graphicData>
        </a:graphic>
      </p:graphicFrame>
      <p:sp>
        <p:nvSpPr>
          <p:cNvPr id="74" name="Google Shape;475;p10">
            <a:extLst>
              <a:ext uri="{FF2B5EF4-FFF2-40B4-BE49-F238E27FC236}">
                <a16:creationId xmlns:a16="http://schemas.microsoft.com/office/drawing/2014/main" id="{3C4885B8-EC2B-4720-8707-1DC9707152D3}"/>
              </a:ext>
            </a:extLst>
          </p:cNvPr>
          <p:cNvSpPr txBox="1"/>
          <p:nvPr/>
        </p:nvSpPr>
        <p:spPr>
          <a:xfrm>
            <a:off x="240477" y="2730527"/>
            <a:ext cx="5093523" cy="259045"/>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Trebuchet MS"/>
                <a:ea typeface="Trebuchet MS"/>
                <a:cs typeface="Trebuchet MS"/>
                <a:sym typeface="Trebuchet MS"/>
              </a:rPr>
              <a:t>Top themes for Modality </a:t>
            </a:r>
            <a:r>
              <a:rPr lang="en-US" sz="1600" b="1" i="0" u="none" strike="noStrike" cap="none" dirty="0" err="1">
                <a:solidFill>
                  <a:srgbClr val="000000"/>
                </a:solidFill>
                <a:latin typeface="Trebuchet MS"/>
                <a:ea typeface="Trebuchet MS"/>
                <a:cs typeface="Trebuchet MS"/>
                <a:sym typeface="Trebuchet MS"/>
              </a:rPr>
              <a:t>Lewisham</a:t>
            </a:r>
            <a:r>
              <a:rPr lang="en-US" sz="1600" b="1" i="0" u="none" strike="noStrike" cap="none" dirty="0">
                <a:solidFill>
                  <a:srgbClr val="000000"/>
                </a:solidFill>
                <a:latin typeface="Trebuchet MS"/>
                <a:ea typeface="Trebuchet MS"/>
                <a:cs typeface="Trebuchet MS"/>
                <a:sym typeface="Trebuchet MS"/>
              </a:rPr>
              <a:t> PCN</a:t>
            </a:r>
            <a:endParaRPr sz="16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p:nvPr/>
        </p:nvSpPr>
        <p:spPr>
          <a:xfrm>
            <a:off x="353695" y="1136043"/>
            <a:ext cx="9628860" cy="1338123"/>
          </a:xfrm>
          <a:prstGeom prst="rect">
            <a:avLst/>
          </a:prstGeom>
        </p:spPr>
        <p:txBody>
          <a:bodyPr vert="horz" wrap="square" lIns="0" tIns="3175" rIns="0" bIns="0" rtlCol="0">
            <a:spAutoFit/>
          </a:bodyPr>
          <a:lstStyle/>
          <a:p>
            <a:pPr marL="12700" marR="5715">
              <a:lnSpc>
                <a:spcPct val="105000"/>
              </a:lnSpc>
              <a:spcBef>
                <a:spcPts val="25"/>
              </a:spcBef>
            </a:pPr>
            <a:r>
              <a:rPr sz="1200" dirty="0">
                <a:latin typeface="Trebuchet MS"/>
                <a:cs typeface="Trebuchet MS"/>
              </a:rPr>
              <a:t>The chart below shows the top themes for Lewisham Care Partnership PCN</a:t>
            </a:r>
            <a:r>
              <a:rPr lang="en-GB" sz="1200" dirty="0">
                <a:latin typeface="Trebuchet MS"/>
                <a:cs typeface="Trebuchet MS"/>
              </a:rPr>
              <a:t>, we collected 60 reviews in this area</a:t>
            </a:r>
            <a:r>
              <a:rPr sz="1200" dirty="0">
                <a:latin typeface="Trebuchet MS"/>
                <a:cs typeface="Trebuchet MS"/>
              </a:rPr>
              <a:t>. </a:t>
            </a:r>
            <a:r>
              <a:rPr lang="en-GB" sz="1200" b="1" dirty="0">
                <a:latin typeface="Trebuchet MS"/>
                <a:cs typeface="Trebuchet MS"/>
              </a:rPr>
              <a:t>Administration </a:t>
            </a:r>
            <a:r>
              <a:rPr sz="1200" dirty="0">
                <a:latin typeface="Trebuchet MS"/>
                <a:cs typeface="Trebuchet MS"/>
              </a:rPr>
              <a:t>(</a:t>
            </a:r>
            <a:r>
              <a:rPr lang="en-GB" sz="1200" dirty="0">
                <a:latin typeface="Trebuchet MS"/>
                <a:cs typeface="Trebuchet MS"/>
              </a:rPr>
              <a:t>40 </a:t>
            </a:r>
            <a:r>
              <a:rPr sz="1200" dirty="0">
                <a:latin typeface="Trebuchet MS"/>
                <a:cs typeface="Trebuchet MS"/>
              </a:rPr>
              <a:t>comments) and </a:t>
            </a:r>
            <a:r>
              <a:rPr lang="en-GB" sz="1200" b="1" dirty="0">
                <a:latin typeface="Trebuchet MS"/>
                <a:cs typeface="Trebuchet MS"/>
              </a:rPr>
              <a:t>Staff </a:t>
            </a:r>
            <a:r>
              <a:rPr sz="1200" dirty="0">
                <a:latin typeface="Trebuchet MS"/>
                <a:cs typeface="Trebuchet MS"/>
              </a:rPr>
              <a:t>(</a:t>
            </a:r>
            <a:r>
              <a:rPr lang="en-GB" sz="1200" dirty="0">
                <a:latin typeface="Trebuchet MS"/>
                <a:cs typeface="Trebuchet MS"/>
              </a:rPr>
              <a:t>15</a:t>
            </a:r>
            <a:r>
              <a:rPr sz="1200" dirty="0">
                <a:latin typeface="Trebuchet MS"/>
                <a:cs typeface="Trebuchet MS"/>
              </a:rPr>
              <a:t> comments) were the most frequently applied themes.</a:t>
            </a:r>
          </a:p>
          <a:p>
            <a:pPr>
              <a:lnSpc>
                <a:spcPct val="100000"/>
              </a:lnSpc>
              <a:spcBef>
                <a:spcPts val="5"/>
              </a:spcBef>
            </a:pPr>
            <a:endParaRPr sz="1200" dirty="0">
              <a:latin typeface="Trebuchet MS"/>
              <a:cs typeface="Trebuchet MS"/>
            </a:endParaRPr>
          </a:p>
          <a:p>
            <a:pPr marL="12700" marR="5080">
              <a:lnSpc>
                <a:spcPct val="105000"/>
              </a:lnSpc>
            </a:pPr>
            <a:r>
              <a:rPr sz="1200" b="1" dirty="0">
                <a:latin typeface="Trebuchet MS"/>
                <a:cs typeface="Trebuchet MS"/>
              </a:rPr>
              <a:t>Administration </a:t>
            </a:r>
            <a:r>
              <a:rPr sz="1200" dirty="0">
                <a:latin typeface="Trebuchet MS"/>
                <a:cs typeface="Trebuchet MS"/>
              </a:rPr>
              <a:t>received </a:t>
            </a:r>
            <a:r>
              <a:rPr lang="en-GB" sz="1200" dirty="0">
                <a:latin typeface="Trebuchet MS"/>
                <a:cs typeface="Trebuchet MS"/>
              </a:rPr>
              <a:t>a</a:t>
            </a:r>
            <a:r>
              <a:rPr sz="1200" dirty="0">
                <a:latin typeface="Trebuchet MS"/>
                <a:cs typeface="Trebuchet MS"/>
              </a:rPr>
              <a:t> significant proportion of negative comments (</a:t>
            </a:r>
            <a:r>
              <a:rPr lang="en-GB" sz="1200" dirty="0">
                <a:latin typeface="Trebuchet MS"/>
                <a:cs typeface="Trebuchet MS"/>
              </a:rPr>
              <a:t>85</a:t>
            </a:r>
            <a:r>
              <a:rPr sz="1200" dirty="0">
                <a:latin typeface="Trebuchet MS"/>
                <a:cs typeface="Trebuchet MS"/>
              </a:rPr>
              <a:t>%)</a:t>
            </a:r>
            <a:r>
              <a:rPr lang="en-GB" sz="1200" dirty="0">
                <a:latin typeface="Trebuchet MS"/>
                <a:cs typeface="Trebuchet MS"/>
              </a:rPr>
              <a:t>, where as </a:t>
            </a:r>
            <a:r>
              <a:rPr lang="en-GB" sz="1200" b="1" dirty="0">
                <a:latin typeface="Trebuchet MS"/>
                <a:cs typeface="Trebuchet MS"/>
              </a:rPr>
              <a:t>Staff</a:t>
            </a:r>
            <a:r>
              <a:rPr lang="en-GB" sz="1200" dirty="0">
                <a:latin typeface="Trebuchet MS"/>
                <a:cs typeface="Trebuchet MS"/>
              </a:rPr>
              <a:t> reviews were more balanced with 53% positive and 47% negative/neutral. This figures show that patients were pleased with the professionalism of staff, with some concerns raised about their attitudes. Additionally, administration could be improved across the network’s services, focusing on the efficiency of the phone system and increasing appointment availability.</a:t>
            </a:r>
            <a:endParaRPr sz="1200" dirty="0">
              <a:latin typeface="Trebuchet MS"/>
              <a:cs typeface="Trebuchet MS"/>
            </a:endParaRPr>
          </a:p>
        </p:txBody>
      </p:sp>
      <p:sp>
        <p:nvSpPr>
          <p:cNvPr id="42" name="object 42"/>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3</a:t>
            </a:r>
            <a:r>
              <a:rPr lang="en-GB" sz="1200" dirty="0">
                <a:solidFill>
                  <a:srgbClr val="888888"/>
                </a:solidFill>
                <a:latin typeface="Calibri"/>
                <a:cs typeface="Calibri"/>
              </a:rPr>
              <a:t>5</a:t>
            </a:r>
            <a:endParaRPr sz="1200" dirty="0">
              <a:latin typeface="Calibri"/>
              <a:cs typeface="Calibri"/>
            </a:endParaRPr>
          </a:p>
        </p:txBody>
      </p:sp>
      <p:sp>
        <p:nvSpPr>
          <p:cNvPr id="43" name="object 43"/>
          <p:cNvSpPr txBox="1"/>
          <p:nvPr/>
        </p:nvSpPr>
        <p:spPr>
          <a:xfrm>
            <a:off x="8832595" y="303021"/>
            <a:ext cx="1452880" cy="452755"/>
          </a:xfrm>
          <a:prstGeom prst="rect">
            <a:avLst/>
          </a:prstGeom>
        </p:spPr>
        <p:txBody>
          <a:bodyPr vert="horz" wrap="square" lIns="0" tIns="12700" rIns="0" bIns="0" rtlCol="0">
            <a:spAutoFit/>
          </a:bodyPr>
          <a:lstStyle/>
          <a:p>
            <a:pPr marL="12700" algn="r">
              <a:lnSpc>
                <a:spcPct val="100000"/>
              </a:lnSpc>
              <a:spcBef>
                <a:spcPts val="100"/>
              </a:spcBef>
            </a:pPr>
            <a:r>
              <a:rPr sz="1400" spc="-5" dirty="0">
                <a:solidFill>
                  <a:srgbClr val="FFFFFF"/>
                </a:solidFill>
                <a:latin typeface="Trebuchet MS"/>
                <a:cs typeface="Trebuchet MS"/>
              </a:rPr>
              <a:t>Lewisham</a:t>
            </a:r>
            <a:endParaRPr sz="1400" dirty="0">
              <a:latin typeface="Trebuchet MS"/>
              <a:cs typeface="Trebuchet MS"/>
            </a:endParaRPr>
          </a:p>
          <a:p>
            <a:pPr marL="650875">
              <a:lnSpc>
                <a:spcPct val="100000"/>
              </a:lnSpc>
              <a:spcBef>
                <a:spcPts val="5"/>
              </a:spcBef>
            </a:pPr>
            <a:r>
              <a:rPr sz="1400" dirty="0">
                <a:solidFill>
                  <a:srgbClr val="FFFFFF"/>
                </a:solidFill>
                <a:latin typeface="Trebuchet MS"/>
                <a:cs typeface="Trebuchet MS"/>
              </a:rPr>
              <a:t>Q</a:t>
            </a:r>
            <a:r>
              <a:rPr lang="en-GB" sz="1400"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4" name="object 44"/>
          <p:cNvSpPr txBox="1">
            <a:spLocks noGrp="1"/>
          </p:cNvSpPr>
          <p:nvPr>
            <p:ph type="title"/>
          </p:nvPr>
        </p:nvSpPr>
        <p:spPr>
          <a:xfrm>
            <a:off x="1031544" y="361950"/>
            <a:ext cx="7147559" cy="513715"/>
          </a:xfrm>
          <a:prstGeom prst="rect">
            <a:avLst/>
          </a:prstGeom>
        </p:spPr>
        <p:txBody>
          <a:bodyPr vert="horz" wrap="square" lIns="0" tIns="13335" rIns="0" bIns="0" rtlCol="0">
            <a:spAutoFit/>
          </a:bodyPr>
          <a:lstStyle/>
          <a:p>
            <a:pPr marL="12700">
              <a:lnSpc>
                <a:spcPct val="100000"/>
              </a:lnSpc>
              <a:spcBef>
                <a:spcPts val="105"/>
              </a:spcBef>
            </a:pPr>
            <a:r>
              <a:rPr sz="3200" dirty="0"/>
              <a:t>Themes</a:t>
            </a:r>
            <a:r>
              <a:rPr sz="3200" spc="-10" dirty="0"/>
              <a:t> </a:t>
            </a:r>
            <a:r>
              <a:rPr sz="3200" dirty="0"/>
              <a:t>for</a:t>
            </a:r>
            <a:r>
              <a:rPr sz="3200" spc="-5" dirty="0"/>
              <a:t> Lewisham</a:t>
            </a:r>
            <a:r>
              <a:rPr sz="3200" dirty="0"/>
              <a:t> </a:t>
            </a:r>
            <a:r>
              <a:rPr sz="3200" spc="-5" dirty="0"/>
              <a:t>Care</a:t>
            </a:r>
            <a:r>
              <a:rPr sz="3200" spc="10" dirty="0"/>
              <a:t> </a:t>
            </a:r>
            <a:r>
              <a:rPr sz="3200" spc="-15" dirty="0"/>
              <a:t>Partnership</a:t>
            </a:r>
            <a:endParaRPr sz="3200" dirty="0"/>
          </a:p>
        </p:txBody>
      </p:sp>
      <p:sp>
        <p:nvSpPr>
          <p:cNvPr id="45" name="object 4">
            <a:extLst>
              <a:ext uri="{FF2B5EF4-FFF2-40B4-BE49-F238E27FC236}">
                <a16:creationId xmlns:a16="http://schemas.microsoft.com/office/drawing/2014/main" id="{4FBE631D-D394-467B-B6EE-2E9DB91CC2B1}"/>
              </a:ext>
            </a:extLst>
          </p:cNvPr>
          <p:cNvSpPr txBox="1"/>
          <p:nvPr/>
        </p:nvSpPr>
        <p:spPr>
          <a:xfrm>
            <a:off x="665480" y="2791586"/>
            <a:ext cx="8191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a:t>
            </a:r>
            <a:endParaRPr sz="1200">
              <a:latin typeface="Trebuchet MS"/>
              <a:cs typeface="Trebuchet MS"/>
            </a:endParaRPr>
          </a:p>
        </p:txBody>
      </p:sp>
      <p:pic>
        <p:nvPicPr>
          <p:cNvPr id="46" name="object 3">
            <a:extLst>
              <a:ext uri="{FF2B5EF4-FFF2-40B4-BE49-F238E27FC236}">
                <a16:creationId xmlns:a16="http://schemas.microsoft.com/office/drawing/2014/main" id="{6BAF63E9-C3C4-4CEC-9A8E-7F08047D5246}"/>
              </a:ext>
            </a:extLst>
          </p:cNvPr>
          <p:cNvPicPr/>
          <p:nvPr/>
        </p:nvPicPr>
        <p:blipFill>
          <a:blip r:embed="rId3" cstate="print"/>
          <a:stretch>
            <a:fillRect/>
          </a:stretch>
        </p:blipFill>
        <p:spPr>
          <a:xfrm>
            <a:off x="0" y="3939835"/>
            <a:ext cx="2778742" cy="2918165"/>
          </a:xfrm>
          <a:prstGeom prst="rect">
            <a:avLst/>
          </a:prstGeom>
        </p:spPr>
      </p:pic>
      <p:sp>
        <p:nvSpPr>
          <p:cNvPr id="47" name="object 23">
            <a:extLst>
              <a:ext uri="{FF2B5EF4-FFF2-40B4-BE49-F238E27FC236}">
                <a16:creationId xmlns:a16="http://schemas.microsoft.com/office/drawing/2014/main" id="{61D2B4DC-F4FB-4EA0-827B-D9EE1BE87561}"/>
              </a:ext>
            </a:extLst>
          </p:cNvPr>
          <p:cNvSpPr txBox="1"/>
          <p:nvPr/>
        </p:nvSpPr>
        <p:spPr>
          <a:xfrm>
            <a:off x="5501051" y="2944662"/>
            <a:ext cx="4768483" cy="3465051"/>
          </a:xfrm>
          <a:prstGeom prst="rect">
            <a:avLst/>
          </a:prstGeom>
        </p:spPr>
        <p:txBody>
          <a:bodyPr vert="horz" wrap="square" lIns="0" tIns="12700" rIns="0" bIns="0" rtlCol="0">
            <a:spAutoFit/>
          </a:bodyPr>
          <a:lstStyle/>
          <a:p>
            <a:pPr marL="12700">
              <a:spcBef>
                <a:spcPts val="100"/>
              </a:spcBef>
            </a:pPr>
            <a:r>
              <a:rPr lang="en-GB" sz="1200" b="1" dirty="0">
                <a:latin typeface="Trebuchet MS" panose="020B0603020202020204" pitchFamily="34" charset="0"/>
                <a:cs typeface="Trebuchet MS"/>
              </a:rPr>
              <a:t>Positive reviews</a:t>
            </a:r>
          </a:p>
          <a:p>
            <a:pPr marL="12700">
              <a:spcBef>
                <a:spcPts val="100"/>
              </a:spcBef>
            </a:pPr>
            <a:r>
              <a:rPr lang="en-GB" sz="1200" dirty="0">
                <a:highlight>
                  <a:srgbClr val="BCE09C"/>
                </a:highlight>
                <a:latin typeface="Trebuchet MS" panose="020B0603020202020204" pitchFamily="34" charset="0"/>
                <a:cs typeface="Trebuchet MS"/>
              </a:rPr>
              <a:t>‘‘All the staff I’ve had interactions with at the practice are super friendly and helpful. I had an appointment with two nurses (one student) and they were so caring, helpful and clear.”</a:t>
            </a:r>
          </a:p>
          <a:p>
            <a:pPr marL="12700">
              <a:spcBef>
                <a:spcPts val="100"/>
              </a:spcBef>
            </a:pPr>
            <a:r>
              <a:rPr lang="en-GB" sz="1200" b="1" i="1" dirty="0">
                <a:latin typeface="Trebuchet MS" panose="020B0603020202020204" pitchFamily="34" charset="0"/>
                <a:cs typeface="Trebuchet MS"/>
              </a:rPr>
              <a:t>GP surgery</a:t>
            </a:r>
          </a:p>
          <a:p>
            <a:pPr marL="12700">
              <a:spcBef>
                <a:spcPts val="100"/>
              </a:spcBef>
            </a:pPr>
            <a:endParaRPr lang="en-GB" sz="1200" b="1" dirty="0">
              <a:latin typeface="Trebuchet MS" panose="020B0603020202020204" pitchFamily="34" charset="0"/>
              <a:cs typeface="Trebuchet MS"/>
            </a:endParaRPr>
          </a:p>
          <a:p>
            <a:pPr marL="12700">
              <a:spcBef>
                <a:spcPts val="100"/>
              </a:spcBef>
            </a:pPr>
            <a:r>
              <a:rPr lang="en-GB" sz="1200" b="1" dirty="0">
                <a:latin typeface="Trebuchet MS" panose="020B0603020202020204" pitchFamily="34" charset="0"/>
                <a:cs typeface="Trebuchet MS"/>
              </a:rPr>
              <a:t>Negative reviews</a:t>
            </a:r>
          </a:p>
          <a:p>
            <a:pPr marL="12700">
              <a:spcBef>
                <a:spcPts val="100"/>
              </a:spcBef>
            </a:pPr>
            <a:r>
              <a:rPr lang="en-GB" sz="1200" dirty="0">
                <a:highlight>
                  <a:srgbClr val="80B5C6"/>
                </a:highlight>
                <a:latin typeface="Trebuchet MS" panose="020B0603020202020204" pitchFamily="34" charset="0"/>
                <a:cs typeface="Trebuchet MS"/>
              </a:rPr>
              <a:t>“They suggest emailing but emails are not read. Phoning is impossible, with waiting of over an hour with your place in the queue never moving up. And on the website if you have a complaint, they direct you to email them, but if you have a compliment, they direct you to this review page. Some of the doctors are good but admin is failing.”</a:t>
            </a:r>
          </a:p>
          <a:p>
            <a:pPr marL="12700">
              <a:spcBef>
                <a:spcPts val="100"/>
              </a:spcBef>
            </a:pPr>
            <a:r>
              <a:rPr lang="en-GB" sz="1200" b="1" i="1" dirty="0">
                <a:latin typeface="Trebuchet MS" panose="020B0603020202020204" pitchFamily="34" charset="0"/>
                <a:cs typeface="Trebuchet MS"/>
              </a:rPr>
              <a:t>GP surgery</a:t>
            </a:r>
          </a:p>
          <a:p>
            <a:pPr marL="12700">
              <a:spcBef>
                <a:spcPts val="100"/>
              </a:spcBef>
            </a:pPr>
            <a:endParaRPr lang="en-GB" sz="1200" b="1" i="1" dirty="0">
              <a:latin typeface="Trebuchet MS" panose="020B0603020202020204" pitchFamily="34" charset="0"/>
              <a:cs typeface="Trebuchet MS"/>
            </a:endParaRPr>
          </a:p>
          <a:p>
            <a:pPr marL="12700">
              <a:spcBef>
                <a:spcPts val="100"/>
              </a:spcBef>
            </a:pPr>
            <a:r>
              <a:rPr lang="en-GB" sz="1200" dirty="0">
                <a:highlight>
                  <a:srgbClr val="80B5C6"/>
                </a:highlight>
                <a:latin typeface="Trebuchet MS" panose="020B0603020202020204" pitchFamily="34" charset="0"/>
                <a:cs typeface="Trebuchet MS"/>
              </a:rPr>
              <a:t>“Absolutely very poor administration.”</a:t>
            </a:r>
          </a:p>
          <a:p>
            <a:pPr marL="12700">
              <a:spcBef>
                <a:spcPts val="100"/>
              </a:spcBef>
            </a:pPr>
            <a:r>
              <a:rPr lang="en-GB" sz="1200" b="1" i="1" dirty="0">
                <a:latin typeface="Trebuchet MS" panose="020B0603020202020204" pitchFamily="34" charset="0"/>
                <a:cs typeface="Trebuchet MS"/>
              </a:rPr>
              <a:t>GP surgery</a:t>
            </a:r>
          </a:p>
          <a:p>
            <a:pPr marL="12700">
              <a:spcBef>
                <a:spcPts val="100"/>
              </a:spcBef>
            </a:pPr>
            <a:endParaRPr lang="en-GB" sz="1200" dirty="0">
              <a:latin typeface="Trebuchet MS" panose="020B0603020202020204" pitchFamily="34" charset="0"/>
              <a:cs typeface="Trebuchet MS"/>
            </a:endParaRPr>
          </a:p>
        </p:txBody>
      </p:sp>
      <p:sp>
        <p:nvSpPr>
          <p:cNvPr id="48" name="Google Shape;441;p10">
            <a:extLst>
              <a:ext uri="{FF2B5EF4-FFF2-40B4-BE49-F238E27FC236}">
                <a16:creationId xmlns:a16="http://schemas.microsoft.com/office/drawing/2014/main" id="{9AFECA0D-AE33-4DD8-B1BF-083BD84B34B6}"/>
              </a:ext>
            </a:extLst>
          </p:cNvPr>
          <p:cNvSpPr/>
          <p:nvPr/>
        </p:nvSpPr>
        <p:spPr>
          <a:xfrm>
            <a:off x="353695" y="2944662"/>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49" name="Google Shape;466;p10">
            <a:extLst>
              <a:ext uri="{FF2B5EF4-FFF2-40B4-BE49-F238E27FC236}">
                <a16:creationId xmlns:a16="http://schemas.microsoft.com/office/drawing/2014/main" id="{AEE96ADC-58B0-42FF-901F-A49B82820958}"/>
              </a:ext>
            </a:extLst>
          </p:cNvPr>
          <p:cNvSpPr txBox="1"/>
          <p:nvPr/>
        </p:nvSpPr>
        <p:spPr>
          <a:xfrm rot="-5400000">
            <a:off x="59405" y="4481137"/>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50" name="Google Shape;467;p10">
            <a:extLst>
              <a:ext uri="{FF2B5EF4-FFF2-40B4-BE49-F238E27FC236}">
                <a16:creationId xmlns:a16="http://schemas.microsoft.com/office/drawing/2014/main" id="{09BA3A5D-0A1B-49D6-8861-CB2DACE8A2A8}"/>
              </a:ext>
            </a:extLst>
          </p:cNvPr>
          <p:cNvSpPr txBox="1"/>
          <p:nvPr/>
        </p:nvSpPr>
        <p:spPr>
          <a:xfrm>
            <a:off x="2639039" y="6041536"/>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grpSp>
        <p:nvGrpSpPr>
          <p:cNvPr id="51" name="Google Shape;486;p10">
            <a:extLst>
              <a:ext uri="{FF2B5EF4-FFF2-40B4-BE49-F238E27FC236}">
                <a16:creationId xmlns:a16="http://schemas.microsoft.com/office/drawing/2014/main" id="{11F30BDB-55E9-4D63-B90F-6ECBED945542}"/>
              </a:ext>
            </a:extLst>
          </p:cNvPr>
          <p:cNvGrpSpPr/>
          <p:nvPr/>
        </p:nvGrpSpPr>
        <p:grpSpPr>
          <a:xfrm>
            <a:off x="520745" y="5881872"/>
            <a:ext cx="973766" cy="574850"/>
            <a:chOff x="2692675" y="6800257"/>
            <a:chExt cx="973766" cy="574850"/>
          </a:xfrm>
        </p:grpSpPr>
        <p:sp>
          <p:nvSpPr>
            <p:cNvPr id="52" name="Google Shape;487;p10">
              <a:extLst>
                <a:ext uri="{FF2B5EF4-FFF2-40B4-BE49-F238E27FC236}">
                  <a16:creationId xmlns:a16="http://schemas.microsoft.com/office/drawing/2014/main" id="{D9CC3689-7534-48C3-9A71-D1DFFB2417E2}"/>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3" name="Google Shape;488;p10">
              <a:extLst>
                <a:ext uri="{FF2B5EF4-FFF2-40B4-BE49-F238E27FC236}">
                  <a16:creationId xmlns:a16="http://schemas.microsoft.com/office/drawing/2014/main" id="{548E5C0C-26E2-4155-9514-AC475F2C5D7B}"/>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 name="Google Shape;489;p10">
              <a:extLst>
                <a:ext uri="{FF2B5EF4-FFF2-40B4-BE49-F238E27FC236}">
                  <a16:creationId xmlns:a16="http://schemas.microsoft.com/office/drawing/2014/main" id="{F047E586-0A2F-46A3-BAB4-0E9F25F16B7E}"/>
                </a:ext>
              </a:extLst>
            </p:cNvPr>
            <p:cNvSpPr/>
            <p:nvPr/>
          </p:nvSpPr>
          <p:spPr>
            <a:xfrm>
              <a:off x="2725290" y="7205723"/>
              <a:ext cx="204000" cy="95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 name="Google Shape;490;p10">
              <a:extLst>
                <a:ext uri="{FF2B5EF4-FFF2-40B4-BE49-F238E27FC236}">
                  <a16:creationId xmlns:a16="http://schemas.microsoft.com/office/drawing/2014/main" id="{9D3F30D4-B360-4953-A5FD-868974B5958B}"/>
                </a:ext>
              </a:extLst>
            </p:cNvPr>
            <p:cNvSpPr/>
            <p:nvPr/>
          </p:nvSpPr>
          <p:spPr>
            <a:xfrm>
              <a:off x="2725652" y="6869605"/>
              <a:ext cx="2013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6" name="Google Shape;491;p10">
              <a:extLst>
                <a:ext uri="{FF2B5EF4-FFF2-40B4-BE49-F238E27FC236}">
                  <a16:creationId xmlns:a16="http://schemas.microsoft.com/office/drawing/2014/main" id="{494FD1CF-E499-4717-B3C5-A6FC415D9B50}"/>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7" name="Google Shape;492;p10">
              <a:extLst>
                <a:ext uri="{FF2B5EF4-FFF2-40B4-BE49-F238E27FC236}">
                  <a16:creationId xmlns:a16="http://schemas.microsoft.com/office/drawing/2014/main" id="{27930793-8FF9-4736-BE41-480B34BD132C}"/>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8" name="Google Shape;493;p10">
              <a:extLst>
                <a:ext uri="{FF2B5EF4-FFF2-40B4-BE49-F238E27FC236}">
                  <a16:creationId xmlns:a16="http://schemas.microsoft.com/office/drawing/2014/main" id="{15028A62-57E5-4651-958F-0036031D56D7}"/>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59" name="Chart 58">
            <a:extLst>
              <a:ext uri="{FF2B5EF4-FFF2-40B4-BE49-F238E27FC236}">
                <a16:creationId xmlns:a16="http://schemas.microsoft.com/office/drawing/2014/main" id="{FD86D63E-0079-4387-8469-E99CCDD977EE}"/>
              </a:ext>
            </a:extLst>
          </p:cNvPr>
          <p:cNvGraphicFramePr/>
          <p:nvPr>
            <p:extLst>
              <p:ext uri="{D42A27DB-BD31-4B8C-83A1-F6EECF244321}">
                <p14:modId xmlns:p14="http://schemas.microsoft.com/office/powerpoint/2010/main" val="1846991018"/>
              </p:ext>
            </p:extLst>
          </p:nvPr>
        </p:nvGraphicFramePr>
        <p:xfrm>
          <a:off x="629513" y="3034589"/>
          <a:ext cx="4569647" cy="2794931"/>
        </p:xfrm>
        <a:graphic>
          <a:graphicData uri="http://schemas.openxmlformats.org/drawingml/2006/chart">
            <c:chart xmlns:c="http://schemas.openxmlformats.org/drawingml/2006/chart" xmlns:r="http://schemas.openxmlformats.org/officeDocument/2006/relationships" r:id="rId6"/>
          </a:graphicData>
        </a:graphic>
      </p:graphicFrame>
      <p:sp>
        <p:nvSpPr>
          <p:cNvPr id="60" name="Google Shape;475;p10">
            <a:extLst>
              <a:ext uri="{FF2B5EF4-FFF2-40B4-BE49-F238E27FC236}">
                <a16:creationId xmlns:a16="http://schemas.microsoft.com/office/drawing/2014/main" id="{FFCAFE3A-5A30-4005-98C9-20A3A858ED07}"/>
              </a:ext>
            </a:extLst>
          </p:cNvPr>
          <p:cNvSpPr txBox="1"/>
          <p:nvPr/>
        </p:nvSpPr>
        <p:spPr>
          <a:xfrm>
            <a:off x="353695" y="2614291"/>
            <a:ext cx="4962747" cy="259045"/>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Trebuchet MS"/>
                <a:ea typeface="Trebuchet MS"/>
                <a:cs typeface="Trebuchet MS"/>
                <a:sym typeface="Trebuchet MS"/>
              </a:rPr>
              <a:t>Top themes for </a:t>
            </a:r>
            <a:r>
              <a:rPr lang="en-US" sz="1600" b="1" i="0" u="none" strike="noStrike" cap="none" dirty="0" err="1">
                <a:solidFill>
                  <a:srgbClr val="000000"/>
                </a:solidFill>
                <a:latin typeface="Trebuchet MS"/>
                <a:ea typeface="Trebuchet MS"/>
                <a:cs typeface="Trebuchet MS"/>
                <a:sym typeface="Trebuchet MS"/>
              </a:rPr>
              <a:t>Lewisham</a:t>
            </a:r>
            <a:r>
              <a:rPr lang="en-US" sz="1600" b="1" i="0" u="none" strike="noStrike" cap="none" dirty="0">
                <a:solidFill>
                  <a:srgbClr val="000000"/>
                </a:solidFill>
                <a:latin typeface="Trebuchet MS"/>
                <a:ea typeface="Trebuchet MS"/>
                <a:cs typeface="Trebuchet MS"/>
                <a:sym typeface="Trebuchet MS"/>
              </a:rPr>
              <a:t> Care Partnership PCN</a:t>
            </a:r>
            <a:endParaRPr sz="16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object 52"/>
          <p:cNvPicPr/>
          <p:nvPr/>
        </p:nvPicPr>
        <p:blipFill>
          <a:blip r:embed="rId2" cstate="print"/>
          <a:stretch>
            <a:fillRect/>
          </a:stretch>
        </p:blipFill>
        <p:spPr>
          <a:xfrm>
            <a:off x="8802623" y="99060"/>
            <a:ext cx="1487424" cy="185927"/>
          </a:xfrm>
          <a:prstGeom prst="rect">
            <a:avLst/>
          </a:prstGeom>
        </p:spPr>
      </p:pic>
      <p:sp>
        <p:nvSpPr>
          <p:cNvPr id="53" name="object 53"/>
          <p:cNvSpPr txBox="1"/>
          <p:nvPr/>
        </p:nvSpPr>
        <p:spPr>
          <a:xfrm>
            <a:off x="8832595" y="303021"/>
            <a:ext cx="1452880" cy="452755"/>
          </a:xfrm>
          <a:prstGeom prst="rect">
            <a:avLst/>
          </a:prstGeom>
        </p:spPr>
        <p:txBody>
          <a:bodyPr vert="horz" wrap="square" lIns="0" tIns="12700" rIns="0" bIns="0" rtlCol="0">
            <a:spAutoFit/>
          </a:bodyPr>
          <a:lstStyle/>
          <a:p>
            <a:pPr marL="12700" algn="r">
              <a:lnSpc>
                <a:spcPct val="100000"/>
              </a:lnSpc>
              <a:spcBef>
                <a:spcPts val="100"/>
              </a:spcBef>
            </a:pPr>
            <a:r>
              <a:rPr sz="1400" spc="-5" dirty="0">
                <a:solidFill>
                  <a:srgbClr val="FFFFFF"/>
                </a:solidFill>
                <a:latin typeface="Trebuchet MS"/>
                <a:cs typeface="Trebuchet MS"/>
              </a:rPr>
              <a:t>Lewisham</a:t>
            </a:r>
            <a:endParaRPr sz="1400" dirty="0">
              <a:latin typeface="Trebuchet MS"/>
              <a:cs typeface="Trebuchet MS"/>
            </a:endParaRPr>
          </a:p>
          <a:p>
            <a:pPr marL="650875">
              <a:lnSpc>
                <a:spcPct val="100000"/>
              </a:lnSpc>
              <a:spcBef>
                <a:spcPts val="5"/>
              </a:spcBef>
            </a:pPr>
            <a:r>
              <a:rPr sz="1400" dirty="0">
                <a:solidFill>
                  <a:srgbClr val="FFFFFF"/>
                </a:solidFill>
                <a:latin typeface="Trebuchet MS"/>
                <a:cs typeface="Trebuchet MS"/>
              </a:rPr>
              <a:t>Q</a:t>
            </a:r>
            <a:r>
              <a:rPr lang="en-GB" sz="1400"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54" name="object 54"/>
          <p:cNvSpPr txBox="1">
            <a:spLocks noGrp="1"/>
          </p:cNvSpPr>
          <p:nvPr>
            <p:ph type="title"/>
          </p:nvPr>
        </p:nvSpPr>
        <p:spPr>
          <a:xfrm>
            <a:off x="1031544" y="360426"/>
            <a:ext cx="6226810" cy="574040"/>
          </a:xfrm>
          <a:prstGeom prst="rect">
            <a:avLst/>
          </a:prstGeom>
        </p:spPr>
        <p:txBody>
          <a:bodyPr vert="horz" wrap="square" lIns="0" tIns="12700" rIns="0" bIns="0" rtlCol="0">
            <a:spAutoFit/>
          </a:bodyPr>
          <a:lstStyle/>
          <a:p>
            <a:pPr marL="12700">
              <a:lnSpc>
                <a:spcPct val="100000"/>
              </a:lnSpc>
              <a:spcBef>
                <a:spcPts val="100"/>
              </a:spcBef>
            </a:pPr>
            <a:r>
              <a:rPr sz="3600" dirty="0"/>
              <a:t>Themes</a:t>
            </a:r>
            <a:r>
              <a:rPr sz="3600" spc="-20" dirty="0"/>
              <a:t> </a:t>
            </a:r>
            <a:r>
              <a:rPr sz="3600" dirty="0"/>
              <a:t>for</a:t>
            </a:r>
            <a:r>
              <a:rPr sz="3600" spc="-30" dirty="0"/>
              <a:t> </a:t>
            </a:r>
            <a:r>
              <a:rPr sz="3600" spc="-5" dirty="0"/>
              <a:t>Lewisham</a:t>
            </a:r>
            <a:r>
              <a:rPr sz="3600" spc="-220" dirty="0"/>
              <a:t> </a:t>
            </a:r>
            <a:r>
              <a:rPr sz="3600" spc="-5" dirty="0"/>
              <a:t>Alliance</a:t>
            </a:r>
            <a:endParaRPr sz="3600"/>
          </a:p>
        </p:txBody>
      </p:sp>
      <p:sp>
        <p:nvSpPr>
          <p:cNvPr id="56" name="object 56"/>
          <p:cNvSpPr txBox="1"/>
          <p:nvPr/>
        </p:nvSpPr>
        <p:spPr>
          <a:xfrm>
            <a:off x="353695" y="1122548"/>
            <a:ext cx="9780905" cy="1133644"/>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For the Lewisham Alliance PCN </a:t>
            </a:r>
            <a:r>
              <a:rPr lang="en-GB" sz="1200" dirty="0">
                <a:latin typeface="Trebuchet MS"/>
                <a:cs typeface="Trebuchet MS"/>
              </a:rPr>
              <a:t>we received 46 reviews and </a:t>
            </a:r>
            <a:r>
              <a:rPr sz="1200" dirty="0">
                <a:latin typeface="Trebuchet MS"/>
                <a:cs typeface="Trebuchet MS"/>
              </a:rPr>
              <a:t>the main theme patients commented on </a:t>
            </a:r>
            <a:r>
              <a:rPr lang="en-GB" sz="1200" dirty="0">
                <a:latin typeface="Trebuchet MS"/>
                <a:cs typeface="Trebuchet MS"/>
              </a:rPr>
              <a:t>was </a:t>
            </a:r>
            <a:r>
              <a:rPr lang="en-GB" sz="1200" b="1" dirty="0">
                <a:latin typeface="Trebuchet MS"/>
                <a:cs typeface="Trebuchet MS"/>
              </a:rPr>
              <a:t>Administration</a:t>
            </a:r>
            <a:r>
              <a:rPr sz="1200" b="1" dirty="0">
                <a:latin typeface="Trebuchet MS"/>
                <a:cs typeface="Trebuchet MS"/>
              </a:rPr>
              <a:t> </a:t>
            </a:r>
            <a:r>
              <a:rPr sz="1200" dirty="0">
                <a:latin typeface="Trebuchet MS"/>
                <a:cs typeface="Trebuchet MS"/>
              </a:rPr>
              <a:t>which received </a:t>
            </a:r>
            <a:r>
              <a:rPr lang="en-GB" sz="1200" dirty="0">
                <a:latin typeface="Trebuchet MS"/>
                <a:cs typeface="Trebuchet MS"/>
              </a:rPr>
              <a:t>19</a:t>
            </a:r>
            <a:r>
              <a:rPr sz="1200" dirty="0">
                <a:latin typeface="Trebuchet MS"/>
                <a:cs typeface="Trebuchet MS"/>
              </a:rPr>
              <a:t> comments</a:t>
            </a:r>
            <a:r>
              <a:rPr lang="en-GB" sz="1200" dirty="0">
                <a:latin typeface="Trebuchet MS"/>
                <a:cs typeface="Trebuchet MS"/>
              </a:rPr>
              <a:t>. The chart below shows a breakdown of this theme as it was the only significant theme within this network.</a:t>
            </a:r>
          </a:p>
          <a:p>
            <a:pPr marL="12700">
              <a:lnSpc>
                <a:spcPct val="100000"/>
              </a:lnSpc>
              <a:spcBef>
                <a:spcPts val="100"/>
              </a:spcBef>
            </a:pPr>
            <a:endParaRPr sz="1200" dirty="0">
              <a:latin typeface="Trebuchet MS"/>
              <a:cs typeface="Trebuchet MS"/>
            </a:endParaRPr>
          </a:p>
          <a:p>
            <a:pPr marL="12700" marR="86360">
              <a:lnSpc>
                <a:spcPct val="100000"/>
              </a:lnSpc>
            </a:pPr>
            <a:r>
              <a:rPr lang="en-GB" sz="1200" b="1" dirty="0">
                <a:latin typeface="Trebuchet MS"/>
                <a:cs typeface="Trebuchet MS"/>
              </a:rPr>
              <a:t>Administration</a:t>
            </a:r>
            <a:r>
              <a:rPr sz="1200" dirty="0">
                <a:latin typeface="Trebuchet MS"/>
                <a:cs typeface="Trebuchet MS"/>
              </a:rPr>
              <a:t> received a high</a:t>
            </a:r>
            <a:r>
              <a:rPr lang="en-GB" sz="1200" dirty="0">
                <a:latin typeface="Trebuchet MS"/>
                <a:cs typeface="Trebuchet MS"/>
              </a:rPr>
              <a:t> proportion</a:t>
            </a:r>
            <a:r>
              <a:rPr sz="1200" dirty="0">
                <a:latin typeface="Trebuchet MS"/>
                <a:cs typeface="Trebuchet MS"/>
              </a:rPr>
              <a:t> of negative reviews </a:t>
            </a:r>
            <a:r>
              <a:rPr lang="en-GB" sz="1200" dirty="0">
                <a:latin typeface="Trebuchet MS"/>
                <a:cs typeface="Trebuchet MS"/>
              </a:rPr>
              <a:t>with 89% negative and 11% positive. From these reviews, appointment availability and getting through over the phone were the most commented on concerns. This suggests that administration requires improvement across all GP services within this network.</a:t>
            </a:r>
          </a:p>
        </p:txBody>
      </p:sp>
      <p:sp>
        <p:nvSpPr>
          <p:cNvPr id="57" name="object 57"/>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36</a:t>
            </a:r>
            <a:endParaRPr dirty="0"/>
          </a:p>
        </p:txBody>
      </p:sp>
      <p:sp>
        <p:nvSpPr>
          <p:cNvPr id="58" name="object 4">
            <a:extLst>
              <a:ext uri="{FF2B5EF4-FFF2-40B4-BE49-F238E27FC236}">
                <a16:creationId xmlns:a16="http://schemas.microsoft.com/office/drawing/2014/main" id="{4BFC7203-D804-48D0-80D9-4D5F95D636B4}"/>
              </a:ext>
            </a:extLst>
          </p:cNvPr>
          <p:cNvSpPr txBox="1"/>
          <p:nvPr/>
        </p:nvSpPr>
        <p:spPr>
          <a:xfrm>
            <a:off x="665480" y="2867786"/>
            <a:ext cx="8191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a:t>
            </a:r>
            <a:endParaRPr sz="1200">
              <a:latin typeface="Trebuchet MS"/>
              <a:cs typeface="Trebuchet MS"/>
            </a:endParaRPr>
          </a:p>
        </p:txBody>
      </p:sp>
      <p:pic>
        <p:nvPicPr>
          <p:cNvPr id="59" name="object 3">
            <a:extLst>
              <a:ext uri="{FF2B5EF4-FFF2-40B4-BE49-F238E27FC236}">
                <a16:creationId xmlns:a16="http://schemas.microsoft.com/office/drawing/2014/main" id="{9E731AA2-A4D5-46E8-86DE-9C2E860C234D}"/>
              </a:ext>
            </a:extLst>
          </p:cNvPr>
          <p:cNvPicPr/>
          <p:nvPr/>
        </p:nvPicPr>
        <p:blipFill>
          <a:blip r:embed="rId3" cstate="print"/>
          <a:stretch>
            <a:fillRect/>
          </a:stretch>
        </p:blipFill>
        <p:spPr>
          <a:xfrm>
            <a:off x="0" y="4016035"/>
            <a:ext cx="2778742" cy="2841965"/>
          </a:xfrm>
          <a:prstGeom prst="rect">
            <a:avLst/>
          </a:prstGeom>
        </p:spPr>
      </p:pic>
      <p:sp>
        <p:nvSpPr>
          <p:cNvPr id="60" name="object 23">
            <a:extLst>
              <a:ext uri="{FF2B5EF4-FFF2-40B4-BE49-F238E27FC236}">
                <a16:creationId xmlns:a16="http://schemas.microsoft.com/office/drawing/2014/main" id="{33D8C69F-013B-4D9E-B732-3E4F842F04C1}"/>
              </a:ext>
            </a:extLst>
          </p:cNvPr>
          <p:cNvSpPr txBox="1"/>
          <p:nvPr/>
        </p:nvSpPr>
        <p:spPr>
          <a:xfrm>
            <a:off x="5475282" y="2679839"/>
            <a:ext cx="4768483" cy="3490699"/>
          </a:xfrm>
          <a:prstGeom prst="rect">
            <a:avLst/>
          </a:prstGeom>
        </p:spPr>
        <p:txBody>
          <a:bodyPr vert="horz" wrap="square" lIns="0" tIns="12700" rIns="0" bIns="0" rtlCol="0">
            <a:spAutoFit/>
          </a:bodyPr>
          <a:lstStyle/>
          <a:p>
            <a:pPr marL="12700">
              <a:spcBef>
                <a:spcPts val="100"/>
              </a:spcBef>
            </a:pPr>
            <a:r>
              <a:rPr lang="en-GB" sz="1200" b="1" dirty="0">
                <a:latin typeface="Trebuchet MS" panose="020B0603020202020204" pitchFamily="34" charset="0"/>
                <a:cs typeface="Trebuchet MS"/>
              </a:rPr>
              <a:t>Positive reviews</a:t>
            </a:r>
          </a:p>
          <a:p>
            <a:pPr marL="12700">
              <a:spcBef>
                <a:spcPts val="100"/>
              </a:spcBef>
            </a:pPr>
            <a:r>
              <a:rPr lang="en-GB" sz="1200" dirty="0">
                <a:highlight>
                  <a:srgbClr val="BCE09C"/>
                </a:highlight>
                <a:latin typeface="Trebuchet MS" panose="020B0603020202020204" pitchFamily="34" charset="0"/>
                <a:cs typeface="Trebuchet MS"/>
              </a:rPr>
              <a:t>‘‘Everyone I have had contact with has been really helpful, kind and efficient…”</a:t>
            </a:r>
          </a:p>
          <a:p>
            <a:pPr marL="12700">
              <a:spcBef>
                <a:spcPts val="100"/>
              </a:spcBef>
            </a:pPr>
            <a:r>
              <a:rPr lang="en-GB" sz="1200" b="1" i="1" dirty="0">
                <a:latin typeface="Trebuchet MS" panose="020B0603020202020204" pitchFamily="34" charset="0"/>
                <a:cs typeface="Trebuchet MS"/>
              </a:rPr>
              <a:t>GP surgery</a:t>
            </a:r>
          </a:p>
          <a:p>
            <a:pPr marL="12700">
              <a:spcBef>
                <a:spcPts val="100"/>
              </a:spcBef>
            </a:pPr>
            <a:endParaRPr lang="en-GB" sz="1200" b="1" i="1" dirty="0">
              <a:latin typeface="Trebuchet MS" panose="020B0603020202020204" pitchFamily="34" charset="0"/>
              <a:cs typeface="Trebuchet MS"/>
            </a:endParaRPr>
          </a:p>
          <a:p>
            <a:pPr marL="12700">
              <a:spcBef>
                <a:spcPts val="100"/>
              </a:spcBef>
            </a:pPr>
            <a:r>
              <a:rPr lang="en-GB" sz="1200" dirty="0">
                <a:highlight>
                  <a:srgbClr val="BCE09C"/>
                </a:highlight>
                <a:latin typeface="Trebuchet MS" panose="020B0603020202020204" pitchFamily="34" charset="0"/>
                <a:cs typeface="Trebuchet MS"/>
              </a:rPr>
              <a:t>“The receptionists and doctors are amazing! They really go out their way to help…”</a:t>
            </a:r>
          </a:p>
          <a:p>
            <a:pPr marL="12700">
              <a:spcBef>
                <a:spcPts val="100"/>
              </a:spcBef>
            </a:pPr>
            <a:r>
              <a:rPr lang="en-GB" sz="1200" b="1" i="1" dirty="0">
                <a:latin typeface="Trebuchet MS" panose="020B0603020202020204" pitchFamily="34" charset="0"/>
                <a:cs typeface="Trebuchet MS"/>
              </a:rPr>
              <a:t>GP surgery</a:t>
            </a:r>
          </a:p>
          <a:p>
            <a:pPr marL="12700">
              <a:spcBef>
                <a:spcPts val="100"/>
              </a:spcBef>
            </a:pPr>
            <a:endParaRPr lang="en-GB" sz="1200" i="1" dirty="0">
              <a:latin typeface="Trebuchet MS" panose="020B0603020202020204" pitchFamily="34" charset="0"/>
              <a:cs typeface="Trebuchet MS"/>
            </a:endParaRPr>
          </a:p>
          <a:p>
            <a:pPr marL="12700">
              <a:spcBef>
                <a:spcPts val="100"/>
              </a:spcBef>
            </a:pPr>
            <a:r>
              <a:rPr lang="en-GB" sz="1200" b="1" dirty="0">
                <a:latin typeface="Trebuchet MS" panose="020B0603020202020204" pitchFamily="34" charset="0"/>
                <a:cs typeface="Trebuchet MS"/>
              </a:rPr>
              <a:t>Negative reviews</a:t>
            </a:r>
          </a:p>
          <a:p>
            <a:pPr marL="12700">
              <a:spcBef>
                <a:spcPts val="100"/>
              </a:spcBef>
            </a:pPr>
            <a:r>
              <a:rPr lang="en-GB" sz="1200" dirty="0">
                <a:highlight>
                  <a:srgbClr val="80B5C6"/>
                </a:highlight>
                <a:latin typeface="Trebuchet MS" panose="020B0603020202020204" pitchFamily="34" charset="0"/>
                <a:cs typeface="Trebuchet MS"/>
              </a:rPr>
              <a:t>“Terrible trying to see a doctor, can easily spend an hour waiting to get through to book an appointment only to be told there are none and try again the next day where you have to go through the whole procedure again.”</a:t>
            </a:r>
          </a:p>
          <a:p>
            <a:pPr marL="12700">
              <a:spcBef>
                <a:spcPts val="100"/>
              </a:spcBef>
            </a:pPr>
            <a:r>
              <a:rPr lang="en-GB" sz="1200" b="1" i="1" dirty="0">
                <a:latin typeface="Trebuchet MS" panose="020B0603020202020204" pitchFamily="34" charset="0"/>
                <a:cs typeface="Trebuchet MS"/>
              </a:rPr>
              <a:t>GP surgery</a:t>
            </a:r>
          </a:p>
          <a:p>
            <a:pPr marL="12700">
              <a:spcBef>
                <a:spcPts val="100"/>
              </a:spcBef>
            </a:pPr>
            <a:endParaRPr lang="en-GB" sz="1200" dirty="0">
              <a:latin typeface="Trebuchet MS" panose="020B0603020202020204" pitchFamily="34" charset="0"/>
              <a:cs typeface="Trebuchet MS"/>
            </a:endParaRPr>
          </a:p>
          <a:p>
            <a:pPr marL="12700">
              <a:spcBef>
                <a:spcPts val="100"/>
              </a:spcBef>
            </a:pPr>
            <a:r>
              <a:rPr lang="en-GB" sz="1200" dirty="0">
                <a:highlight>
                  <a:srgbClr val="80B5C6"/>
                </a:highlight>
                <a:latin typeface="Trebuchet MS" panose="020B0603020202020204" pitchFamily="34" charset="0"/>
                <a:cs typeface="Trebuchet MS"/>
              </a:rPr>
              <a:t>“Not great at answering phones.”</a:t>
            </a:r>
          </a:p>
          <a:p>
            <a:pPr marL="12700">
              <a:spcBef>
                <a:spcPts val="100"/>
              </a:spcBef>
            </a:pPr>
            <a:r>
              <a:rPr lang="en-GB" sz="1200" b="1" i="1" dirty="0">
                <a:latin typeface="Trebuchet MS" panose="020B0603020202020204" pitchFamily="34" charset="0"/>
                <a:cs typeface="Trebuchet MS"/>
              </a:rPr>
              <a:t>GP surgery</a:t>
            </a:r>
            <a:endParaRPr lang="en-GB" sz="1200" b="1" dirty="0">
              <a:latin typeface="Trebuchet MS" panose="020B0603020202020204" pitchFamily="34" charset="0"/>
              <a:cs typeface="Trebuchet MS"/>
            </a:endParaRPr>
          </a:p>
        </p:txBody>
      </p:sp>
      <p:sp>
        <p:nvSpPr>
          <p:cNvPr id="61" name="Google Shape;441;p10">
            <a:extLst>
              <a:ext uri="{FF2B5EF4-FFF2-40B4-BE49-F238E27FC236}">
                <a16:creationId xmlns:a16="http://schemas.microsoft.com/office/drawing/2014/main" id="{D24CF298-535F-4791-AA33-3951AE04ADB0}"/>
              </a:ext>
            </a:extLst>
          </p:cNvPr>
          <p:cNvSpPr/>
          <p:nvPr/>
        </p:nvSpPr>
        <p:spPr>
          <a:xfrm>
            <a:off x="353695" y="2680502"/>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2" name="Google Shape;466;p10">
            <a:extLst>
              <a:ext uri="{FF2B5EF4-FFF2-40B4-BE49-F238E27FC236}">
                <a16:creationId xmlns:a16="http://schemas.microsoft.com/office/drawing/2014/main" id="{7EF07FF4-124E-4D93-A6B1-CE56240CB480}"/>
              </a:ext>
            </a:extLst>
          </p:cNvPr>
          <p:cNvSpPr txBox="1"/>
          <p:nvPr/>
        </p:nvSpPr>
        <p:spPr>
          <a:xfrm rot="-5400000">
            <a:off x="59405" y="4216977"/>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63" name="Google Shape;467;p10">
            <a:extLst>
              <a:ext uri="{FF2B5EF4-FFF2-40B4-BE49-F238E27FC236}">
                <a16:creationId xmlns:a16="http://schemas.microsoft.com/office/drawing/2014/main" id="{2C41A0CD-1F4A-406A-9898-1C82EB9BC9FC}"/>
              </a:ext>
            </a:extLst>
          </p:cNvPr>
          <p:cNvSpPr txBox="1"/>
          <p:nvPr/>
        </p:nvSpPr>
        <p:spPr>
          <a:xfrm>
            <a:off x="2639039" y="5777376"/>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grpSp>
        <p:nvGrpSpPr>
          <p:cNvPr id="64" name="Google Shape;486;p10">
            <a:extLst>
              <a:ext uri="{FF2B5EF4-FFF2-40B4-BE49-F238E27FC236}">
                <a16:creationId xmlns:a16="http://schemas.microsoft.com/office/drawing/2014/main" id="{0C22380F-28D8-4088-A1A8-EAF87E2F5965}"/>
              </a:ext>
            </a:extLst>
          </p:cNvPr>
          <p:cNvGrpSpPr/>
          <p:nvPr/>
        </p:nvGrpSpPr>
        <p:grpSpPr>
          <a:xfrm>
            <a:off x="520745" y="5617712"/>
            <a:ext cx="973766" cy="574850"/>
            <a:chOff x="2692675" y="6800257"/>
            <a:chExt cx="973766" cy="574850"/>
          </a:xfrm>
        </p:grpSpPr>
        <p:sp>
          <p:nvSpPr>
            <p:cNvPr id="65" name="Google Shape;487;p10">
              <a:extLst>
                <a:ext uri="{FF2B5EF4-FFF2-40B4-BE49-F238E27FC236}">
                  <a16:creationId xmlns:a16="http://schemas.microsoft.com/office/drawing/2014/main" id="{B446BB47-8441-4D56-A5A3-BEEEAB794065}"/>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6" name="Google Shape;488;p10">
              <a:extLst>
                <a:ext uri="{FF2B5EF4-FFF2-40B4-BE49-F238E27FC236}">
                  <a16:creationId xmlns:a16="http://schemas.microsoft.com/office/drawing/2014/main" id="{F75A5724-D5B5-4B4B-99DA-65BB69CA17F2}"/>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7" name="Google Shape;489;p10">
              <a:extLst>
                <a:ext uri="{FF2B5EF4-FFF2-40B4-BE49-F238E27FC236}">
                  <a16:creationId xmlns:a16="http://schemas.microsoft.com/office/drawing/2014/main" id="{823BD366-C4AE-44A3-9FC0-8F13B46A8835}"/>
                </a:ext>
              </a:extLst>
            </p:cNvPr>
            <p:cNvSpPr/>
            <p:nvPr/>
          </p:nvSpPr>
          <p:spPr>
            <a:xfrm>
              <a:off x="2725290" y="7205723"/>
              <a:ext cx="204000" cy="95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8" name="Google Shape;490;p10">
              <a:extLst>
                <a:ext uri="{FF2B5EF4-FFF2-40B4-BE49-F238E27FC236}">
                  <a16:creationId xmlns:a16="http://schemas.microsoft.com/office/drawing/2014/main" id="{4D6A0B17-6E5C-4B4D-BFD8-8486BBEE272D}"/>
                </a:ext>
              </a:extLst>
            </p:cNvPr>
            <p:cNvSpPr/>
            <p:nvPr/>
          </p:nvSpPr>
          <p:spPr>
            <a:xfrm>
              <a:off x="2725652" y="6869605"/>
              <a:ext cx="2013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9" name="Google Shape;491;p10">
              <a:extLst>
                <a:ext uri="{FF2B5EF4-FFF2-40B4-BE49-F238E27FC236}">
                  <a16:creationId xmlns:a16="http://schemas.microsoft.com/office/drawing/2014/main" id="{23950EFD-6DC7-4A45-B36C-6F52301C931A}"/>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0" name="Google Shape;492;p10">
              <a:extLst>
                <a:ext uri="{FF2B5EF4-FFF2-40B4-BE49-F238E27FC236}">
                  <a16:creationId xmlns:a16="http://schemas.microsoft.com/office/drawing/2014/main" id="{1BA5C0EB-718B-4341-8073-509EE5EC16C8}"/>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1" name="Google Shape;493;p10">
              <a:extLst>
                <a:ext uri="{FF2B5EF4-FFF2-40B4-BE49-F238E27FC236}">
                  <a16:creationId xmlns:a16="http://schemas.microsoft.com/office/drawing/2014/main" id="{6655A3BB-DBD3-4D91-85E1-BA912CD100FC}"/>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72" name="Chart 71">
            <a:extLst>
              <a:ext uri="{FF2B5EF4-FFF2-40B4-BE49-F238E27FC236}">
                <a16:creationId xmlns:a16="http://schemas.microsoft.com/office/drawing/2014/main" id="{F60041DD-B4C7-45CA-9040-D0D72F111135}"/>
              </a:ext>
            </a:extLst>
          </p:cNvPr>
          <p:cNvGraphicFramePr/>
          <p:nvPr>
            <p:extLst>
              <p:ext uri="{D42A27DB-BD31-4B8C-83A1-F6EECF244321}">
                <p14:modId xmlns:p14="http://schemas.microsoft.com/office/powerpoint/2010/main" val="1380675797"/>
              </p:ext>
            </p:extLst>
          </p:nvPr>
        </p:nvGraphicFramePr>
        <p:xfrm>
          <a:off x="629513" y="2770429"/>
          <a:ext cx="4569647" cy="2794931"/>
        </p:xfrm>
        <a:graphic>
          <a:graphicData uri="http://schemas.openxmlformats.org/drawingml/2006/chart">
            <c:chart xmlns:c="http://schemas.openxmlformats.org/drawingml/2006/chart" xmlns:r="http://schemas.openxmlformats.org/officeDocument/2006/relationships" r:id="rId6"/>
          </a:graphicData>
        </a:graphic>
      </p:graphicFrame>
      <p:sp>
        <p:nvSpPr>
          <p:cNvPr id="73" name="Google Shape;475;p10">
            <a:extLst>
              <a:ext uri="{FF2B5EF4-FFF2-40B4-BE49-F238E27FC236}">
                <a16:creationId xmlns:a16="http://schemas.microsoft.com/office/drawing/2014/main" id="{E22725AE-4425-4E46-B80D-7B37AD890C5C}"/>
              </a:ext>
            </a:extLst>
          </p:cNvPr>
          <p:cNvSpPr txBox="1"/>
          <p:nvPr/>
        </p:nvSpPr>
        <p:spPr>
          <a:xfrm>
            <a:off x="353695" y="2362200"/>
            <a:ext cx="4980305" cy="259045"/>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Trebuchet MS"/>
                <a:ea typeface="Trebuchet MS"/>
                <a:cs typeface="Trebuchet MS"/>
                <a:sym typeface="Trebuchet MS"/>
              </a:rPr>
              <a:t>Top theme for </a:t>
            </a:r>
            <a:r>
              <a:rPr lang="en-US" sz="1600" b="1" i="0" u="none" strike="noStrike" cap="none" dirty="0" err="1">
                <a:solidFill>
                  <a:srgbClr val="000000"/>
                </a:solidFill>
                <a:latin typeface="Trebuchet MS"/>
                <a:ea typeface="Trebuchet MS"/>
                <a:cs typeface="Trebuchet MS"/>
                <a:sym typeface="Trebuchet MS"/>
              </a:rPr>
              <a:t>Lewisham</a:t>
            </a:r>
            <a:r>
              <a:rPr lang="en-US" sz="1600" b="1" i="0" u="none" strike="noStrike" cap="none" dirty="0">
                <a:solidFill>
                  <a:srgbClr val="000000"/>
                </a:solidFill>
                <a:latin typeface="Trebuchet MS"/>
                <a:ea typeface="Trebuchet MS"/>
                <a:cs typeface="Trebuchet MS"/>
                <a:sym typeface="Trebuchet MS"/>
              </a:rPr>
              <a:t> Alliance PCN</a:t>
            </a:r>
            <a:endParaRPr sz="16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 name="object 3"/>
          <p:cNvSpPr txBox="1"/>
          <p:nvPr/>
        </p:nvSpPr>
        <p:spPr>
          <a:xfrm>
            <a:off x="353695" y="1157307"/>
            <a:ext cx="9629495" cy="1153457"/>
          </a:xfrm>
          <a:prstGeom prst="rect">
            <a:avLst/>
          </a:prstGeom>
        </p:spPr>
        <p:txBody>
          <a:bodyPr vert="horz" wrap="square" lIns="0" tIns="3175" rIns="0" bIns="0" rtlCol="0">
            <a:spAutoFit/>
          </a:bodyPr>
          <a:lstStyle/>
          <a:p>
            <a:pPr marL="12700" marR="6985">
              <a:lnSpc>
                <a:spcPct val="105000"/>
              </a:lnSpc>
              <a:spcBef>
                <a:spcPts val="25"/>
              </a:spcBef>
            </a:pPr>
            <a:r>
              <a:rPr lang="en-GB" sz="1200" dirty="0">
                <a:latin typeface="Trebuchet MS"/>
                <a:cs typeface="Trebuchet MS"/>
              </a:rPr>
              <a:t>For Aplos PCN we received 43 reviews. From these reviews </a:t>
            </a:r>
            <a:r>
              <a:rPr lang="en-GB" sz="1200" b="1" dirty="0">
                <a:latin typeface="Trebuchet MS"/>
                <a:cs typeface="Trebuchet MS"/>
              </a:rPr>
              <a:t>Administration</a:t>
            </a:r>
            <a:r>
              <a:rPr sz="1200" b="1" dirty="0">
                <a:latin typeface="Trebuchet MS"/>
                <a:cs typeface="Trebuchet MS"/>
              </a:rPr>
              <a:t> </a:t>
            </a:r>
            <a:r>
              <a:rPr sz="1200" dirty="0">
                <a:latin typeface="Trebuchet MS"/>
                <a:cs typeface="Trebuchet MS"/>
              </a:rPr>
              <a:t>(</a:t>
            </a:r>
            <a:r>
              <a:rPr lang="en-GB" sz="1200" dirty="0">
                <a:latin typeface="Trebuchet MS"/>
                <a:cs typeface="Trebuchet MS"/>
              </a:rPr>
              <a:t>30</a:t>
            </a:r>
            <a:r>
              <a:rPr sz="1200" dirty="0">
                <a:latin typeface="Trebuchet MS"/>
                <a:cs typeface="Trebuchet MS"/>
              </a:rPr>
              <a:t> comments)</a:t>
            </a:r>
            <a:r>
              <a:rPr lang="en-GB" sz="1200" dirty="0">
                <a:latin typeface="Trebuchet MS"/>
                <a:cs typeface="Trebuchet MS"/>
              </a:rPr>
              <a:t> was the most frequent theme identified. The chart below shows a breakdown of this theme as it was the only significant theme within this network.</a:t>
            </a:r>
          </a:p>
          <a:p>
            <a:pPr marL="12700" marR="6985">
              <a:lnSpc>
                <a:spcPct val="105000"/>
              </a:lnSpc>
              <a:spcBef>
                <a:spcPts val="25"/>
              </a:spcBef>
            </a:pPr>
            <a:endParaRPr lang="en-GB" sz="1200" dirty="0">
              <a:latin typeface="Trebuchet MS"/>
              <a:cs typeface="Trebuchet MS"/>
            </a:endParaRPr>
          </a:p>
          <a:p>
            <a:pPr marL="12700" marR="5080">
              <a:lnSpc>
                <a:spcPct val="105000"/>
              </a:lnSpc>
            </a:pPr>
            <a:r>
              <a:rPr sz="1200" b="1" dirty="0">
                <a:latin typeface="Trebuchet MS"/>
                <a:cs typeface="Trebuchet MS"/>
              </a:rPr>
              <a:t>Administration </a:t>
            </a:r>
            <a:r>
              <a:rPr lang="en-GB" sz="1200" dirty="0">
                <a:latin typeface="Trebuchet MS"/>
                <a:cs typeface="Trebuchet MS"/>
              </a:rPr>
              <a:t>received majority </a:t>
            </a:r>
            <a:r>
              <a:rPr sz="1200" dirty="0">
                <a:latin typeface="Trebuchet MS"/>
                <a:cs typeface="Trebuchet MS"/>
              </a:rPr>
              <a:t>negative sentiment (</a:t>
            </a:r>
            <a:r>
              <a:rPr lang="en-GB" sz="1200" dirty="0">
                <a:latin typeface="Trebuchet MS"/>
                <a:cs typeface="Trebuchet MS"/>
              </a:rPr>
              <a:t>90</a:t>
            </a:r>
            <a:r>
              <a:rPr sz="1200" dirty="0">
                <a:latin typeface="Trebuchet MS"/>
                <a:cs typeface="Trebuchet MS"/>
              </a:rPr>
              <a:t>%)</a:t>
            </a:r>
            <a:r>
              <a:rPr lang="en-GB" sz="1200" dirty="0">
                <a:latin typeface="Trebuchet MS"/>
                <a:cs typeface="Trebuchet MS"/>
              </a:rPr>
              <a:t>. </a:t>
            </a:r>
            <a:r>
              <a:rPr sz="1200" dirty="0">
                <a:latin typeface="Trebuchet MS"/>
                <a:cs typeface="Trebuchet MS"/>
              </a:rPr>
              <a:t>From analysing the comments we understand that patients </a:t>
            </a:r>
            <a:r>
              <a:rPr lang="en-GB" sz="1200" dirty="0">
                <a:latin typeface="Trebuchet MS"/>
                <a:cs typeface="Trebuchet MS"/>
              </a:rPr>
              <a:t>had issues with booking appointments through the phone, booking appointments online and appointment availability. Therefore, the current booking systems are not working for patients and improvements need to be made to make them more efficient.</a:t>
            </a:r>
          </a:p>
        </p:txBody>
      </p:sp>
      <p:sp>
        <p:nvSpPr>
          <p:cNvPr id="55" name="object 55"/>
          <p:cNvSpPr txBox="1"/>
          <p:nvPr/>
        </p:nvSpPr>
        <p:spPr>
          <a:xfrm>
            <a:off x="9528809" y="6427114"/>
            <a:ext cx="18097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3</a:t>
            </a:r>
            <a:r>
              <a:rPr lang="en-GB" sz="1200" dirty="0">
                <a:solidFill>
                  <a:srgbClr val="888888"/>
                </a:solidFill>
                <a:latin typeface="Calibri"/>
                <a:cs typeface="Calibri"/>
              </a:rPr>
              <a:t>7</a:t>
            </a:r>
            <a:endParaRPr sz="1200" dirty="0">
              <a:latin typeface="Calibri"/>
              <a:cs typeface="Calibri"/>
            </a:endParaRPr>
          </a:p>
        </p:txBody>
      </p:sp>
      <p:sp>
        <p:nvSpPr>
          <p:cNvPr id="56" name="object 56"/>
          <p:cNvSpPr txBox="1"/>
          <p:nvPr/>
        </p:nvSpPr>
        <p:spPr>
          <a:xfrm>
            <a:off x="8939276" y="303021"/>
            <a:ext cx="1346200" cy="452755"/>
          </a:xfrm>
          <a:prstGeom prst="rect">
            <a:avLst/>
          </a:prstGeom>
        </p:spPr>
        <p:txBody>
          <a:bodyPr vert="horz" wrap="square" lIns="0" tIns="12700" rIns="0" bIns="0" rtlCol="0">
            <a:spAutoFit/>
          </a:bodyPr>
          <a:lstStyle/>
          <a:p>
            <a:pPr marL="12700" algn="r">
              <a:lnSpc>
                <a:spcPct val="100000"/>
              </a:lnSpc>
              <a:spcBef>
                <a:spcPts val="100"/>
              </a:spcBef>
            </a:pPr>
            <a:r>
              <a:rPr sz="1400" spc="-5" dirty="0">
                <a:solidFill>
                  <a:srgbClr val="FFFFFF"/>
                </a:solidFill>
                <a:latin typeface="Trebuchet MS"/>
                <a:cs typeface="Trebuchet MS"/>
              </a:rPr>
              <a:t>Lewisham</a:t>
            </a:r>
            <a:endParaRPr sz="1400" dirty="0">
              <a:latin typeface="Trebuchet MS"/>
              <a:cs typeface="Trebuchet MS"/>
            </a:endParaRPr>
          </a:p>
          <a:p>
            <a:pPr marL="544195">
              <a:lnSpc>
                <a:spcPct val="100000"/>
              </a:lnSpc>
              <a:spcBef>
                <a:spcPts val="5"/>
              </a:spcBef>
            </a:pPr>
            <a:r>
              <a:rPr sz="1400" spc="-5" dirty="0">
                <a:solidFill>
                  <a:srgbClr val="FFFFFF"/>
                </a:solidFill>
                <a:latin typeface="Trebuchet MS"/>
                <a:cs typeface="Trebuchet MS"/>
              </a:rPr>
              <a:t>Q</a:t>
            </a:r>
            <a:r>
              <a:rPr lang="en-GB" sz="1400" spc="-5" dirty="0">
                <a:solidFill>
                  <a:srgbClr val="FFFFFF"/>
                </a:solidFill>
                <a:latin typeface="Trebuchet MS"/>
                <a:cs typeface="Trebuchet MS"/>
              </a:rPr>
              <a:t>4</a:t>
            </a:r>
            <a:r>
              <a:rPr sz="1400" spc="-30" dirty="0">
                <a:solidFill>
                  <a:srgbClr val="FFFFFF"/>
                </a:solidFill>
                <a:latin typeface="Trebuchet MS"/>
                <a:cs typeface="Trebuchet MS"/>
              </a:rPr>
              <a:t> </a:t>
            </a:r>
            <a:r>
              <a:rPr sz="1400" dirty="0">
                <a:solidFill>
                  <a:srgbClr val="FFFFFF"/>
                </a:solidFill>
                <a:latin typeface="Trebuchet MS"/>
                <a:cs typeface="Trebuchet MS"/>
              </a:rPr>
              <a:t>|</a:t>
            </a:r>
            <a:r>
              <a:rPr sz="1400" spc="-35"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57" name="object 57"/>
          <p:cNvSpPr txBox="1">
            <a:spLocks noGrp="1"/>
          </p:cNvSpPr>
          <p:nvPr>
            <p:ph type="title"/>
          </p:nvPr>
        </p:nvSpPr>
        <p:spPr>
          <a:xfrm>
            <a:off x="1031544" y="361950"/>
            <a:ext cx="5131435" cy="513715"/>
          </a:xfrm>
          <a:prstGeom prst="rect">
            <a:avLst/>
          </a:prstGeom>
        </p:spPr>
        <p:txBody>
          <a:bodyPr vert="horz" wrap="square" lIns="0" tIns="13335" rIns="0" bIns="0" rtlCol="0">
            <a:spAutoFit/>
          </a:bodyPr>
          <a:lstStyle/>
          <a:p>
            <a:pPr marL="12700">
              <a:lnSpc>
                <a:spcPct val="100000"/>
              </a:lnSpc>
              <a:spcBef>
                <a:spcPts val="105"/>
              </a:spcBef>
            </a:pPr>
            <a:r>
              <a:rPr sz="3200" dirty="0"/>
              <a:t>Themes</a:t>
            </a:r>
            <a:r>
              <a:rPr sz="3200" spc="-20" dirty="0"/>
              <a:t> </a:t>
            </a:r>
            <a:r>
              <a:rPr sz="3200" dirty="0"/>
              <a:t>for</a:t>
            </a:r>
            <a:r>
              <a:rPr sz="3200" spc="-10" dirty="0"/>
              <a:t> </a:t>
            </a:r>
            <a:r>
              <a:rPr lang="en-GB" sz="3200" spc="-5" dirty="0"/>
              <a:t>Aplos</a:t>
            </a:r>
            <a:endParaRPr sz="3200" dirty="0"/>
          </a:p>
        </p:txBody>
      </p:sp>
      <p:sp>
        <p:nvSpPr>
          <p:cNvPr id="59" name="object 4">
            <a:extLst>
              <a:ext uri="{FF2B5EF4-FFF2-40B4-BE49-F238E27FC236}">
                <a16:creationId xmlns:a16="http://schemas.microsoft.com/office/drawing/2014/main" id="{7578C19C-81E5-48C4-B1AC-711F110A15E5}"/>
              </a:ext>
            </a:extLst>
          </p:cNvPr>
          <p:cNvSpPr txBox="1"/>
          <p:nvPr/>
        </p:nvSpPr>
        <p:spPr>
          <a:xfrm>
            <a:off x="665480" y="2943986"/>
            <a:ext cx="8191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a:t>
            </a:r>
            <a:endParaRPr sz="1200">
              <a:latin typeface="Trebuchet MS"/>
              <a:cs typeface="Trebuchet MS"/>
            </a:endParaRPr>
          </a:p>
        </p:txBody>
      </p:sp>
      <p:pic>
        <p:nvPicPr>
          <p:cNvPr id="60" name="object 3">
            <a:extLst>
              <a:ext uri="{FF2B5EF4-FFF2-40B4-BE49-F238E27FC236}">
                <a16:creationId xmlns:a16="http://schemas.microsoft.com/office/drawing/2014/main" id="{15D6C5B6-6858-4E2E-AA48-7C3D2995B42A}"/>
              </a:ext>
            </a:extLst>
          </p:cNvPr>
          <p:cNvPicPr/>
          <p:nvPr/>
        </p:nvPicPr>
        <p:blipFill>
          <a:blip r:embed="rId4" cstate="print"/>
          <a:stretch>
            <a:fillRect/>
          </a:stretch>
        </p:blipFill>
        <p:spPr>
          <a:xfrm>
            <a:off x="0" y="4092235"/>
            <a:ext cx="2778742" cy="2765765"/>
          </a:xfrm>
          <a:prstGeom prst="rect">
            <a:avLst/>
          </a:prstGeom>
        </p:spPr>
      </p:pic>
      <p:sp>
        <p:nvSpPr>
          <p:cNvPr id="61" name="object 23">
            <a:extLst>
              <a:ext uri="{FF2B5EF4-FFF2-40B4-BE49-F238E27FC236}">
                <a16:creationId xmlns:a16="http://schemas.microsoft.com/office/drawing/2014/main" id="{86E7BEBA-60B4-4402-A716-B2C0AF5E53F5}"/>
              </a:ext>
            </a:extLst>
          </p:cNvPr>
          <p:cNvSpPr txBox="1"/>
          <p:nvPr/>
        </p:nvSpPr>
        <p:spPr>
          <a:xfrm>
            <a:off x="5516993" y="2834226"/>
            <a:ext cx="4768483" cy="2898229"/>
          </a:xfrm>
          <a:prstGeom prst="rect">
            <a:avLst/>
          </a:prstGeom>
        </p:spPr>
        <p:txBody>
          <a:bodyPr vert="horz" wrap="square" lIns="0" tIns="12700" rIns="0" bIns="0" rtlCol="0">
            <a:spAutoFit/>
          </a:bodyPr>
          <a:lstStyle/>
          <a:p>
            <a:pPr marL="12700">
              <a:spcBef>
                <a:spcPts val="100"/>
              </a:spcBef>
            </a:pPr>
            <a:r>
              <a:rPr lang="en-GB" sz="1200" b="1" spc="-5" dirty="0">
                <a:latin typeface="Trebuchet MS"/>
                <a:cs typeface="Trebuchet MS"/>
              </a:rPr>
              <a:t>Positive </a:t>
            </a:r>
            <a:r>
              <a:rPr lang="en-GB" sz="1200" b="1" dirty="0">
                <a:latin typeface="Trebuchet MS"/>
                <a:cs typeface="Trebuchet MS"/>
              </a:rPr>
              <a:t>reviews</a:t>
            </a:r>
          </a:p>
          <a:p>
            <a:pPr marL="12700">
              <a:spcBef>
                <a:spcPts val="100"/>
              </a:spcBef>
            </a:pPr>
            <a:r>
              <a:rPr lang="en-GB" sz="1200" spc="-45" dirty="0">
                <a:highlight>
                  <a:srgbClr val="BCE09C"/>
                </a:highlight>
                <a:latin typeface="Trebuchet MS"/>
                <a:cs typeface="Trebuchet MS"/>
              </a:rPr>
              <a:t>‘‘I am very satisfied with the service that I received from my GP recently. He showed great care and professionalism for which I am very grateful.</a:t>
            </a:r>
            <a:r>
              <a:rPr lang="en-GB" sz="1200" spc="-30" dirty="0">
                <a:highlight>
                  <a:srgbClr val="BCE09C"/>
                </a:highlight>
                <a:latin typeface="Trebuchet MS"/>
                <a:cs typeface="Trebuchet MS"/>
              </a:rPr>
              <a:t>”</a:t>
            </a: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p>
          <a:p>
            <a:pPr marL="12700">
              <a:spcBef>
                <a:spcPts val="100"/>
              </a:spcBef>
            </a:pPr>
            <a:endParaRPr lang="en-GB" sz="1200" i="1" dirty="0">
              <a:latin typeface="Trebuchet MS"/>
              <a:cs typeface="Trebuchet MS"/>
            </a:endParaRPr>
          </a:p>
          <a:p>
            <a:pPr marL="12700">
              <a:spcBef>
                <a:spcPts val="100"/>
              </a:spcBef>
            </a:pPr>
            <a:r>
              <a:rPr lang="en-GB" sz="1200" b="1" spc="-5" dirty="0">
                <a:latin typeface="Trebuchet MS"/>
                <a:cs typeface="Trebuchet MS"/>
              </a:rPr>
              <a:t>Negative</a:t>
            </a:r>
            <a:r>
              <a:rPr lang="en-GB" sz="1200" b="1" spc="-60" dirty="0">
                <a:latin typeface="Trebuchet MS"/>
                <a:cs typeface="Trebuchet MS"/>
              </a:rPr>
              <a:t> </a:t>
            </a:r>
            <a:r>
              <a:rPr lang="en-GB" sz="1200" b="1" dirty="0">
                <a:latin typeface="Trebuchet MS"/>
                <a:cs typeface="Trebuchet MS"/>
              </a:rPr>
              <a:t>reviews</a:t>
            </a:r>
          </a:p>
          <a:p>
            <a:pPr marL="12700">
              <a:spcBef>
                <a:spcPts val="100"/>
              </a:spcBef>
            </a:pPr>
            <a:r>
              <a:rPr lang="en-GB" sz="1200" spc="-15" dirty="0">
                <a:highlight>
                  <a:srgbClr val="80B5C6"/>
                </a:highlight>
                <a:latin typeface="Trebuchet MS"/>
                <a:cs typeface="Trebuchet MS"/>
              </a:rPr>
              <a:t>“Terrible experience with requesting a </a:t>
            </a:r>
            <a:r>
              <a:rPr lang="en-GB" sz="1200" spc="-15" dirty="0" err="1">
                <a:highlight>
                  <a:srgbClr val="80B5C6"/>
                </a:highlight>
                <a:latin typeface="Trebuchet MS"/>
                <a:cs typeface="Trebuchet MS"/>
              </a:rPr>
              <a:t>callback</a:t>
            </a:r>
            <a:r>
              <a:rPr lang="en-GB" sz="1200" spc="-15" dirty="0">
                <a:highlight>
                  <a:srgbClr val="80B5C6"/>
                </a:highlight>
                <a:latin typeface="Trebuchet MS"/>
                <a:cs typeface="Trebuchet MS"/>
              </a:rPr>
              <a:t> from a doctor, called early as advised on your website, had to be on hold for an hour and a half, only to be told all the </a:t>
            </a:r>
            <a:r>
              <a:rPr lang="en-GB" sz="1200" spc="-15" dirty="0" err="1">
                <a:highlight>
                  <a:srgbClr val="80B5C6"/>
                </a:highlight>
                <a:latin typeface="Trebuchet MS"/>
                <a:cs typeface="Trebuchet MS"/>
              </a:rPr>
              <a:t>callback</a:t>
            </a:r>
            <a:r>
              <a:rPr lang="en-GB" sz="1200" spc="-15" dirty="0">
                <a:highlight>
                  <a:srgbClr val="80B5C6"/>
                </a:highlight>
                <a:latin typeface="Trebuchet MS"/>
                <a:cs typeface="Trebuchet MS"/>
              </a:rPr>
              <a:t> appointments were fully booked since the first half an hour by a very rude receptionist.”</a:t>
            </a:r>
            <a:endParaRPr lang="en-GB" sz="1200" spc="-10" dirty="0">
              <a:highlight>
                <a:srgbClr val="80B5C6"/>
              </a:highlight>
              <a:latin typeface="Trebuchet MS"/>
              <a:cs typeface="Trebuchet MS"/>
            </a:endParaRPr>
          </a:p>
          <a:p>
            <a:pPr marL="12700">
              <a:spcBef>
                <a:spcPts val="100"/>
              </a:spcBef>
            </a:pPr>
            <a:r>
              <a:rPr lang="en-GB" sz="1200" b="1" i="1" dirty="0">
                <a:latin typeface="Trebuchet MS"/>
                <a:cs typeface="Trebuchet MS"/>
              </a:rPr>
              <a:t>GP</a:t>
            </a:r>
            <a:r>
              <a:rPr lang="en-GB" sz="1200" b="1" i="1" spc="-80" dirty="0">
                <a:latin typeface="Trebuchet MS"/>
                <a:cs typeface="Trebuchet MS"/>
              </a:rPr>
              <a:t> </a:t>
            </a:r>
            <a:r>
              <a:rPr lang="en-GB" sz="1200" b="1" i="1" spc="-5" dirty="0">
                <a:latin typeface="Trebuchet MS"/>
                <a:cs typeface="Trebuchet MS"/>
              </a:rPr>
              <a:t>surgery</a:t>
            </a:r>
          </a:p>
          <a:p>
            <a:pPr marL="12700">
              <a:spcBef>
                <a:spcPts val="100"/>
              </a:spcBef>
            </a:pPr>
            <a:endParaRPr lang="en-GB" sz="1200" spc="-5" dirty="0">
              <a:latin typeface="Trebuchet MS"/>
              <a:cs typeface="Trebuchet MS"/>
            </a:endParaRPr>
          </a:p>
          <a:p>
            <a:pPr marL="12700">
              <a:spcBef>
                <a:spcPts val="100"/>
              </a:spcBef>
            </a:pPr>
            <a:r>
              <a:rPr lang="en-GB" sz="1200" spc="-5" dirty="0">
                <a:highlight>
                  <a:srgbClr val="80B5C6"/>
                </a:highlight>
                <a:latin typeface="Trebuchet MS"/>
                <a:cs typeface="Trebuchet MS"/>
              </a:rPr>
              <a:t>“Long waiting time. They will promise to text about appointment but won’t receive it.”</a:t>
            </a:r>
            <a:endParaRPr lang="en-GB" sz="1200" dirty="0">
              <a:highlight>
                <a:srgbClr val="80B5C6"/>
              </a:highlight>
              <a:latin typeface="Trebuchet MS"/>
              <a:cs typeface="Trebuchet MS"/>
            </a:endParaRPr>
          </a:p>
          <a:p>
            <a:pPr marL="12700">
              <a:spcBef>
                <a:spcPts val="100"/>
              </a:spcBef>
            </a:pPr>
            <a:r>
              <a:rPr lang="en-GB" sz="1200" b="1" i="1" spc="5" dirty="0">
                <a:latin typeface="Trebuchet MS"/>
                <a:cs typeface="Trebuchet MS"/>
              </a:rPr>
              <a:t>G</a:t>
            </a:r>
            <a:r>
              <a:rPr lang="en-GB" sz="1200" b="1" i="1" dirty="0">
                <a:latin typeface="Trebuchet MS"/>
                <a:cs typeface="Trebuchet MS"/>
              </a:rPr>
              <a:t>P</a:t>
            </a:r>
            <a:r>
              <a:rPr lang="en-GB" sz="1200" b="1" i="1" spc="-55" dirty="0">
                <a:latin typeface="Trebuchet MS"/>
                <a:cs typeface="Trebuchet MS"/>
              </a:rPr>
              <a:t> </a:t>
            </a:r>
            <a:r>
              <a:rPr lang="en-GB" sz="1200" b="1" i="1" spc="-10" dirty="0">
                <a:latin typeface="Trebuchet MS"/>
                <a:cs typeface="Trebuchet MS"/>
              </a:rPr>
              <a:t>s</a:t>
            </a:r>
            <a:r>
              <a:rPr lang="en-GB" sz="1200" b="1" i="1" dirty="0">
                <a:latin typeface="Trebuchet MS"/>
                <a:cs typeface="Trebuchet MS"/>
              </a:rPr>
              <a:t>urgery</a:t>
            </a:r>
            <a:endParaRPr lang="en-GB" sz="1200" b="1" dirty="0">
              <a:latin typeface="Trebuchet MS"/>
              <a:cs typeface="Trebuchet MS"/>
            </a:endParaRPr>
          </a:p>
        </p:txBody>
      </p:sp>
      <p:sp>
        <p:nvSpPr>
          <p:cNvPr id="62" name="Google Shape;441;p10">
            <a:extLst>
              <a:ext uri="{FF2B5EF4-FFF2-40B4-BE49-F238E27FC236}">
                <a16:creationId xmlns:a16="http://schemas.microsoft.com/office/drawing/2014/main" id="{FE7E59A1-E1AB-4777-95D7-613FA6BF60E6}"/>
              </a:ext>
            </a:extLst>
          </p:cNvPr>
          <p:cNvSpPr/>
          <p:nvPr/>
        </p:nvSpPr>
        <p:spPr>
          <a:xfrm>
            <a:off x="353695" y="2756702"/>
            <a:ext cx="4980305" cy="3608538"/>
          </a:xfrm>
          <a:custGeom>
            <a:avLst/>
            <a:gdLst/>
            <a:ahLst/>
            <a:cxnLst/>
            <a:rect l="l" t="t" r="r" b="b"/>
            <a:pathLst>
              <a:path w="4980305" h="3546475" extrusionOk="0">
                <a:moveTo>
                  <a:pt x="0" y="3546005"/>
                </a:moveTo>
                <a:lnTo>
                  <a:pt x="4980000" y="3546005"/>
                </a:lnTo>
                <a:lnTo>
                  <a:pt x="4980000" y="0"/>
                </a:lnTo>
                <a:lnTo>
                  <a:pt x="0" y="0"/>
                </a:lnTo>
                <a:lnTo>
                  <a:pt x="0" y="3546005"/>
                </a:lnTo>
                <a:close/>
              </a:path>
            </a:pathLst>
          </a:custGeom>
          <a:solidFill>
            <a:srgbClr val="E9F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3" name="Google Shape;466;p10">
            <a:extLst>
              <a:ext uri="{FF2B5EF4-FFF2-40B4-BE49-F238E27FC236}">
                <a16:creationId xmlns:a16="http://schemas.microsoft.com/office/drawing/2014/main" id="{CFF47B1E-0B59-4149-8817-06A371C9F11A}"/>
              </a:ext>
            </a:extLst>
          </p:cNvPr>
          <p:cNvSpPr txBox="1"/>
          <p:nvPr/>
        </p:nvSpPr>
        <p:spPr>
          <a:xfrm rot="-5400000">
            <a:off x="59405" y="4293177"/>
            <a:ext cx="969644" cy="202565"/>
          </a:xfrm>
          <a:prstGeom prst="rect">
            <a:avLst/>
          </a:prstGeom>
          <a:noFill/>
          <a:ln>
            <a:noFill/>
          </a:ln>
        </p:spPr>
        <p:txBody>
          <a:bodyPr spcFirstLastPara="1" wrap="square" lIns="0" tIns="3175"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Sub-Themes</a:t>
            </a:r>
            <a:endParaRPr sz="1200" b="0" i="0" u="none" strike="noStrike" cap="none" dirty="0">
              <a:solidFill>
                <a:srgbClr val="000000"/>
              </a:solidFill>
              <a:latin typeface="Trebuchet MS"/>
              <a:ea typeface="Trebuchet MS"/>
              <a:cs typeface="Trebuchet MS"/>
              <a:sym typeface="Trebuchet MS"/>
            </a:endParaRPr>
          </a:p>
        </p:txBody>
      </p:sp>
      <p:sp>
        <p:nvSpPr>
          <p:cNvPr id="64" name="Google Shape;467;p10">
            <a:extLst>
              <a:ext uri="{FF2B5EF4-FFF2-40B4-BE49-F238E27FC236}">
                <a16:creationId xmlns:a16="http://schemas.microsoft.com/office/drawing/2014/main" id="{6608A34A-30F5-47D8-B9DB-9443E5F43BE8}"/>
              </a:ext>
            </a:extLst>
          </p:cNvPr>
          <p:cNvSpPr txBox="1"/>
          <p:nvPr/>
        </p:nvSpPr>
        <p:spPr>
          <a:xfrm>
            <a:off x="2639039" y="5853576"/>
            <a:ext cx="1496695"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Trebuchet MS"/>
                <a:ea typeface="Trebuchet MS"/>
                <a:cs typeface="Trebuchet MS"/>
                <a:sym typeface="Trebuchet MS"/>
              </a:rPr>
              <a:t>Number of reviews</a:t>
            </a:r>
            <a:endParaRPr sz="1200" b="0" i="0" u="none" strike="noStrike" cap="none" dirty="0">
              <a:solidFill>
                <a:srgbClr val="000000"/>
              </a:solidFill>
              <a:latin typeface="Trebuchet MS"/>
              <a:ea typeface="Trebuchet MS"/>
              <a:cs typeface="Trebuchet MS"/>
              <a:sym typeface="Trebuchet MS"/>
            </a:endParaRPr>
          </a:p>
        </p:txBody>
      </p:sp>
      <p:grpSp>
        <p:nvGrpSpPr>
          <p:cNvPr id="65" name="Google Shape;486;p10">
            <a:extLst>
              <a:ext uri="{FF2B5EF4-FFF2-40B4-BE49-F238E27FC236}">
                <a16:creationId xmlns:a16="http://schemas.microsoft.com/office/drawing/2014/main" id="{8DE000F2-2111-4E9F-AC3F-AA596BFC75B5}"/>
              </a:ext>
            </a:extLst>
          </p:cNvPr>
          <p:cNvGrpSpPr/>
          <p:nvPr/>
        </p:nvGrpSpPr>
        <p:grpSpPr>
          <a:xfrm>
            <a:off x="520745" y="5693912"/>
            <a:ext cx="973766" cy="574850"/>
            <a:chOff x="2692675" y="6800257"/>
            <a:chExt cx="973766" cy="574850"/>
          </a:xfrm>
        </p:grpSpPr>
        <p:sp>
          <p:nvSpPr>
            <p:cNvPr id="66" name="Google Shape;487;p10">
              <a:extLst>
                <a:ext uri="{FF2B5EF4-FFF2-40B4-BE49-F238E27FC236}">
                  <a16:creationId xmlns:a16="http://schemas.microsoft.com/office/drawing/2014/main" id="{9B46865D-4907-4C89-815D-2E94026EFBB1}"/>
                </a:ext>
              </a:extLst>
            </p:cNvPr>
            <p:cNvSpPr/>
            <p:nvPr/>
          </p:nvSpPr>
          <p:spPr>
            <a:xfrm>
              <a:off x="2692676" y="6800257"/>
              <a:ext cx="973765" cy="57485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solidFill>
              <a:srgbClr val="E0E2E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7" name="Google Shape;488;p10">
              <a:extLst>
                <a:ext uri="{FF2B5EF4-FFF2-40B4-BE49-F238E27FC236}">
                  <a16:creationId xmlns:a16="http://schemas.microsoft.com/office/drawing/2014/main" id="{C4EFCFFD-5561-46D4-990D-1791DB27535B}"/>
                </a:ext>
              </a:extLst>
            </p:cNvPr>
            <p:cNvSpPr/>
            <p:nvPr/>
          </p:nvSpPr>
          <p:spPr>
            <a:xfrm>
              <a:off x="2692675" y="6815822"/>
              <a:ext cx="973765" cy="549040"/>
            </a:xfrm>
            <a:custGeom>
              <a:avLst/>
              <a:gdLst/>
              <a:ahLst/>
              <a:cxnLst/>
              <a:rect l="l" t="t" r="r" b="b"/>
              <a:pathLst>
                <a:path w="1228725" h="469265" extrusionOk="0">
                  <a:moveTo>
                    <a:pt x="1228483" y="469112"/>
                  </a:moveTo>
                  <a:lnTo>
                    <a:pt x="0" y="469112"/>
                  </a:lnTo>
                  <a:lnTo>
                    <a:pt x="0" y="0"/>
                  </a:lnTo>
                  <a:lnTo>
                    <a:pt x="1228483" y="0"/>
                  </a:lnTo>
                  <a:lnTo>
                    <a:pt x="1228483" y="469112"/>
                  </a:lnTo>
                  <a:close/>
                </a:path>
              </a:pathLst>
            </a:custGeom>
            <a:noFill/>
            <a:ln w="12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8" name="Google Shape;489;p10">
              <a:extLst>
                <a:ext uri="{FF2B5EF4-FFF2-40B4-BE49-F238E27FC236}">
                  <a16:creationId xmlns:a16="http://schemas.microsoft.com/office/drawing/2014/main" id="{9B11C551-F771-40D2-A6D1-2D4946055AFB}"/>
                </a:ext>
              </a:extLst>
            </p:cNvPr>
            <p:cNvSpPr/>
            <p:nvPr/>
          </p:nvSpPr>
          <p:spPr>
            <a:xfrm>
              <a:off x="2725290" y="7205723"/>
              <a:ext cx="204000" cy="95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9" name="Google Shape;490;p10">
              <a:extLst>
                <a:ext uri="{FF2B5EF4-FFF2-40B4-BE49-F238E27FC236}">
                  <a16:creationId xmlns:a16="http://schemas.microsoft.com/office/drawing/2014/main" id="{19489169-635E-4FA0-BEDD-5D559ABC1782}"/>
                </a:ext>
              </a:extLst>
            </p:cNvPr>
            <p:cNvSpPr/>
            <p:nvPr/>
          </p:nvSpPr>
          <p:spPr>
            <a:xfrm>
              <a:off x="2725652" y="6869605"/>
              <a:ext cx="201300" cy="95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0" name="Google Shape;491;p10">
              <a:extLst>
                <a:ext uri="{FF2B5EF4-FFF2-40B4-BE49-F238E27FC236}">
                  <a16:creationId xmlns:a16="http://schemas.microsoft.com/office/drawing/2014/main" id="{2267EA31-C920-414F-B40F-20B9147018AD}"/>
                </a:ext>
              </a:extLst>
            </p:cNvPr>
            <p:cNvSpPr/>
            <p:nvPr/>
          </p:nvSpPr>
          <p:spPr>
            <a:xfrm>
              <a:off x="2721457" y="7104621"/>
              <a:ext cx="210184" cy="0"/>
            </a:xfrm>
            <a:custGeom>
              <a:avLst/>
              <a:gdLst/>
              <a:ahLst/>
              <a:cxnLst/>
              <a:rect l="l" t="t" r="r" b="b"/>
              <a:pathLst>
                <a:path w="210184" h="120000" extrusionOk="0">
                  <a:moveTo>
                    <a:pt x="0" y="0"/>
                  </a:moveTo>
                  <a:lnTo>
                    <a:pt x="209638" y="0"/>
                  </a:lnTo>
                </a:path>
              </a:pathLst>
            </a:custGeom>
            <a:noFill/>
            <a:ln w="8467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1" name="Google Shape;492;p10">
              <a:extLst>
                <a:ext uri="{FF2B5EF4-FFF2-40B4-BE49-F238E27FC236}">
                  <a16:creationId xmlns:a16="http://schemas.microsoft.com/office/drawing/2014/main" id="{16CF4461-4736-4E8D-8D6E-72A69F79C664}"/>
                </a:ext>
              </a:extLst>
            </p:cNvPr>
            <p:cNvSpPr/>
            <p:nvPr/>
          </p:nvSpPr>
          <p:spPr>
            <a:xfrm>
              <a:off x="2721457" y="7052754"/>
              <a:ext cx="210184" cy="85089"/>
            </a:xfrm>
            <a:custGeom>
              <a:avLst/>
              <a:gdLst/>
              <a:ahLst/>
              <a:cxnLst/>
              <a:rect l="l" t="t" r="r" b="b"/>
              <a:pathLst>
                <a:path w="210184" h="85089" extrusionOk="0">
                  <a:moveTo>
                    <a:pt x="0" y="84683"/>
                  </a:moveTo>
                  <a:lnTo>
                    <a:pt x="209638" y="84683"/>
                  </a:lnTo>
                  <a:lnTo>
                    <a:pt x="209638" y="0"/>
                  </a:lnTo>
                  <a:lnTo>
                    <a:pt x="0" y="0"/>
                  </a:lnTo>
                  <a:lnTo>
                    <a:pt x="0" y="84683"/>
                  </a:lnTo>
                  <a:close/>
                </a:path>
              </a:pathLst>
            </a:custGeom>
            <a:solidFill>
              <a:srgbClr val="E236C1"/>
            </a:solidFill>
            <a:ln w="127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72" name="Google Shape;493;p10">
              <a:extLst>
                <a:ext uri="{FF2B5EF4-FFF2-40B4-BE49-F238E27FC236}">
                  <a16:creationId xmlns:a16="http://schemas.microsoft.com/office/drawing/2014/main" id="{455B5A5A-28F4-465E-A513-6AC4C9EAE0DA}"/>
                </a:ext>
              </a:extLst>
            </p:cNvPr>
            <p:cNvSpPr txBox="1"/>
            <p:nvPr/>
          </p:nvSpPr>
          <p:spPr>
            <a:xfrm>
              <a:off x="3057452" y="6838800"/>
              <a:ext cx="485400" cy="466090"/>
            </a:xfrm>
            <a:prstGeom prst="rect">
              <a:avLst/>
            </a:prstGeom>
            <a:noFill/>
            <a:ln>
              <a:noFill/>
            </a:ln>
          </p:spPr>
          <p:txBody>
            <a:bodyPr spcFirstLastPara="1" wrap="square" lIns="0" tIns="19050" rIns="0" bIns="0" anchor="t" anchorCtr="0">
              <a:spAutoFit/>
            </a:bodyPr>
            <a:lstStyle/>
            <a:p>
              <a:pPr marL="0" marR="5080" lvl="0" indent="0" algn="l" rtl="0">
                <a:lnSpc>
                  <a:spcPct val="121100"/>
                </a:lnSpc>
                <a:spcBef>
                  <a:spcPts val="0"/>
                </a:spcBef>
                <a:spcAft>
                  <a:spcPts val="0"/>
                </a:spcAft>
                <a:buClr>
                  <a:srgbClr val="000000"/>
                </a:buClr>
                <a:buSzPts val="800"/>
                <a:buFont typeface="Arial"/>
                <a:buNone/>
              </a:pPr>
              <a:r>
                <a:rPr lang="en-US" sz="800" b="1" i="0" u="none" strike="noStrike" cap="none" dirty="0">
                  <a:solidFill>
                    <a:srgbClr val="231F20"/>
                  </a:solidFill>
                  <a:latin typeface="Trebuchet MS"/>
                  <a:ea typeface="Trebuchet MS"/>
                  <a:cs typeface="Trebuchet MS"/>
                  <a:sym typeface="Trebuchet MS"/>
                </a:rPr>
                <a:t>Positive  Neutral  Negative</a:t>
              </a:r>
              <a:endParaRPr sz="800" b="1" i="0" u="none" strike="noStrike" cap="none" dirty="0">
                <a:solidFill>
                  <a:srgbClr val="000000"/>
                </a:solidFill>
                <a:latin typeface="Trebuchet MS"/>
                <a:ea typeface="Trebuchet MS"/>
                <a:cs typeface="Trebuchet MS"/>
                <a:sym typeface="Trebuchet MS"/>
              </a:endParaRPr>
            </a:p>
          </p:txBody>
        </p:sp>
      </p:grpSp>
      <p:graphicFrame>
        <p:nvGraphicFramePr>
          <p:cNvPr id="73" name="Chart 72">
            <a:extLst>
              <a:ext uri="{FF2B5EF4-FFF2-40B4-BE49-F238E27FC236}">
                <a16:creationId xmlns:a16="http://schemas.microsoft.com/office/drawing/2014/main" id="{40796D30-1327-4575-B574-BC348DFD2A7D}"/>
              </a:ext>
            </a:extLst>
          </p:cNvPr>
          <p:cNvGraphicFramePr/>
          <p:nvPr>
            <p:extLst>
              <p:ext uri="{D42A27DB-BD31-4B8C-83A1-F6EECF244321}">
                <p14:modId xmlns:p14="http://schemas.microsoft.com/office/powerpoint/2010/main" val="428142156"/>
              </p:ext>
            </p:extLst>
          </p:nvPr>
        </p:nvGraphicFramePr>
        <p:xfrm>
          <a:off x="620399" y="2898981"/>
          <a:ext cx="4569647" cy="2794931"/>
        </p:xfrm>
        <a:graphic>
          <a:graphicData uri="http://schemas.openxmlformats.org/drawingml/2006/chart">
            <c:chart xmlns:c="http://schemas.openxmlformats.org/drawingml/2006/chart" xmlns:r="http://schemas.openxmlformats.org/officeDocument/2006/relationships" r:id="rId7"/>
          </a:graphicData>
        </a:graphic>
      </p:graphicFrame>
      <p:sp>
        <p:nvSpPr>
          <p:cNvPr id="74" name="Google Shape;475;p10">
            <a:extLst>
              <a:ext uri="{FF2B5EF4-FFF2-40B4-BE49-F238E27FC236}">
                <a16:creationId xmlns:a16="http://schemas.microsoft.com/office/drawing/2014/main" id="{3C4885B8-EC2B-4720-8707-1DC9707152D3}"/>
              </a:ext>
            </a:extLst>
          </p:cNvPr>
          <p:cNvSpPr txBox="1"/>
          <p:nvPr/>
        </p:nvSpPr>
        <p:spPr>
          <a:xfrm>
            <a:off x="353695" y="2484155"/>
            <a:ext cx="4980305" cy="259045"/>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Trebuchet MS"/>
                <a:ea typeface="Trebuchet MS"/>
                <a:cs typeface="Trebuchet MS"/>
                <a:sym typeface="Trebuchet MS"/>
              </a:rPr>
              <a:t>Top theme for </a:t>
            </a:r>
            <a:r>
              <a:rPr lang="en-US" sz="1600" b="1" i="0" u="none" strike="noStrike" cap="none" dirty="0" err="1">
                <a:solidFill>
                  <a:srgbClr val="000000"/>
                </a:solidFill>
                <a:latin typeface="Trebuchet MS"/>
                <a:ea typeface="Trebuchet MS"/>
                <a:cs typeface="Trebuchet MS"/>
                <a:sym typeface="Trebuchet MS"/>
              </a:rPr>
              <a:t>Aplos</a:t>
            </a:r>
            <a:r>
              <a:rPr lang="en-US" sz="1600" b="1" i="0" u="none" strike="noStrike" cap="none" dirty="0">
                <a:solidFill>
                  <a:srgbClr val="000000"/>
                </a:solidFill>
                <a:latin typeface="Trebuchet MS"/>
                <a:ea typeface="Trebuchet MS"/>
                <a:cs typeface="Trebuchet MS"/>
                <a:sym typeface="Trebuchet MS"/>
              </a:rPr>
              <a:t> PCN</a:t>
            </a:r>
            <a:endParaRPr sz="1600" b="0" i="0" u="none" strike="noStrike" cap="none" dirty="0">
              <a:solidFill>
                <a:srgbClr val="000000"/>
              </a:solidFill>
              <a:latin typeface="Trebuchet MS"/>
              <a:ea typeface="Trebuchet MS"/>
              <a:cs typeface="Trebuchet MS"/>
              <a:sym typeface="Trebuchet MS"/>
            </a:endParaRPr>
          </a:p>
        </p:txBody>
      </p:sp>
    </p:spTree>
    <p:extLst>
      <p:ext uri="{BB962C8B-B14F-4D97-AF65-F5344CB8AC3E}">
        <p14:creationId xmlns:p14="http://schemas.microsoft.com/office/powerpoint/2010/main" val="1870613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4" name="object 4"/>
          <p:cNvSpPr txBox="1"/>
          <p:nvPr/>
        </p:nvSpPr>
        <p:spPr>
          <a:xfrm>
            <a:off x="1105306" y="344804"/>
            <a:ext cx="522922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latin typeface="Trebuchet MS"/>
                <a:cs typeface="Trebuchet MS"/>
              </a:rPr>
              <a:t>Demographic</a:t>
            </a:r>
            <a:r>
              <a:rPr sz="3600" spc="-35" dirty="0">
                <a:solidFill>
                  <a:srgbClr val="FFFFFF"/>
                </a:solidFill>
                <a:latin typeface="Trebuchet MS"/>
                <a:cs typeface="Trebuchet MS"/>
              </a:rPr>
              <a:t> </a:t>
            </a:r>
            <a:r>
              <a:rPr sz="3600" spc="-5" dirty="0">
                <a:solidFill>
                  <a:srgbClr val="FFFFFF"/>
                </a:solidFill>
                <a:latin typeface="Trebuchet MS"/>
                <a:cs typeface="Trebuchet MS"/>
              </a:rPr>
              <a:t>information</a:t>
            </a:r>
            <a:endParaRPr sz="3600">
              <a:latin typeface="Trebuchet MS"/>
              <a:cs typeface="Trebuchet MS"/>
            </a:endParaRPr>
          </a:p>
        </p:txBody>
      </p:sp>
      <p:sp>
        <p:nvSpPr>
          <p:cNvPr id="23" name="object 23"/>
          <p:cNvSpPr txBox="1"/>
          <p:nvPr/>
        </p:nvSpPr>
        <p:spPr>
          <a:xfrm>
            <a:off x="5738331" y="1097842"/>
            <a:ext cx="4289610" cy="765659"/>
          </a:xfrm>
          <a:prstGeom prst="rect">
            <a:avLst/>
          </a:prstGeom>
        </p:spPr>
        <p:txBody>
          <a:bodyPr vert="horz" wrap="square" lIns="0" tIns="3175" rIns="0" bIns="0" rtlCol="0">
            <a:spAutoFit/>
          </a:bodyPr>
          <a:lstStyle/>
          <a:p>
            <a:pPr marL="12700" marR="5080">
              <a:lnSpc>
                <a:spcPct val="105000"/>
              </a:lnSpc>
              <a:spcBef>
                <a:spcPts val="25"/>
              </a:spcBef>
            </a:pPr>
            <a:r>
              <a:rPr sz="1200" dirty="0">
                <a:latin typeface="Trebuchet MS"/>
                <a:cs typeface="Trebuchet MS"/>
              </a:rPr>
              <a:t>The </a:t>
            </a:r>
            <a:r>
              <a:rPr sz="1200" spc="-10" dirty="0">
                <a:latin typeface="Trebuchet MS"/>
                <a:cs typeface="Trebuchet MS"/>
              </a:rPr>
              <a:t>pie </a:t>
            </a:r>
            <a:r>
              <a:rPr sz="1200" spc="-5" dirty="0">
                <a:latin typeface="Trebuchet MS"/>
                <a:cs typeface="Trebuchet MS"/>
              </a:rPr>
              <a:t>chart below </a:t>
            </a:r>
            <a:r>
              <a:rPr sz="1200" dirty="0">
                <a:latin typeface="Trebuchet MS"/>
                <a:cs typeface="Trebuchet MS"/>
              </a:rPr>
              <a:t>shows a </a:t>
            </a:r>
            <a:r>
              <a:rPr sz="1200" spc="-10" dirty="0">
                <a:latin typeface="Trebuchet MS"/>
                <a:cs typeface="Trebuchet MS"/>
              </a:rPr>
              <a:t>breakdown </a:t>
            </a:r>
            <a:r>
              <a:rPr sz="1200" dirty="0">
                <a:latin typeface="Trebuchet MS"/>
                <a:cs typeface="Trebuchet MS"/>
              </a:rPr>
              <a:t>by </a:t>
            </a:r>
            <a:r>
              <a:rPr sz="1200" spc="-30" dirty="0">
                <a:latin typeface="Trebuchet MS"/>
                <a:cs typeface="Trebuchet MS"/>
              </a:rPr>
              <a:t>gender. </a:t>
            </a:r>
            <a:r>
              <a:rPr sz="1200" spc="-5" dirty="0">
                <a:latin typeface="Trebuchet MS"/>
                <a:cs typeface="Trebuchet MS"/>
              </a:rPr>
              <a:t>From</a:t>
            </a:r>
            <a:r>
              <a:rPr lang="en-GB" sz="1200" dirty="0">
                <a:latin typeface="Trebuchet MS"/>
                <a:cs typeface="Trebuchet MS"/>
              </a:rPr>
              <a:t> </a:t>
            </a:r>
            <a:r>
              <a:rPr lang="en-GB" sz="1200" spc="-10" dirty="0">
                <a:latin typeface="Trebuchet MS"/>
                <a:cs typeface="Trebuchet MS"/>
              </a:rPr>
              <a:t>the </a:t>
            </a:r>
            <a:r>
              <a:rPr lang="en-GB" sz="1200" spc="-5" dirty="0">
                <a:latin typeface="Trebuchet MS"/>
                <a:cs typeface="Trebuchet MS"/>
              </a:rPr>
              <a:t>patients who chose </a:t>
            </a:r>
            <a:r>
              <a:rPr lang="en-GB" sz="1200" dirty="0">
                <a:latin typeface="Trebuchet MS"/>
                <a:cs typeface="Trebuchet MS"/>
              </a:rPr>
              <a:t>to </a:t>
            </a:r>
            <a:r>
              <a:rPr lang="en-GB" sz="1200" spc="-5" dirty="0">
                <a:latin typeface="Trebuchet MS"/>
                <a:cs typeface="Trebuchet MS"/>
              </a:rPr>
              <a:t>disclose their gender</a:t>
            </a:r>
            <a:r>
              <a:rPr sz="1200" spc="-10" dirty="0">
                <a:latin typeface="Trebuchet MS"/>
                <a:cs typeface="Trebuchet MS"/>
              </a:rPr>
              <a:t>, </a:t>
            </a:r>
            <a:r>
              <a:rPr sz="1200" spc="-5" dirty="0">
                <a:latin typeface="Trebuchet MS"/>
                <a:cs typeface="Trebuchet MS"/>
              </a:rPr>
              <a:t>we </a:t>
            </a:r>
            <a:r>
              <a:rPr sz="1200" spc="-10" dirty="0">
                <a:latin typeface="Trebuchet MS"/>
                <a:cs typeface="Trebuchet MS"/>
              </a:rPr>
              <a:t>heard </a:t>
            </a:r>
            <a:r>
              <a:rPr sz="1200" dirty="0">
                <a:latin typeface="Trebuchet MS"/>
                <a:cs typeface="Trebuchet MS"/>
              </a:rPr>
              <a:t>from a </a:t>
            </a:r>
            <a:r>
              <a:rPr sz="1200" spc="-10" dirty="0">
                <a:latin typeface="Trebuchet MS"/>
                <a:cs typeface="Trebuchet MS"/>
              </a:rPr>
              <a:t>higher </a:t>
            </a:r>
            <a:r>
              <a:rPr sz="1200" spc="-5" dirty="0">
                <a:latin typeface="Trebuchet MS"/>
                <a:cs typeface="Trebuchet MS"/>
              </a:rPr>
              <a:t>proportion</a:t>
            </a:r>
            <a:r>
              <a:rPr sz="1200" dirty="0">
                <a:latin typeface="Trebuchet MS"/>
                <a:cs typeface="Trebuchet MS"/>
              </a:rPr>
              <a:t> of</a:t>
            </a:r>
            <a:r>
              <a:rPr sz="1200" spc="5" dirty="0">
                <a:latin typeface="Trebuchet MS"/>
                <a:cs typeface="Trebuchet MS"/>
              </a:rPr>
              <a:t> </a:t>
            </a:r>
            <a:r>
              <a:rPr sz="1200" spc="-5" dirty="0">
                <a:latin typeface="Trebuchet MS"/>
                <a:cs typeface="Trebuchet MS"/>
              </a:rPr>
              <a:t>residents</a:t>
            </a:r>
            <a:r>
              <a:rPr sz="1200" dirty="0">
                <a:latin typeface="Trebuchet MS"/>
                <a:cs typeface="Trebuchet MS"/>
              </a:rPr>
              <a:t> </a:t>
            </a:r>
            <a:r>
              <a:rPr sz="1200" spc="-5" dirty="0">
                <a:latin typeface="Trebuchet MS"/>
                <a:cs typeface="Trebuchet MS"/>
              </a:rPr>
              <a:t>who</a:t>
            </a:r>
            <a:r>
              <a:rPr sz="1200" dirty="0">
                <a:latin typeface="Trebuchet MS"/>
                <a:cs typeface="Trebuchet MS"/>
              </a:rPr>
              <a:t> </a:t>
            </a:r>
            <a:r>
              <a:rPr sz="1200" spc="-10" dirty="0">
                <a:latin typeface="Trebuchet MS"/>
                <a:cs typeface="Trebuchet MS"/>
              </a:rPr>
              <a:t>considered</a:t>
            </a:r>
            <a:r>
              <a:rPr sz="1200" spc="-5" dirty="0">
                <a:latin typeface="Trebuchet MS"/>
                <a:cs typeface="Trebuchet MS"/>
              </a:rPr>
              <a:t> themselves</a:t>
            </a:r>
            <a:r>
              <a:rPr sz="1200" dirty="0">
                <a:latin typeface="Trebuchet MS"/>
                <a:cs typeface="Trebuchet MS"/>
              </a:rPr>
              <a:t> </a:t>
            </a:r>
            <a:r>
              <a:rPr lang="en-GB" sz="1200" spc="-10" dirty="0">
                <a:latin typeface="Trebuchet MS"/>
                <a:cs typeface="Trebuchet MS"/>
              </a:rPr>
              <a:t>F</a:t>
            </a:r>
            <a:r>
              <a:rPr sz="1200" spc="-10" dirty="0" err="1">
                <a:latin typeface="Trebuchet MS"/>
                <a:cs typeface="Trebuchet MS"/>
              </a:rPr>
              <a:t>emale</a:t>
            </a:r>
            <a:r>
              <a:rPr lang="en-GB" sz="1200" spc="-5" dirty="0">
                <a:latin typeface="Trebuchet MS"/>
                <a:cs typeface="Trebuchet MS"/>
              </a:rPr>
              <a:t> </a:t>
            </a:r>
            <a:r>
              <a:rPr sz="1200" spc="-5" dirty="0">
                <a:latin typeface="Trebuchet MS"/>
                <a:cs typeface="Trebuchet MS"/>
              </a:rPr>
              <a:t>(</a:t>
            </a:r>
            <a:r>
              <a:rPr lang="en-GB" sz="1200" spc="-5" dirty="0">
                <a:latin typeface="Trebuchet MS"/>
                <a:cs typeface="Trebuchet MS"/>
              </a:rPr>
              <a:t>66</a:t>
            </a:r>
            <a:r>
              <a:rPr sz="1200" spc="-5" dirty="0">
                <a:latin typeface="Trebuchet MS"/>
                <a:cs typeface="Trebuchet MS"/>
              </a:rPr>
              <a:t>%) </a:t>
            </a:r>
            <a:r>
              <a:rPr sz="1200" spc="-350" dirty="0">
                <a:latin typeface="Trebuchet MS"/>
                <a:cs typeface="Trebuchet MS"/>
              </a:rPr>
              <a:t> </a:t>
            </a:r>
            <a:r>
              <a:rPr sz="1200" dirty="0">
                <a:latin typeface="Trebuchet MS"/>
                <a:cs typeface="Trebuchet MS"/>
              </a:rPr>
              <a:t>rather</a:t>
            </a:r>
            <a:r>
              <a:rPr sz="1200" spc="-55" dirty="0">
                <a:latin typeface="Trebuchet MS"/>
                <a:cs typeface="Trebuchet MS"/>
              </a:rPr>
              <a:t> </a:t>
            </a:r>
            <a:r>
              <a:rPr sz="1200" dirty="0">
                <a:latin typeface="Trebuchet MS"/>
                <a:cs typeface="Trebuchet MS"/>
              </a:rPr>
              <a:t>than</a:t>
            </a:r>
            <a:r>
              <a:rPr sz="1200" spc="-35" dirty="0">
                <a:latin typeface="Trebuchet MS"/>
                <a:cs typeface="Trebuchet MS"/>
              </a:rPr>
              <a:t> </a:t>
            </a:r>
            <a:r>
              <a:rPr lang="en-GB" sz="1200" spc="-5" dirty="0">
                <a:latin typeface="Trebuchet MS"/>
                <a:cs typeface="Trebuchet MS"/>
              </a:rPr>
              <a:t>M</a:t>
            </a:r>
            <a:r>
              <a:rPr sz="1200" spc="-5" dirty="0">
                <a:latin typeface="Trebuchet MS"/>
                <a:cs typeface="Trebuchet MS"/>
              </a:rPr>
              <a:t>ale</a:t>
            </a:r>
            <a:r>
              <a:rPr sz="1200" spc="-10" dirty="0">
                <a:latin typeface="Trebuchet MS"/>
                <a:cs typeface="Trebuchet MS"/>
              </a:rPr>
              <a:t> </a:t>
            </a:r>
            <a:r>
              <a:rPr sz="1200" spc="-5" dirty="0">
                <a:latin typeface="Trebuchet MS"/>
                <a:cs typeface="Trebuchet MS"/>
              </a:rPr>
              <a:t>(</a:t>
            </a:r>
            <a:r>
              <a:rPr lang="en-GB" sz="1200" spc="-5" dirty="0">
                <a:latin typeface="Trebuchet MS"/>
                <a:cs typeface="Trebuchet MS"/>
              </a:rPr>
              <a:t>34</a:t>
            </a:r>
            <a:r>
              <a:rPr sz="1200" spc="-5" dirty="0">
                <a:latin typeface="Trebuchet MS"/>
                <a:cs typeface="Trebuchet MS"/>
              </a:rPr>
              <a:t>%).</a:t>
            </a:r>
            <a:endParaRPr sz="1200" dirty="0">
              <a:latin typeface="Trebuchet MS"/>
              <a:cs typeface="Trebuchet MS"/>
            </a:endParaRPr>
          </a:p>
        </p:txBody>
      </p:sp>
      <p:sp>
        <p:nvSpPr>
          <p:cNvPr id="77" name="object 77"/>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38</a:t>
            </a:r>
            <a:endParaRPr dirty="0"/>
          </a:p>
        </p:txBody>
      </p:sp>
      <p:graphicFrame>
        <p:nvGraphicFramePr>
          <p:cNvPr id="78" name="Chart 77">
            <a:extLst>
              <a:ext uri="{FF2B5EF4-FFF2-40B4-BE49-F238E27FC236}">
                <a16:creationId xmlns:a16="http://schemas.microsoft.com/office/drawing/2014/main" id="{D8EAE6CA-5D24-45C3-989A-D9883A7FFAA8}"/>
              </a:ext>
            </a:extLst>
          </p:cNvPr>
          <p:cNvGraphicFramePr/>
          <p:nvPr>
            <p:extLst>
              <p:ext uri="{D42A27DB-BD31-4B8C-83A1-F6EECF244321}">
                <p14:modId xmlns:p14="http://schemas.microsoft.com/office/powerpoint/2010/main" val="893263137"/>
              </p:ext>
            </p:extLst>
          </p:nvPr>
        </p:nvGraphicFramePr>
        <p:xfrm>
          <a:off x="5738331" y="1998152"/>
          <a:ext cx="4289610" cy="4250248"/>
        </p:xfrm>
        <a:graphic>
          <a:graphicData uri="http://schemas.openxmlformats.org/drawingml/2006/chart">
            <c:chart xmlns:c="http://schemas.openxmlformats.org/drawingml/2006/chart" xmlns:r="http://schemas.openxmlformats.org/officeDocument/2006/relationships" r:id="rId4"/>
          </a:graphicData>
        </a:graphic>
      </p:graphicFrame>
      <p:sp>
        <p:nvSpPr>
          <p:cNvPr id="79" name="TextBox 78">
            <a:extLst>
              <a:ext uri="{FF2B5EF4-FFF2-40B4-BE49-F238E27FC236}">
                <a16:creationId xmlns:a16="http://schemas.microsoft.com/office/drawing/2014/main" id="{5FF35578-3808-4ADD-96CA-4E832D3CE583}"/>
              </a:ext>
            </a:extLst>
          </p:cNvPr>
          <p:cNvSpPr txBox="1"/>
          <p:nvPr/>
        </p:nvSpPr>
        <p:spPr>
          <a:xfrm>
            <a:off x="6876393" y="6260068"/>
            <a:ext cx="2039007" cy="369332"/>
          </a:xfrm>
          <a:prstGeom prst="rect">
            <a:avLst/>
          </a:prstGeom>
          <a:noFill/>
        </p:spPr>
        <p:txBody>
          <a:bodyPr wrap="square" rtlCol="0">
            <a:spAutoFit/>
          </a:bodyPr>
          <a:lstStyle/>
          <a:p>
            <a:pPr algn="ctr"/>
            <a:r>
              <a:rPr lang="en-GB" b="1" dirty="0">
                <a:latin typeface="Trebuchet MS" panose="020B0603020202020204" pitchFamily="34" charset="0"/>
              </a:rPr>
              <a:t>Gender</a:t>
            </a:r>
          </a:p>
        </p:txBody>
      </p:sp>
      <p:sp>
        <p:nvSpPr>
          <p:cNvPr id="80" name="object 5">
            <a:extLst>
              <a:ext uri="{FF2B5EF4-FFF2-40B4-BE49-F238E27FC236}">
                <a16:creationId xmlns:a16="http://schemas.microsoft.com/office/drawing/2014/main" id="{46E88A63-C1E8-4C7E-B69C-1E5BA8AC054D}"/>
              </a:ext>
            </a:extLst>
          </p:cNvPr>
          <p:cNvSpPr txBox="1"/>
          <p:nvPr/>
        </p:nvSpPr>
        <p:spPr>
          <a:xfrm>
            <a:off x="496433" y="1180840"/>
            <a:ext cx="4771127" cy="571760"/>
          </a:xfrm>
          <a:prstGeom prst="rect">
            <a:avLst/>
          </a:prstGeom>
        </p:spPr>
        <p:txBody>
          <a:bodyPr vert="horz" wrap="square" lIns="0" tIns="3175" rIns="0" bIns="0" rtlCol="0">
            <a:spAutoFit/>
          </a:bodyPr>
          <a:lstStyle/>
          <a:p>
            <a:pPr marL="12700" marR="5080">
              <a:lnSpc>
                <a:spcPct val="105000"/>
              </a:lnSpc>
              <a:spcBef>
                <a:spcPts val="25"/>
              </a:spcBef>
            </a:pPr>
            <a:r>
              <a:rPr sz="1200" spc="-5" dirty="0">
                <a:latin typeface="Trebuchet MS"/>
                <a:cs typeface="Trebuchet MS"/>
              </a:rPr>
              <a:t>Below </a:t>
            </a:r>
            <a:r>
              <a:rPr sz="1200" dirty="0">
                <a:latin typeface="Trebuchet MS"/>
                <a:cs typeface="Trebuchet MS"/>
              </a:rPr>
              <a:t>is a </a:t>
            </a:r>
            <a:r>
              <a:rPr sz="1200" spc="-10" dirty="0">
                <a:latin typeface="Trebuchet MS"/>
                <a:cs typeface="Trebuchet MS"/>
              </a:rPr>
              <a:t>breakdown, </a:t>
            </a:r>
            <a:r>
              <a:rPr sz="1200" dirty="0">
                <a:latin typeface="Trebuchet MS"/>
                <a:cs typeface="Trebuchet MS"/>
              </a:rPr>
              <a:t>by </a:t>
            </a:r>
            <a:r>
              <a:rPr sz="1200" spc="-5" dirty="0">
                <a:latin typeface="Trebuchet MS"/>
                <a:cs typeface="Trebuchet MS"/>
              </a:rPr>
              <a:t>age group, </a:t>
            </a:r>
            <a:r>
              <a:rPr sz="1200" dirty="0">
                <a:latin typeface="Trebuchet MS"/>
                <a:cs typeface="Trebuchet MS"/>
              </a:rPr>
              <a:t>of </a:t>
            </a:r>
            <a:r>
              <a:rPr sz="1200" spc="-10" dirty="0">
                <a:latin typeface="Trebuchet MS"/>
                <a:cs typeface="Trebuchet MS"/>
              </a:rPr>
              <a:t>the </a:t>
            </a:r>
            <a:r>
              <a:rPr lang="en-GB" sz="1200" spc="-5" dirty="0">
                <a:latin typeface="Trebuchet MS"/>
                <a:cs typeface="Trebuchet MS"/>
              </a:rPr>
              <a:t>patients </a:t>
            </a:r>
            <a:r>
              <a:rPr sz="1200" spc="-5" dirty="0">
                <a:latin typeface="Trebuchet MS"/>
                <a:cs typeface="Trebuchet MS"/>
              </a:rPr>
              <a:t>who chose </a:t>
            </a:r>
            <a:r>
              <a:rPr sz="1200" dirty="0">
                <a:latin typeface="Trebuchet MS"/>
                <a:cs typeface="Trebuchet MS"/>
              </a:rPr>
              <a:t>to </a:t>
            </a:r>
            <a:r>
              <a:rPr sz="1200" spc="5" dirty="0">
                <a:latin typeface="Trebuchet MS"/>
                <a:cs typeface="Trebuchet MS"/>
              </a:rPr>
              <a:t> </a:t>
            </a:r>
            <a:r>
              <a:rPr sz="1200" spc="-5" dirty="0">
                <a:latin typeface="Trebuchet MS"/>
                <a:cs typeface="Trebuchet MS"/>
              </a:rPr>
              <a:t>disclose their age</a:t>
            </a:r>
            <a:r>
              <a:rPr lang="en-GB" sz="1200" spc="-5" dirty="0">
                <a:latin typeface="Trebuchet MS"/>
                <a:cs typeface="Trebuchet MS"/>
              </a:rPr>
              <a:t> with us</a:t>
            </a:r>
            <a:r>
              <a:rPr sz="1200" spc="-5" dirty="0">
                <a:latin typeface="Trebuchet MS"/>
                <a:cs typeface="Trebuchet MS"/>
              </a:rPr>
              <a:t>. </a:t>
            </a:r>
            <a:r>
              <a:rPr sz="1200" spc="-10" dirty="0">
                <a:latin typeface="Trebuchet MS"/>
                <a:cs typeface="Trebuchet MS"/>
              </a:rPr>
              <a:t>The </a:t>
            </a:r>
            <a:r>
              <a:rPr sz="1200" spc="-5" dirty="0">
                <a:latin typeface="Trebuchet MS"/>
                <a:cs typeface="Trebuchet MS"/>
              </a:rPr>
              <a:t>most common age group</a:t>
            </a:r>
            <a:r>
              <a:rPr lang="en-GB" sz="1200" spc="-5" dirty="0">
                <a:latin typeface="Trebuchet MS"/>
                <a:cs typeface="Trebuchet MS"/>
              </a:rPr>
              <a:t>s</a:t>
            </a:r>
            <a:r>
              <a:rPr sz="1200" spc="-5" dirty="0">
                <a:latin typeface="Trebuchet MS"/>
                <a:cs typeface="Trebuchet MS"/>
              </a:rPr>
              <a:t> </a:t>
            </a:r>
            <a:r>
              <a:rPr sz="1200" spc="-10" dirty="0">
                <a:latin typeface="Trebuchet MS"/>
                <a:cs typeface="Trebuchet MS"/>
              </a:rPr>
              <a:t>that we heard from </a:t>
            </a:r>
            <a:r>
              <a:rPr sz="1200" spc="-5" dirty="0">
                <a:latin typeface="Trebuchet MS"/>
                <a:cs typeface="Trebuchet MS"/>
              </a:rPr>
              <a:t>was</a:t>
            </a:r>
            <a:r>
              <a:rPr lang="en-GB" sz="1200" spc="-5" dirty="0">
                <a:latin typeface="Trebuchet MS"/>
                <a:cs typeface="Trebuchet MS"/>
              </a:rPr>
              <a:t> 31-40 (25%) and</a:t>
            </a:r>
            <a:r>
              <a:rPr sz="1200" spc="-15" dirty="0">
                <a:latin typeface="Trebuchet MS"/>
                <a:cs typeface="Trebuchet MS"/>
              </a:rPr>
              <a:t> </a:t>
            </a:r>
            <a:r>
              <a:rPr lang="en-GB" sz="1200" spc="-10" dirty="0">
                <a:latin typeface="Trebuchet MS"/>
                <a:cs typeface="Trebuchet MS"/>
              </a:rPr>
              <a:t>51-60</a:t>
            </a:r>
            <a:r>
              <a:rPr sz="1200" spc="-10" dirty="0">
                <a:latin typeface="Trebuchet MS"/>
                <a:cs typeface="Trebuchet MS"/>
              </a:rPr>
              <a:t> </a:t>
            </a:r>
            <a:r>
              <a:rPr sz="1200" spc="-5" dirty="0">
                <a:latin typeface="Trebuchet MS"/>
                <a:cs typeface="Trebuchet MS"/>
              </a:rPr>
              <a:t>(</a:t>
            </a:r>
            <a:r>
              <a:rPr lang="en-GB" sz="1200" spc="-5" dirty="0">
                <a:latin typeface="Trebuchet MS"/>
                <a:cs typeface="Trebuchet MS"/>
              </a:rPr>
              <a:t>25</a:t>
            </a:r>
            <a:r>
              <a:rPr sz="1200" spc="-5" dirty="0">
                <a:latin typeface="Trebuchet MS"/>
                <a:cs typeface="Trebuchet MS"/>
              </a:rPr>
              <a:t>%),</a:t>
            </a:r>
            <a:r>
              <a:rPr sz="1200" spc="-10" dirty="0">
                <a:latin typeface="Trebuchet MS"/>
                <a:cs typeface="Trebuchet MS"/>
              </a:rPr>
              <a:t> </a:t>
            </a:r>
            <a:r>
              <a:rPr sz="1200" spc="-5" dirty="0">
                <a:latin typeface="Trebuchet MS"/>
                <a:cs typeface="Trebuchet MS"/>
              </a:rPr>
              <a:t>followed</a:t>
            </a:r>
            <a:r>
              <a:rPr sz="1200" spc="-10" dirty="0">
                <a:latin typeface="Trebuchet MS"/>
                <a:cs typeface="Trebuchet MS"/>
              </a:rPr>
              <a:t> </a:t>
            </a:r>
            <a:r>
              <a:rPr sz="1200" dirty="0">
                <a:latin typeface="Trebuchet MS"/>
                <a:cs typeface="Trebuchet MS"/>
              </a:rPr>
              <a:t>by</a:t>
            </a:r>
            <a:r>
              <a:rPr sz="1200" spc="-20" dirty="0">
                <a:latin typeface="Trebuchet MS"/>
                <a:cs typeface="Trebuchet MS"/>
              </a:rPr>
              <a:t> </a:t>
            </a:r>
            <a:r>
              <a:rPr lang="en-GB" sz="1200" spc="-10" dirty="0">
                <a:latin typeface="Trebuchet MS"/>
                <a:cs typeface="Trebuchet MS"/>
              </a:rPr>
              <a:t>6</a:t>
            </a:r>
            <a:r>
              <a:rPr sz="1200" spc="-10" dirty="0">
                <a:latin typeface="Trebuchet MS"/>
                <a:cs typeface="Trebuchet MS"/>
              </a:rPr>
              <a:t>1-</a:t>
            </a:r>
            <a:r>
              <a:rPr lang="en-GB" sz="1200" spc="-10" dirty="0">
                <a:latin typeface="Trebuchet MS"/>
                <a:cs typeface="Trebuchet MS"/>
              </a:rPr>
              <a:t>7</a:t>
            </a:r>
            <a:r>
              <a:rPr sz="1200" spc="-10" dirty="0">
                <a:latin typeface="Trebuchet MS"/>
                <a:cs typeface="Trebuchet MS"/>
              </a:rPr>
              <a:t>0 </a:t>
            </a:r>
            <a:r>
              <a:rPr sz="1200" spc="-5" dirty="0">
                <a:latin typeface="Trebuchet MS"/>
                <a:cs typeface="Trebuchet MS"/>
              </a:rPr>
              <a:t>(</a:t>
            </a:r>
            <a:r>
              <a:rPr lang="en-GB" sz="1200" spc="-5" dirty="0">
                <a:latin typeface="Trebuchet MS"/>
                <a:cs typeface="Trebuchet MS"/>
              </a:rPr>
              <a:t>16</a:t>
            </a:r>
            <a:r>
              <a:rPr sz="1200" spc="-5" dirty="0">
                <a:latin typeface="Trebuchet MS"/>
                <a:cs typeface="Trebuchet MS"/>
              </a:rPr>
              <a:t>%).</a:t>
            </a:r>
            <a:r>
              <a:rPr lang="en-GB" sz="1200" spc="-5" dirty="0">
                <a:latin typeface="Trebuchet MS"/>
                <a:cs typeface="Trebuchet MS"/>
              </a:rPr>
              <a:t> </a:t>
            </a:r>
            <a:endParaRPr lang="en-GB" sz="1200" dirty="0">
              <a:latin typeface="Trebuchet MS"/>
              <a:cs typeface="Trebuchet MS"/>
            </a:endParaRPr>
          </a:p>
        </p:txBody>
      </p:sp>
      <p:graphicFrame>
        <p:nvGraphicFramePr>
          <p:cNvPr id="81" name="Chart 80">
            <a:extLst>
              <a:ext uri="{FF2B5EF4-FFF2-40B4-BE49-F238E27FC236}">
                <a16:creationId xmlns:a16="http://schemas.microsoft.com/office/drawing/2014/main" id="{F1DD7010-52AE-47B6-AA88-241276D9EAB1}"/>
              </a:ext>
            </a:extLst>
          </p:cNvPr>
          <p:cNvGraphicFramePr/>
          <p:nvPr>
            <p:extLst>
              <p:ext uri="{D42A27DB-BD31-4B8C-83A1-F6EECF244321}">
                <p14:modId xmlns:p14="http://schemas.microsoft.com/office/powerpoint/2010/main" val="1904788002"/>
              </p:ext>
            </p:extLst>
          </p:nvPr>
        </p:nvGraphicFramePr>
        <p:xfrm>
          <a:off x="496435" y="1999265"/>
          <a:ext cx="4825814" cy="4325335"/>
        </p:xfrm>
        <a:graphic>
          <a:graphicData uri="http://schemas.openxmlformats.org/drawingml/2006/chart">
            <c:chart xmlns:c="http://schemas.openxmlformats.org/drawingml/2006/chart" xmlns:r="http://schemas.openxmlformats.org/officeDocument/2006/relationships" r:id="rId5"/>
          </a:graphicData>
        </a:graphic>
      </p:graphicFrame>
      <p:sp>
        <p:nvSpPr>
          <p:cNvPr id="82" name="TextBox 81">
            <a:extLst>
              <a:ext uri="{FF2B5EF4-FFF2-40B4-BE49-F238E27FC236}">
                <a16:creationId xmlns:a16="http://schemas.microsoft.com/office/drawing/2014/main" id="{B8F9DD95-D5A7-45E7-B49A-76E649DC3D8A}"/>
              </a:ext>
            </a:extLst>
          </p:cNvPr>
          <p:cNvSpPr txBox="1"/>
          <p:nvPr/>
        </p:nvSpPr>
        <p:spPr>
          <a:xfrm>
            <a:off x="1923393" y="6248400"/>
            <a:ext cx="2039007" cy="369332"/>
          </a:xfrm>
          <a:prstGeom prst="rect">
            <a:avLst/>
          </a:prstGeom>
          <a:noFill/>
        </p:spPr>
        <p:txBody>
          <a:bodyPr wrap="square" rtlCol="0">
            <a:spAutoFit/>
          </a:bodyPr>
          <a:lstStyle/>
          <a:p>
            <a:pPr algn="ctr"/>
            <a:r>
              <a:rPr lang="en-GB" b="1" dirty="0">
                <a:latin typeface="Trebuchet MS" panose="020B0603020202020204" pitchFamily="34" charset="0"/>
              </a:rPr>
              <a:t>Age</a:t>
            </a:r>
          </a:p>
        </p:txBody>
      </p:sp>
    </p:spTree>
    <p:extLst>
      <p:ext uri="{BB962C8B-B14F-4D97-AF65-F5344CB8AC3E}">
        <p14:creationId xmlns:p14="http://schemas.microsoft.com/office/powerpoint/2010/main" val="269849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 name="object 3"/>
          <p:cNvSpPr txBox="1"/>
          <p:nvPr/>
        </p:nvSpPr>
        <p:spPr>
          <a:xfrm>
            <a:off x="351460" y="1143000"/>
            <a:ext cx="9812680" cy="5566973"/>
          </a:xfrm>
          <a:prstGeom prst="rect">
            <a:avLst/>
          </a:prstGeom>
        </p:spPr>
        <p:txBody>
          <a:bodyPr vert="horz" wrap="square" lIns="0" tIns="3175" rIns="0" bIns="0" rtlCol="0">
            <a:spAutoFit/>
          </a:bodyPr>
          <a:lstStyle/>
          <a:p>
            <a:pPr marL="12700" marR="5715" algn="just">
              <a:lnSpc>
                <a:spcPct val="105000"/>
              </a:lnSpc>
              <a:spcBef>
                <a:spcPts val="25"/>
              </a:spcBef>
            </a:pPr>
            <a:r>
              <a:rPr sz="1200" spc="-10" dirty="0">
                <a:latin typeface="Trebuchet MS"/>
                <a:cs typeface="Trebuchet MS"/>
              </a:rPr>
              <a:t>Where </a:t>
            </a:r>
            <a:r>
              <a:rPr sz="1200" spc="-5" dirty="0">
                <a:latin typeface="Trebuchet MS"/>
                <a:cs typeface="Trebuchet MS"/>
              </a:rPr>
              <a:t>patients relay concerns about </a:t>
            </a:r>
            <a:r>
              <a:rPr sz="1200" spc="-10" dirty="0">
                <a:latin typeface="Trebuchet MS"/>
                <a:cs typeface="Trebuchet MS"/>
              </a:rPr>
              <a:t>their </a:t>
            </a:r>
            <a:r>
              <a:rPr sz="1200" spc="-5" dirty="0">
                <a:latin typeface="Trebuchet MS"/>
                <a:cs typeface="Trebuchet MS"/>
              </a:rPr>
              <a:t>treatment through our Feedback </a:t>
            </a:r>
            <a:r>
              <a:rPr sz="1200" spc="-10" dirty="0">
                <a:latin typeface="Trebuchet MS"/>
                <a:cs typeface="Trebuchet MS"/>
              </a:rPr>
              <a:t>Centre </a:t>
            </a:r>
            <a:r>
              <a:rPr sz="1200" dirty="0">
                <a:latin typeface="Trebuchet MS"/>
                <a:cs typeface="Trebuchet MS"/>
              </a:rPr>
              <a:t>or </a:t>
            </a:r>
            <a:r>
              <a:rPr sz="1200" spc="-5" dirty="0">
                <a:latin typeface="Trebuchet MS"/>
                <a:cs typeface="Trebuchet MS"/>
              </a:rPr>
              <a:t>digital</a:t>
            </a:r>
            <a:r>
              <a:rPr lang="en-GB" sz="1200" spc="-5" dirty="0">
                <a:latin typeface="Trebuchet MS"/>
                <a:cs typeface="Trebuchet MS"/>
              </a:rPr>
              <a:t> and face-to-face</a:t>
            </a:r>
            <a:r>
              <a:rPr sz="1200" spc="-5" dirty="0">
                <a:latin typeface="Trebuchet MS"/>
                <a:cs typeface="Trebuchet MS"/>
              </a:rPr>
              <a:t> </a:t>
            </a:r>
            <a:r>
              <a:rPr sz="1200" spc="-10" dirty="0">
                <a:latin typeface="Trebuchet MS"/>
                <a:cs typeface="Trebuchet MS"/>
              </a:rPr>
              <a:t>engagement, </a:t>
            </a:r>
            <a:r>
              <a:rPr sz="1200" spc="-5" dirty="0">
                <a:latin typeface="Trebuchet MS"/>
                <a:cs typeface="Trebuchet MS"/>
              </a:rPr>
              <a:t>we inform them </a:t>
            </a:r>
            <a:r>
              <a:rPr sz="1200" dirty="0">
                <a:latin typeface="Trebuchet MS"/>
                <a:cs typeface="Trebuchet MS"/>
              </a:rPr>
              <a:t>of </a:t>
            </a:r>
            <a:r>
              <a:rPr sz="1200" spc="-10" dirty="0">
                <a:latin typeface="Trebuchet MS"/>
                <a:cs typeface="Trebuchet MS"/>
              </a:rPr>
              <a:t>their </a:t>
            </a:r>
            <a:r>
              <a:rPr sz="1200" spc="-5" dirty="0">
                <a:latin typeface="Trebuchet MS"/>
                <a:cs typeface="Trebuchet MS"/>
              </a:rPr>
              <a:t>rights </a:t>
            </a:r>
            <a:r>
              <a:rPr sz="1200" spc="-10" dirty="0">
                <a:latin typeface="Trebuchet MS"/>
                <a:cs typeface="Trebuchet MS"/>
              </a:rPr>
              <a:t>and </a:t>
            </a:r>
            <a:r>
              <a:rPr sz="1200" spc="-5" dirty="0">
                <a:latin typeface="Trebuchet MS"/>
                <a:cs typeface="Trebuchet MS"/>
              </a:rPr>
              <a:t>the </a:t>
            </a:r>
            <a:r>
              <a:rPr sz="1200" spc="-10" dirty="0">
                <a:latin typeface="Trebuchet MS"/>
                <a:cs typeface="Trebuchet MS"/>
              </a:rPr>
              <a:t>feedback </a:t>
            </a:r>
            <a:r>
              <a:rPr sz="1200" spc="-5" dirty="0">
                <a:latin typeface="Trebuchet MS"/>
                <a:cs typeface="Trebuchet MS"/>
              </a:rPr>
              <a:t>and complaints mechanisms available </a:t>
            </a:r>
            <a:r>
              <a:rPr sz="1200" dirty="0">
                <a:latin typeface="Trebuchet MS"/>
                <a:cs typeface="Trebuchet MS"/>
              </a:rPr>
              <a:t>to </a:t>
            </a:r>
            <a:r>
              <a:rPr sz="1200" spc="-5" dirty="0">
                <a:latin typeface="Trebuchet MS"/>
                <a:cs typeface="Trebuchet MS"/>
              </a:rPr>
              <a:t>them. </a:t>
            </a:r>
            <a:r>
              <a:rPr sz="1200" spc="-35" dirty="0">
                <a:latin typeface="Trebuchet MS"/>
                <a:cs typeface="Trebuchet MS"/>
              </a:rPr>
              <a:t>We </a:t>
            </a:r>
            <a:r>
              <a:rPr sz="1200" spc="-5" dirty="0">
                <a:latin typeface="Trebuchet MS"/>
                <a:cs typeface="Trebuchet MS"/>
              </a:rPr>
              <a:t>also offer </a:t>
            </a:r>
            <a:r>
              <a:rPr sz="1200" dirty="0">
                <a:latin typeface="Trebuchet MS"/>
                <a:cs typeface="Trebuchet MS"/>
              </a:rPr>
              <a:t>for a </a:t>
            </a:r>
            <a:r>
              <a:rPr sz="1200" spc="-5" dirty="0">
                <a:latin typeface="Trebuchet MS"/>
                <a:cs typeface="Trebuchet MS"/>
              </a:rPr>
              <a:t>member </a:t>
            </a:r>
            <a:r>
              <a:rPr sz="1200" dirty="0">
                <a:latin typeface="Trebuchet MS"/>
                <a:cs typeface="Trebuchet MS"/>
              </a:rPr>
              <a:t>of </a:t>
            </a:r>
            <a:r>
              <a:rPr sz="1200" spc="-5" dirty="0">
                <a:latin typeface="Trebuchet MS"/>
                <a:cs typeface="Trebuchet MS"/>
              </a:rPr>
              <a:t>the </a:t>
            </a:r>
            <a:r>
              <a:rPr sz="1200" spc="-10" dirty="0">
                <a:latin typeface="Trebuchet MS"/>
                <a:cs typeface="Trebuchet MS"/>
              </a:rPr>
              <a:t>staff </a:t>
            </a:r>
            <a:r>
              <a:rPr sz="1200" spc="-5" dirty="0">
                <a:latin typeface="Trebuchet MS"/>
                <a:cs typeface="Trebuchet MS"/>
              </a:rPr>
              <a:t>team </a:t>
            </a:r>
            <a:r>
              <a:rPr sz="1200" dirty="0">
                <a:latin typeface="Trebuchet MS"/>
                <a:cs typeface="Trebuchet MS"/>
              </a:rPr>
              <a:t>to </a:t>
            </a:r>
            <a:r>
              <a:rPr sz="1200" spc="-5" dirty="0">
                <a:latin typeface="Trebuchet MS"/>
                <a:cs typeface="Trebuchet MS"/>
              </a:rPr>
              <a:t>call them </a:t>
            </a:r>
            <a:r>
              <a:rPr sz="1200" dirty="0">
                <a:latin typeface="Trebuchet MS"/>
                <a:cs typeface="Trebuchet MS"/>
              </a:rPr>
              <a:t>to </a:t>
            </a:r>
            <a:r>
              <a:rPr sz="1200" spc="-5" dirty="0">
                <a:latin typeface="Trebuchet MS"/>
                <a:cs typeface="Trebuchet MS"/>
              </a:rPr>
              <a:t>discuss the</a:t>
            </a:r>
            <a:r>
              <a:rPr sz="1200" dirty="0">
                <a:latin typeface="Trebuchet MS"/>
                <a:cs typeface="Trebuchet MS"/>
              </a:rPr>
              <a:t> </a:t>
            </a:r>
            <a:r>
              <a:rPr sz="1200" spc="-5" dirty="0">
                <a:latin typeface="Trebuchet MS"/>
                <a:cs typeface="Trebuchet MS"/>
              </a:rPr>
              <a:t>issue in more detail at </a:t>
            </a:r>
            <a:r>
              <a:rPr sz="1200" dirty="0">
                <a:latin typeface="Trebuchet MS"/>
                <a:cs typeface="Trebuchet MS"/>
              </a:rPr>
              <a:t>a </a:t>
            </a:r>
            <a:r>
              <a:rPr sz="1200" spc="-10" dirty="0">
                <a:latin typeface="Trebuchet MS"/>
                <a:cs typeface="Trebuchet MS"/>
              </a:rPr>
              <a:t>later </a:t>
            </a:r>
            <a:r>
              <a:rPr sz="1200" spc="-5" dirty="0">
                <a:latin typeface="Trebuchet MS"/>
                <a:cs typeface="Trebuchet MS"/>
              </a:rPr>
              <a:t>date. </a:t>
            </a:r>
            <a:r>
              <a:rPr sz="1200" dirty="0">
                <a:latin typeface="Trebuchet MS"/>
                <a:cs typeface="Trebuchet MS"/>
              </a:rPr>
              <a:t>If </a:t>
            </a:r>
            <a:r>
              <a:rPr sz="1200" spc="-10" dirty="0">
                <a:latin typeface="Trebuchet MS"/>
                <a:cs typeface="Trebuchet MS"/>
              </a:rPr>
              <a:t>we</a:t>
            </a:r>
            <a:r>
              <a:rPr sz="1200" spc="-5" dirty="0">
                <a:latin typeface="Trebuchet MS"/>
                <a:cs typeface="Trebuchet MS"/>
              </a:rPr>
              <a:t> observe,</a:t>
            </a:r>
            <a:r>
              <a:rPr sz="1200" dirty="0">
                <a:latin typeface="Trebuchet MS"/>
                <a:cs typeface="Trebuchet MS"/>
              </a:rPr>
              <a:t> </a:t>
            </a:r>
            <a:r>
              <a:rPr sz="1200" spc="-10" dirty="0">
                <a:latin typeface="Trebuchet MS"/>
                <a:cs typeface="Trebuchet MS"/>
              </a:rPr>
              <a:t>hear</a:t>
            </a:r>
            <a:r>
              <a:rPr sz="1200" spc="-5" dirty="0">
                <a:latin typeface="Trebuchet MS"/>
                <a:cs typeface="Trebuchet MS"/>
              </a:rPr>
              <a:t> </a:t>
            </a:r>
            <a:r>
              <a:rPr sz="1200" dirty="0">
                <a:latin typeface="Trebuchet MS"/>
                <a:cs typeface="Trebuchet MS"/>
              </a:rPr>
              <a:t>or </a:t>
            </a:r>
            <a:r>
              <a:rPr sz="1200" spc="-5" dirty="0">
                <a:latin typeface="Trebuchet MS"/>
                <a:cs typeface="Trebuchet MS"/>
              </a:rPr>
              <a:t>read any </a:t>
            </a:r>
            <a:r>
              <a:rPr sz="1200" spc="-10" dirty="0">
                <a:latin typeface="Trebuchet MS"/>
                <a:cs typeface="Trebuchet MS"/>
              </a:rPr>
              <a:t>safeguarding</a:t>
            </a:r>
            <a:r>
              <a:rPr sz="1200" spc="340" dirty="0">
                <a:latin typeface="Trebuchet MS"/>
                <a:cs typeface="Trebuchet MS"/>
              </a:rPr>
              <a:t> </a:t>
            </a:r>
            <a:r>
              <a:rPr sz="1200" spc="-5" dirty="0">
                <a:latin typeface="Trebuchet MS"/>
                <a:cs typeface="Trebuchet MS"/>
              </a:rPr>
              <a:t>concerns these are </a:t>
            </a:r>
            <a:r>
              <a:rPr sz="1200" spc="-10" dirty="0">
                <a:latin typeface="Trebuchet MS"/>
                <a:cs typeface="Trebuchet MS"/>
              </a:rPr>
              <a:t>immediately</a:t>
            </a:r>
            <a:r>
              <a:rPr sz="1200" spc="340" dirty="0">
                <a:latin typeface="Trebuchet MS"/>
                <a:cs typeface="Trebuchet MS"/>
              </a:rPr>
              <a:t> </a:t>
            </a:r>
            <a:r>
              <a:rPr sz="1200" spc="-10" dirty="0">
                <a:latin typeface="Trebuchet MS"/>
                <a:cs typeface="Trebuchet MS"/>
              </a:rPr>
              <a:t>referred</a:t>
            </a:r>
            <a:r>
              <a:rPr sz="1200" spc="340" dirty="0">
                <a:latin typeface="Trebuchet MS"/>
                <a:cs typeface="Trebuchet MS"/>
              </a:rPr>
              <a:t> </a:t>
            </a:r>
            <a:r>
              <a:rPr sz="1200" dirty="0">
                <a:latin typeface="Trebuchet MS"/>
                <a:cs typeface="Trebuchet MS"/>
              </a:rPr>
              <a:t>to </a:t>
            </a:r>
            <a:r>
              <a:rPr sz="1200" spc="-5" dirty="0">
                <a:latin typeface="Trebuchet MS"/>
                <a:cs typeface="Trebuchet MS"/>
              </a:rPr>
              <a:t>the office </a:t>
            </a:r>
            <a:r>
              <a:rPr sz="1200" dirty="0">
                <a:latin typeface="Trebuchet MS"/>
                <a:cs typeface="Trebuchet MS"/>
              </a:rPr>
              <a:t>and</a:t>
            </a:r>
            <a:r>
              <a:rPr sz="1200" spc="-20" dirty="0">
                <a:latin typeface="Trebuchet MS"/>
                <a:cs typeface="Trebuchet MS"/>
              </a:rPr>
              <a:t> </a:t>
            </a:r>
            <a:r>
              <a:rPr sz="1200" dirty="0">
                <a:latin typeface="Trebuchet MS"/>
                <a:cs typeface="Trebuchet MS"/>
              </a:rPr>
              <a:t>a</a:t>
            </a:r>
            <a:r>
              <a:rPr sz="1200" spc="-10" dirty="0">
                <a:latin typeface="Trebuchet MS"/>
                <a:cs typeface="Trebuchet MS"/>
              </a:rPr>
              <a:t> </a:t>
            </a:r>
            <a:r>
              <a:rPr sz="1200" spc="-5" dirty="0">
                <a:latin typeface="Trebuchet MS"/>
                <a:cs typeface="Trebuchet MS"/>
              </a:rPr>
              <a:t>safeguarding</a:t>
            </a:r>
            <a:r>
              <a:rPr sz="1200" spc="-35" dirty="0">
                <a:latin typeface="Trebuchet MS"/>
                <a:cs typeface="Trebuchet MS"/>
              </a:rPr>
              <a:t> </a:t>
            </a:r>
            <a:r>
              <a:rPr sz="1200" spc="-5" dirty="0">
                <a:latin typeface="Trebuchet MS"/>
                <a:cs typeface="Trebuchet MS"/>
              </a:rPr>
              <a:t>referral</a:t>
            </a:r>
            <a:r>
              <a:rPr lang="en-GB" sz="1200" spc="-5" dirty="0">
                <a:latin typeface="Trebuchet MS"/>
                <a:cs typeface="Trebuchet MS"/>
              </a:rPr>
              <a:t> is</a:t>
            </a:r>
            <a:r>
              <a:rPr sz="1200" spc="-35" dirty="0">
                <a:latin typeface="Trebuchet MS"/>
                <a:cs typeface="Trebuchet MS"/>
              </a:rPr>
              <a:t> </a:t>
            </a:r>
            <a:r>
              <a:rPr sz="1200" spc="-5" dirty="0">
                <a:latin typeface="Trebuchet MS"/>
                <a:cs typeface="Trebuchet MS"/>
              </a:rPr>
              <a:t>made</a:t>
            </a:r>
            <a:r>
              <a:rPr sz="1200" spc="-20" dirty="0">
                <a:latin typeface="Trebuchet MS"/>
                <a:cs typeface="Trebuchet MS"/>
              </a:rPr>
              <a:t> </a:t>
            </a:r>
            <a:r>
              <a:rPr sz="1200" spc="-5" dirty="0">
                <a:latin typeface="Trebuchet MS"/>
                <a:cs typeface="Trebuchet MS"/>
              </a:rPr>
              <a:t>where</a:t>
            </a:r>
            <a:r>
              <a:rPr sz="1200" spc="-30" dirty="0">
                <a:latin typeface="Trebuchet MS"/>
                <a:cs typeface="Trebuchet MS"/>
              </a:rPr>
              <a:t> </a:t>
            </a:r>
            <a:r>
              <a:rPr sz="1200" spc="-5" dirty="0">
                <a:latin typeface="Trebuchet MS"/>
                <a:cs typeface="Trebuchet MS"/>
              </a:rPr>
              <a:t>appropriate.</a:t>
            </a:r>
            <a:endParaRPr sz="1200" dirty="0">
              <a:latin typeface="Trebuchet MS"/>
              <a:cs typeface="Trebuchet MS"/>
            </a:endParaRPr>
          </a:p>
          <a:p>
            <a:pPr>
              <a:lnSpc>
                <a:spcPct val="100000"/>
              </a:lnSpc>
              <a:spcBef>
                <a:spcPts val="5"/>
              </a:spcBef>
            </a:pPr>
            <a:endParaRPr sz="1200" dirty="0">
              <a:latin typeface="Trebuchet MS"/>
              <a:cs typeface="Trebuchet MS"/>
            </a:endParaRPr>
          </a:p>
          <a:p>
            <a:pPr marL="12700" marR="5080" algn="just">
              <a:lnSpc>
                <a:spcPct val="105000"/>
              </a:lnSpc>
            </a:pPr>
            <a:r>
              <a:rPr sz="1200" spc="-5" dirty="0">
                <a:latin typeface="Trebuchet MS"/>
                <a:cs typeface="Trebuchet MS"/>
              </a:rPr>
              <a:t>Whilst</a:t>
            </a:r>
            <a:r>
              <a:rPr sz="1200" dirty="0">
                <a:latin typeface="Trebuchet MS"/>
                <a:cs typeface="Trebuchet MS"/>
              </a:rPr>
              <a:t> </a:t>
            </a:r>
            <a:r>
              <a:rPr sz="1200" spc="-10" dirty="0">
                <a:latin typeface="Trebuchet MS"/>
                <a:cs typeface="Trebuchet MS"/>
              </a:rPr>
              <a:t>we</a:t>
            </a:r>
            <a:r>
              <a:rPr sz="1200" spc="-5" dirty="0">
                <a:latin typeface="Trebuchet MS"/>
                <a:cs typeface="Trebuchet MS"/>
              </a:rPr>
              <a:t> aim</a:t>
            </a:r>
            <a:r>
              <a:rPr sz="1200" dirty="0">
                <a:latin typeface="Trebuchet MS"/>
                <a:cs typeface="Trebuchet MS"/>
              </a:rPr>
              <a:t> to</a:t>
            </a:r>
            <a:r>
              <a:rPr sz="1200" spc="5" dirty="0">
                <a:latin typeface="Trebuchet MS"/>
                <a:cs typeface="Trebuchet MS"/>
              </a:rPr>
              <a:t> </a:t>
            </a:r>
            <a:r>
              <a:rPr sz="1200" spc="-10" dirty="0">
                <a:latin typeface="Trebuchet MS"/>
                <a:cs typeface="Trebuchet MS"/>
              </a:rPr>
              <a:t>gather</a:t>
            </a:r>
            <a:r>
              <a:rPr sz="1200" spc="-5" dirty="0">
                <a:latin typeface="Trebuchet MS"/>
                <a:cs typeface="Trebuchet MS"/>
              </a:rPr>
              <a:t> </a:t>
            </a:r>
            <a:r>
              <a:rPr sz="1200" spc="-10" dirty="0">
                <a:latin typeface="Trebuchet MS"/>
                <a:cs typeface="Trebuchet MS"/>
              </a:rPr>
              <a:t>patient</a:t>
            </a:r>
            <a:r>
              <a:rPr sz="1200" spc="-5" dirty="0">
                <a:latin typeface="Trebuchet MS"/>
                <a:cs typeface="Trebuchet MS"/>
              </a:rPr>
              <a:t> </a:t>
            </a:r>
            <a:r>
              <a:rPr sz="1200" spc="-10" dirty="0">
                <a:latin typeface="Trebuchet MS"/>
                <a:cs typeface="Trebuchet MS"/>
              </a:rPr>
              <a:t>experience</a:t>
            </a:r>
            <a:r>
              <a:rPr sz="1200" spc="-5" dirty="0">
                <a:latin typeface="Trebuchet MS"/>
                <a:cs typeface="Trebuchet MS"/>
              </a:rPr>
              <a:t> comments</a:t>
            </a:r>
            <a:r>
              <a:rPr sz="1200" dirty="0">
                <a:latin typeface="Trebuchet MS"/>
                <a:cs typeface="Trebuchet MS"/>
              </a:rPr>
              <a:t> </a:t>
            </a:r>
            <a:r>
              <a:rPr sz="1200" spc="-5" dirty="0">
                <a:latin typeface="Trebuchet MS"/>
                <a:cs typeface="Trebuchet MS"/>
              </a:rPr>
              <a:t>and</a:t>
            </a:r>
            <a:r>
              <a:rPr sz="1200" dirty="0">
                <a:latin typeface="Trebuchet MS"/>
                <a:cs typeface="Trebuchet MS"/>
              </a:rPr>
              <a:t> </a:t>
            </a:r>
            <a:r>
              <a:rPr sz="1200" spc="-10" dirty="0">
                <a:latin typeface="Trebuchet MS"/>
                <a:cs typeface="Trebuchet MS"/>
              </a:rPr>
              <a:t>reviews</a:t>
            </a:r>
            <a:r>
              <a:rPr sz="1200" spc="-5" dirty="0">
                <a:latin typeface="Trebuchet MS"/>
                <a:cs typeface="Trebuchet MS"/>
              </a:rPr>
              <a:t> </a:t>
            </a:r>
            <a:r>
              <a:rPr sz="1200" dirty="0">
                <a:latin typeface="Trebuchet MS"/>
                <a:cs typeface="Trebuchet MS"/>
              </a:rPr>
              <a:t>from</a:t>
            </a:r>
            <a:r>
              <a:rPr sz="1200" spc="5" dirty="0">
                <a:latin typeface="Trebuchet MS"/>
                <a:cs typeface="Trebuchet MS"/>
              </a:rPr>
              <a:t> </a:t>
            </a:r>
            <a:r>
              <a:rPr sz="1200" dirty="0">
                <a:latin typeface="Trebuchet MS"/>
                <a:cs typeface="Trebuchet MS"/>
              </a:rPr>
              <a:t>a</a:t>
            </a:r>
            <a:r>
              <a:rPr sz="1200" spc="5" dirty="0">
                <a:latin typeface="Trebuchet MS"/>
                <a:cs typeface="Trebuchet MS"/>
              </a:rPr>
              <a:t> </a:t>
            </a:r>
            <a:r>
              <a:rPr sz="1200" spc="-10" dirty="0">
                <a:latin typeface="Trebuchet MS"/>
                <a:cs typeface="Trebuchet MS"/>
              </a:rPr>
              <a:t>representative</a:t>
            </a:r>
            <a:r>
              <a:rPr sz="1200" spc="-5" dirty="0">
                <a:latin typeface="Trebuchet MS"/>
                <a:cs typeface="Trebuchet MS"/>
              </a:rPr>
              <a:t> </a:t>
            </a:r>
            <a:r>
              <a:rPr sz="1200" spc="-10" dirty="0">
                <a:latin typeface="Trebuchet MS"/>
                <a:cs typeface="Trebuchet MS"/>
              </a:rPr>
              <a:t>sample</a:t>
            </a:r>
            <a:r>
              <a:rPr sz="1200" spc="-5" dirty="0">
                <a:latin typeface="Trebuchet MS"/>
                <a:cs typeface="Trebuchet MS"/>
              </a:rPr>
              <a:t> </a:t>
            </a:r>
            <a:r>
              <a:rPr sz="1200" dirty="0">
                <a:latin typeface="Trebuchet MS"/>
                <a:cs typeface="Trebuchet MS"/>
              </a:rPr>
              <a:t>of</a:t>
            </a:r>
            <a:r>
              <a:rPr sz="1200" spc="5" dirty="0">
                <a:latin typeface="Trebuchet MS"/>
                <a:cs typeface="Trebuchet MS"/>
              </a:rPr>
              <a:t> </a:t>
            </a:r>
            <a:r>
              <a:rPr sz="1200" spc="-15" dirty="0">
                <a:latin typeface="Trebuchet MS"/>
                <a:cs typeface="Trebuchet MS"/>
              </a:rPr>
              <a:t>Lewisham’s</a:t>
            </a:r>
            <a:r>
              <a:rPr sz="1200" spc="330" dirty="0">
                <a:latin typeface="Trebuchet MS"/>
                <a:cs typeface="Trebuchet MS"/>
              </a:rPr>
              <a:t> </a:t>
            </a:r>
            <a:r>
              <a:rPr sz="1200" spc="-10" dirty="0">
                <a:latin typeface="Trebuchet MS"/>
                <a:cs typeface="Trebuchet MS"/>
              </a:rPr>
              <a:t>population,</a:t>
            </a:r>
            <a:r>
              <a:rPr sz="1200" spc="340" dirty="0">
                <a:latin typeface="Trebuchet MS"/>
                <a:cs typeface="Trebuchet MS"/>
              </a:rPr>
              <a:t> </a:t>
            </a:r>
            <a:r>
              <a:rPr sz="1200" spc="-20" dirty="0">
                <a:latin typeface="Trebuchet MS"/>
                <a:cs typeface="Trebuchet MS"/>
              </a:rPr>
              <a:t>we </a:t>
            </a:r>
            <a:r>
              <a:rPr sz="1200" spc="-15" dirty="0">
                <a:latin typeface="Trebuchet MS"/>
                <a:cs typeface="Trebuchet MS"/>
              </a:rPr>
              <a:t> </a:t>
            </a:r>
            <a:r>
              <a:rPr sz="1200" spc="-10" dirty="0">
                <a:latin typeface="Trebuchet MS"/>
                <a:cs typeface="Trebuchet MS"/>
              </a:rPr>
              <a:t>acknowledge that different </a:t>
            </a:r>
            <a:r>
              <a:rPr sz="1200" spc="-5" dirty="0">
                <a:latin typeface="Trebuchet MS"/>
                <a:cs typeface="Trebuchet MS"/>
              </a:rPr>
              <a:t>people use </a:t>
            </a:r>
            <a:r>
              <a:rPr sz="1200" spc="-10" dirty="0">
                <a:latin typeface="Trebuchet MS"/>
                <a:cs typeface="Trebuchet MS"/>
              </a:rPr>
              <a:t>different </a:t>
            </a:r>
            <a:r>
              <a:rPr sz="1200" spc="-5" dirty="0">
                <a:latin typeface="Trebuchet MS"/>
                <a:cs typeface="Trebuchet MS"/>
              </a:rPr>
              <a:t>services at </a:t>
            </a:r>
            <a:r>
              <a:rPr sz="1200" spc="-10" dirty="0">
                <a:latin typeface="Trebuchet MS"/>
                <a:cs typeface="Trebuchet MS"/>
              </a:rPr>
              <a:t>different </a:t>
            </a:r>
            <a:r>
              <a:rPr sz="1200" spc="-5" dirty="0">
                <a:latin typeface="Trebuchet MS"/>
                <a:cs typeface="Trebuchet MS"/>
              </a:rPr>
              <a:t>times in their </a:t>
            </a:r>
            <a:r>
              <a:rPr sz="1200" spc="-10" dirty="0">
                <a:latin typeface="Trebuchet MS"/>
                <a:cs typeface="Trebuchet MS"/>
              </a:rPr>
              <a:t>lives, and </a:t>
            </a:r>
            <a:r>
              <a:rPr sz="1200" spc="-5" dirty="0">
                <a:latin typeface="Trebuchet MS"/>
                <a:cs typeface="Trebuchet MS"/>
              </a:rPr>
              <a:t>some </a:t>
            </a:r>
            <a:r>
              <a:rPr sz="1200" dirty="0">
                <a:latin typeface="Trebuchet MS"/>
                <a:cs typeface="Trebuchet MS"/>
              </a:rPr>
              <a:t>not at </a:t>
            </a:r>
            <a:r>
              <a:rPr sz="1200" spc="-5" dirty="0">
                <a:latin typeface="Trebuchet MS"/>
                <a:cs typeface="Trebuchet MS"/>
              </a:rPr>
              <a:t>all. Whilst all </a:t>
            </a:r>
            <a:r>
              <a:rPr sz="1200" spc="-10" dirty="0">
                <a:latin typeface="Trebuchet MS"/>
                <a:cs typeface="Trebuchet MS"/>
              </a:rPr>
              <a:t>patients </a:t>
            </a:r>
            <a:r>
              <a:rPr sz="1200" spc="-5" dirty="0">
                <a:latin typeface="Trebuchet MS"/>
                <a:cs typeface="Trebuchet MS"/>
              </a:rPr>
              <a:t>are </a:t>
            </a:r>
            <a:r>
              <a:rPr sz="1200" spc="-10" dirty="0">
                <a:latin typeface="Trebuchet MS"/>
                <a:cs typeface="Trebuchet MS"/>
              </a:rPr>
              <a:t>asked </a:t>
            </a:r>
            <a:r>
              <a:rPr sz="1200" dirty="0">
                <a:latin typeface="Trebuchet MS"/>
                <a:cs typeface="Trebuchet MS"/>
              </a:rPr>
              <a:t>for </a:t>
            </a:r>
            <a:r>
              <a:rPr sz="1200" spc="-10" dirty="0">
                <a:latin typeface="Trebuchet MS"/>
                <a:cs typeface="Trebuchet MS"/>
              </a:rPr>
              <a:t>their </a:t>
            </a:r>
            <a:r>
              <a:rPr sz="1200" spc="-5" dirty="0">
                <a:latin typeface="Trebuchet MS"/>
                <a:cs typeface="Trebuchet MS"/>
              </a:rPr>
              <a:t>monitoring information</a:t>
            </a:r>
            <a:r>
              <a:rPr lang="en-GB" sz="1200" spc="-5" dirty="0">
                <a:latin typeface="Trebuchet MS"/>
                <a:cs typeface="Trebuchet MS"/>
              </a:rPr>
              <a:t>,</a:t>
            </a:r>
            <a:r>
              <a:rPr sz="1200" spc="-5" dirty="0">
                <a:latin typeface="Trebuchet MS"/>
                <a:cs typeface="Trebuchet MS"/>
              </a:rPr>
              <a:t> some </a:t>
            </a:r>
            <a:r>
              <a:rPr sz="1200" dirty="0">
                <a:latin typeface="Trebuchet MS"/>
                <a:cs typeface="Trebuchet MS"/>
              </a:rPr>
              <a:t>do </a:t>
            </a:r>
            <a:r>
              <a:rPr sz="1200" spc="-5" dirty="0">
                <a:latin typeface="Trebuchet MS"/>
                <a:cs typeface="Trebuchet MS"/>
              </a:rPr>
              <a:t>not wish </a:t>
            </a:r>
            <a:r>
              <a:rPr sz="1200" dirty="0">
                <a:latin typeface="Trebuchet MS"/>
                <a:cs typeface="Trebuchet MS"/>
              </a:rPr>
              <a:t>to </a:t>
            </a:r>
            <a:r>
              <a:rPr sz="1200" spc="-5" dirty="0">
                <a:latin typeface="Trebuchet MS"/>
                <a:cs typeface="Trebuchet MS"/>
              </a:rPr>
              <a:t>provide this. </a:t>
            </a:r>
            <a:r>
              <a:rPr sz="1200" spc="5" dirty="0">
                <a:latin typeface="Trebuchet MS"/>
                <a:cs typeface="Trebuchet MS"/>
              </a:rPr>
              <a:t>As </a:t>
            </a:r>
            <a:r>
              <a:rPr sz="1200" spc="-5" dirty="0">
                <a:latin typeface="Trebuchet MS"/>
                <a:cs typeface="Trebuchet MS"/>
              </a:rPr>
              <a:t>well </a:t>
            </a:r>
            <a:r>
              <a:rPr sz="1200" dirty="0">
                <a:latin typeface="Trebuchet MS"/>
                <a:cs typeface="Trebuchet MS"/>
              </a:rPr>
              <a:t>as </a:t>
            </a:r>
            <a:r>
              <a:rPr sz="1200" spc="-5" dirty="0">
                <a:latin typeface="Trebuchet MS"/>
                <a:cs typeface="Trebuchet MS"/>
              </a:rPr>
              <a:t>residents choosing </a:t>
            </a:r>
            <a:r>
              <a:rPr sz="1200" dirty="0">
                <a:latin typeface="Trebuchet MS"/>
                <a:cs typeface="Trebuchet MS"/>
              </a:rPr>
              <a:t>not to </a:t>
            </a:r>
            <a:r>
              <a:rPr sz="1200" spc="-5" dirty="0">
                <a:latin typeface="Trebuchet MS"/>
                <a:cs typeface="Trebuchet MS"/>
              </a:rPr>
              <a:t>give this information, using online </a:t>
            </a:r>
            <a:r>
              <a:rPr sz="1200" dirty="0">
                <a:latin typeface="Trebuchet MS"/>
                <a:cs typeface="Trebuchet MS"/>
              </a:rPr>
              <a:t> reviews</a:t>
            </a:r>
            <a:r>
              <a:rPr sz="1200" spc="-30" dirty="0">
                <a:latin typeface="Trebuchet MS"/>
                <a:cs typeface="Trebuchet MS"/>
              </a:rPr>
              <a:t> </a:t>
            </a:r>
            <a:r>
              <a:rPr sz="1200" dirty="0">
                <a:latin typeface="Trebuchet MS"/>
                <a:cs typeface="Trebuchet MS"/>
              </a:rPr>
              <a:t>can</a:t>
            </a:r>
            <a:r>
              <a:rPr sz="1200" spc="-25" dirty="0">
                <a:latin typeface="Trebuchet MS"/>
                <a:cs typeface="Trebuchet MS"/>
              </a:rPr>
              <a:t> </a:t>
            </a:r>
            <a:r>
              <a:rPr sz="1200" spc="-5" dirty="0">
                <a:latin typeface="Trebuchet MS"/>
                <a:cs typeface="Trebuchet MS"/>
              </a:rPr>
              <a:t>impact</a:t>
            </a:r>
            <a:r>
              <a:rPr sz="1200" spc="-15" dirty="0">
                <a:latin typeface="Trebuchet MS"/>
                <a:cs typeface="Trebuchet MS"/>
              </a:rPr>
              <a:t> </a:t>
            </a:r>
            <a:r>
              <a:rPr sz="1200" dirty="0">
                <a:latin typeface="Trebuchet MS"/>
                <a:cs typeface="Trebuchet MS"/>
              </a:rPr>
              <a:t>on</a:t>
            </a:r>
            <a:r>
              <a:rPr sz="1200" spc="-10" dirty="0">
                <a:latin typeface="Trebuchet MS"/>
                <a:cs typeface="Trebuchet MS"/>
              </a:rPr>
              <a:t> </a:t>
            </a:r>
            <a:r>
              <a:rPr sz="1200" dirty="0">
                <a:latin typeface="Trebuchet MS"/>
                <a:cs typeface="Trebuchet MS"/>
              </a:rPr>
              <a:t>the</a:t>
            </a:r>
            <a:r>
              <a:rPr sz="1200" spc="-20" dirty="0">
                <a:latin typeface="Trebuchet MS"/>
                <a:cs typeface="Trebuchet MS"/>
              </a:rPr>
              <a:t> </a:t>
            </a:r>
            <a:r>
              <a:rPr sz="1200" spc="-5" dirty="0">
                <a:latin typeface="Trebuchet MS"/>
                <a:cs typeface="Trebuchet MS"/>
              </a:rPr>
              <a:t>demographic</a:t>
            </a:r>
            <a:r>
              <a:rPr sz="1200" spc="-15" dirty="0">
                <a:latin typeface="Trebuchet MS"/>
                <a:cs typeface="Trebuchet MS"/>
              </a:rPr>
              <a:t> </a:t>
            </a:r>
            <a:r>
              <a:rPr sz="1200" spc="-5" dirty="0">
                <a:latin typeface="Trebuchet MS"/>
                <a:cs typeface="Trebuchet MS"/>
              </a:rPr>
              <a:t>information</a:t>
            </a:r>
            <a:r>
              <a:rPr sz="1200" spc="-25" dirty="0">
                <a:latin typeface="Trebuchet MS"/>
                <a:cs typeface="Trebuchet MS"/>
              </a:rPr>
              <a:t> </a:t>
            </a:r>
            <a:r>
              <a:rPr sz="1200" spc="-5" dirty="0">
                <a:latin typeface="Trebuchet MS"/>
                <a:cs typeface="Trebuchet MS"/>
              </a:rPr>
              <a:t>which</a:t>
            </a:r>
            <a:r>
              <a:rPr sz="1200" spc="-30" dirty="0">
                <a:latin typeface="Trebuchet MS"/>
                <a:cs typeface="Trebuchet MS"/>
              </a:rPr>
              <a:t> </a:t>
            </a:r>
            <a:r>
              <a:rPr sz="1200" dirty="0">
                <a:latin typeface="Trebuchet MS"/>
                <a:cs typeface="Trebuchet MS"/>
              </a:rPr>
              <a:t>can</a:t>
            </a:r>
            <a:r>
              <a:rPr sz="1200" spc="-10" dirty="0">
                <a:latin typeface="Trebuchet MS"/>
                <a:cs typeface="Trebuchet MS"/>
              </a:rPr>
              <a:t> </a:t>
            </a:r>
            <a:r>
              <a:rPr sz="1200" dirty="0">
                <a:latin typeface="Trebuchet MS"/>
                <a:cs typeface="Trebuchet MS"/>
              </a:rPr>
              <a:t>be</a:t>
            </a:r>
            <a:r>
              <a:rPr sz="1200" spc="-20" dirty="0">
                <a:latin typeface="Trebuchet MS"/>
                <a:cs typeface="Trebuchet MS"/>
              </a:rPr>
              <a:t> </a:t>
            </a:r>
            <a:r>
              <a:rPr sz="1200" spc="-5" dirty="0">
                <a:latin typeface="Trebuchet MS"/>
                <a:cs typeface="Trebuchet MS"/>
              </a:rPr>
              <a:t>collected.</a:t>
            </a:r>
            <a:endParaRPr lang="en-GB" sz="1200" spc="-5" dirty="0">
              <a:latin typeface="Trebuchet MS"/>
              <a:cs typeface="Trebuchet MS"/>
            </a:endParaRPr>
          </a:p>
          <a:p>
            <a:pPr marL="12700" marR="5080" algn="just">
              <a:lnSpc>
                <a:spcPct val="105000"/>
              </a:lnSpc>
            </a:pPr>
            <a:endParaRPr sz="1200" dirty="0">
              <a:latin typeface="Trebuchet MS"/>
              <a:cs typeface="Trebuchet MS"/>
            </a:endParaRPr>
          </a:p>
          <a:p>
            <a:pPr marL="12700" marR="6350" algn="just">
              <a:lnSpc>
                <a:spcPct val="105100"/>
              </a:lnSpc>
            </a:pPr>
            <a:r>
              <a:rPr sz="1200" dirty="0">
                <a:latin typeface="Trebuchet MS"/>
                <a:cs typeface="Trebuchet MS"/>
              </a:rPr>
              <a:t>The </a:t>
            </a:r>
            <a:r>
              <a:rPr sz="1200" spc="-10" dirty="0">
                <a:latin typeface="Trebuchet MS"/>
                <a:cs typeface="Trebuchet MS"/>
              </a:rPr>
              <a:t>outreach element </a:t>
            </a:r>
            <a:r>
              <a:rPr sz="1200" dirty="0">
                <a:latin typeface="Trebuchet MS"/>
                <a:cs typeface="Trebuchet MS"/>
              </a:rPr>
              <a:t>of our </a:t>
            </a:r>
            <a:r>
              <a:rPr sz="1200" spc="-15" dirty="0">
                <a:latin typeface="Trebuchet MS"/>
                <a:cs typeface="Trebuchet MS"/>
              </a:rPr>
              <a:t>Patient </a:t>
            </a:r>
            <a:r>
              <a:rPr sz="1200" spc="-10" dirty="0">
                <a:latin typeface="Trebuchet MS"/>
                <a:cs typeface="Trebuchet MS"/>
              </a:rPr>
              <a:t>Experience Programme </a:t>
            </a:r>
            <a:r>
              <a:rPr sz="1200" dirty="0">
                <a:latin typeface="Trebuchet MS"/>
                <a:cs typeface="Trebuchet MS"/>
              </a:rPr>
              <a:t>is </a:t>
            </a:r>
            <a:r>
              <a:rPr sz="1200" spc="-10" dirty="0">
                <a:latin typeface="Trebuchet MS"/>
                <a:cs typeface="Trebuchet MS"/>
              </a:rPr>
              <a:t>supplemented </a:t>
            </a:r>
            <a:r>
              <a:rPr sz="1200" dirty="0">
                <a:latin typeface="Trebuchet MS"/>
                <a:cs typeface="Trebuchet MS"/>
              </a:rPr>
              <a:t>by </a:t>
            </a:r>
            <a:r>
              <a:rPr sz="1200" spc="-5" dirty="0">
                <a:latin typeface="Trebuchet MS"/>
                <a:cs typeface="Trebuchet MS"/>
              </a:rPr>
              <a:t>our community </a:t>
            </a:r>
            <a:r>
              <a:rPr sz="1200" spc="-10" dirty="0">
                <a:latin typeface="Trebuchet MS"/>
                <a:cs typeface="Trebuchet MS"/>
              </a:rPr>
              <a:t>engagement </a:t>
            </a:r>
            <a:r>
              <a:rPr sz="1200" spc="-5" dirty="0">
                <a:latin typeface="Trebuchet MS"/>
                <a:cs typeface="Trebuchet MS"/>
              </a:rPr>
              <a:t>work </a:t>
            </a:r>
            <a:r>
              <a:rPr sz="1200" spc="-10" dirty="0">
                <a:latin typeface="Trebuchet MS"/>
                <a:cs typeface="Trebuchet MS"/>
              </a:rPr>
              <a:t>and </a:t>
            </a:r>
            <a:r>
              <a:rPr sz="1200" spc="-5" dirty="0">
                <a:latin typeface="Trebuchet MS"/>
                <a:cs typeface="Trebuchet MS"/>
              </a:rPr>
              <a:t>our </a:t>
            </a:r>
            <a:r>
              <a:rPr sz="1200" spc="-10" dirty="0">
                <a:latin typeface="Trebuchet MS"/>
                <a:cs typeface="Trebuchet MS"/>
              </a:rPr>
              <a:t>website </a:t>
            </a:r>
            <a:endParaRPr lang="en-GB" sz="1200" spc="-10" dirty="0">
              <a:latin typeface="Trebuchet MS"/>
              <a:cs typeface="Trebuchet MS"/>
            </a:endParaRPr>
          </a:p>
          <a:p>
            <a:pPr marL="12700" marR="6350" algn="just">
              <a:lnSpc>
                <a:spcPct val="105100"/>
              </a:lnSpc>
            </a:pPr>
            <a:r>
              <a:rPr sz="1200" spc="-35" dirty="0">
                <a:latin typeface="Trebuchet MS"/>
                <a:cs typeface="Trebuchet MS"/>
                <a:hlinkClick r:id="rId4"/>
              </a:rPr>
              <a:t>(</a:t>
            </a:r>
            <a:r>
              <a:rPr sz="1200" spc="-35" dirty="0" err="1">
                <a:latin typeface="Trebuchet MS"/>
                <a:cs typeface="Trebuchet MS"/>
                <a:hlinkClick r:id="rId5"/>
              </a:rPr>
              <a:t>ww</a:t>
            </a:r>
            <a:r>
              <a:rPr lang="en-GB" sz="1200" spc="-35" dirty="0">
                <a:latin typeface="Trebuchet MS"/>
                <a:cs typeface="Trebuchet MS"/>
                <a:hlinkClick r:id="rId5"/>
              </a:rPr>
              <a:t>w.</a:t>
            </a:r>
            <a:r>
              <a:rPr sz="1200" spc="-10" dirty="0">
                <a:latin typeface="Trebuchet MS"/>
                <a:cs typeface="Trebuchet MS"/>
                <a:hlinkClick r:id="rId5"/>
              </a:rPr>
              <a:t>healthwatchlewisham.co.uk</a:t>
            </a:r>
            <a:r>
              <a:rPr sz="1200" spc="-10" dirty="0">
                <a:latin typeface="Trebuchet MS"/>
                <a:cs typeface="Trebuchet MS"/>
              </a:rPr>
              <a:t>), which people </a:t>
            </a:r>
            <a:r>
              <a:rPr sz="1200" spc="-5" dirty="0">
                <a:latin typeface="Trebuchet MS"/>
                <a:cs typeface="Trebuchet MS"/>
              </a:rPr>
              <a:t>may visit </a:t>
            </a:r>
            <a:r>
              <a:rPr sz="1200" spc="-10" dirty="0">
                <a:latin typeface="Trebuchet MS"/>
                <a:cs typeface="Trebuchet MS"/>
              </a:rPr>
              <a:t>independently </a:t>
            </a:r>
            <a:r>
              <a:rPr sz="1200" dirty="0">
                <a:latin typeface="Trebuchet MS"/>
                <a:cs typeface="Trebuchet MS"/>
              </a:rPr>
              <a:t>to </a:t>
            </a:r>
            <a:r>
              <a:rPr sz="1200" spc="-5" dirty="0">
                <a:latin typeface="Trebuchet MS"/>
                <a:cs typeface="Trebuchet MS"/>
              </a:rPr>
              <a:t>provide service </a:t>
            </a:r>
            <a:r>
              <a:rPr sz="1200" spc="-10" dirty="0">
                <a:latin typeface="Trebuchet MS"/>
                <a:cs typeface="Trebuchet MS"/>
              </a:rPr>
              <a:t>feedback </a:t>
            </a:r>
            <a:r>
              <a:rPr sz="1200" spc="-5" dirty="0">
                <a:latin typeface="Trebuchet MS"/>
                <a:cs typeface="Trebuchet MS"/>
              </a:rPr>
              <a:t>and comments. Our questions are uniform </a:t>
            </a:r>
            <a:r>
              <a:rPr sz="1200" dirty="0">
                <a:latin typeface="Trebuchet MS"/>
                <a:cs typeface="Trebuchet MS"/>
              </a:rPr>
              <a:t> </a:t>
            </a:r>
            <a:r>
              <a:rPr sz="1200" spc="-5" dirty="0">
                <a:latin typeface="Trebuchet MS"/>
                <a:cs typeface="Trebuchet MS"/>
              </a:rPr>
              <a:t>across </a:t>
            </a:r>
            <a:r>
              <a:rPr sz="1200" dirty="0">
                <a:latin typeface="Trebuchet MS"/>
                <a:cs typeface="Trebuchet MS"/>
              </a:rPr>
              <a:t>the</a:t>
            </a:r>
            <a:r>
              <a:rPr sz="1200" spc="-20" dirty="0">
                <a:latin typeface="Trebuchet MS"/>
                <a:cs typeface="Trebuchet MS"/>
              </a:rPr>
              <a:t> </a:t>
            </a:r>
            <a:r>
              <a:rPr sz="1200" spc="-5" dirty="0">
                <a:latin typeface="Trebuchet MS"/>
                <a:cs typeface="Trebuchet MS"/>
              </a:rPr>
              <a:t>Digital</a:t>
            </a:r>
            <a:r>
              <a:rPr sz="1200" spc="-25" dirty="0">
                <a:latin typeface="Trebuchet MS"/>
                <a:cs typeface="Trebuchet MS"/>
              </a:rPr>
              <a:t> </a:t>
            </a:r>
            <a:r>
              <a:rPr sz="1200" spc="-5" dirty="0">
                <a:latin typeface="Trebuchet MS"/>
                <a:cs typeface="Trebuchet MS"/>
              </a:rPr>
              <a:t>Feedback</a:t>
            </a:r>
            <a:r>
              <a:rPr sz="1200" spc="-40" dirty="0">
                <a:latin typeface="Trebuchet MS"/>
                <a:cs typeface="Trebuchet MS"/>
              </a:rPr>
              <a:t> </a:t>
            </a:r>
            <a:r>
              <a:rPr sz="1200" dirty="0">
                <a:latin typeface="Trebuchet MS"/>
                <a:cs typeface="Trebuchet MS"/>
              </a:rPr>
              <a:t>Centre</a:t>
            </a:r>
            <a:r>
              <a:rPr sz="1200" spc="-40" dirty="0">
                <a:latin typeface="Trebuchet MS"/>
                <a:cs typeface="Trebuchet MS"/>
              </a:rPr>
              <a:t> </a:t>
            </a:r>
            <a:r>
              <a:rPr sz="1200" dirty="0">
                <a:latin typeface="Trebuchet MS"/>
                <a:cs typeface="Trebuchet MS"/>
              </a:rPr>
              <a:t>as</a:t>
            </a:r>
            <a:r>
              <a:rPr sz="1200" spc="-10" dirty="0">
                <a:latin typeface="Trebuchet MS"/>
                <a:cs typeface="Trebuchet MS"/>
              </a:rPr>
              <a:t> </a:t>
            </a:r>
            <a:r>
              <a:rPr sz="1200" spc="-5" dirty="0">
                <a:latin typeface="Trebuchet MS"/>
                <a:cs typeface="Trebuchet MS"/>
              </a:rPr>
              <a:t>well</a:t>
            </a:r>
            <a:r>
              <a:rPr sz="1200" spc="-10" dirty="0">
                <a:latin typeface="Trebuchet MS"/>
                <a:cs typeface="Trebuchet MS"/>
              </a:rPr>
              <a:t> </a:t>
            </a:r>
            <a:r>
              <a:rPr sz="1200" dirty="0">
                <a:latin typeface="Trebuchet MS"/>
                <a:cs typeface="Trebuchet MS"/>
              </a:rPr>
              <a:t>as</a:t>
            </a:r>
            <a:r>
              <a:rPr sz="1200" spc="-10" dirty="0">
                <a:latin typeface="Trebuchet MS"/>
                <a:cs typeface="Trebuchet MS"/>
              </a:rPr>
              <a:t> </a:t>
            </a:r>
            <a:r>
              <a:rPr sz="1200" dirty="0">
                <a:latin typeface="Trebuchet MS"/>
                <a:cs typeface="Trebuchet MS"/>
              </a:rPr>
              <a:t>the</a:t>
            </a:r>
            <a:r>
              <a:rPr sz="1200" spc="-20" dirty="0">
                <a:latin typeface="Trebuchet MS"/>
                <a:cs typeface="Trebuchet MS"/>
              </a:rPr>
              <a:t> </a:t>
            </a:r>
            <a:r>
              <a:rPr sz="1200" spc="-5" dirty="0">
                <a:latin typeface="Trebuchet MS"/>
                <a:cs typeface="Trebuchet MS"/>
              </a:rPr>
              <a:t>physically</a:t>
            </a:r>
            <a:r>
              <a:rPr sz="1200" spc="-25" dirty="0">
                <a:latin typeface="Trebuchet MS"/>
                <a:cs typeface="Trebuchet MS"/>
              </a:rPr>
              <a:t> </a:t>
            </a:r>
            <a:r>
              <a:rPr sz="1200" spc="-5" dirty="0">
                <a:latin typeface="Trebuchet MS"/>
                <a:cs typeface="Trebuchet MS"/>
              </a:rPr>
              <a:t>collected</a:t>
            </a:r>
            <a:r>
              <a:rPr sz="1200" spc="-15" dirty="0">
                <a:latin typeface="Trebuchet MS"/>
                <a:cs typeface="Trebuchet MS"/>
              </a:rPr>
              <a:t> </a:t>
            </a:r>
            <a:r>
              <a:rPr sz="1200" spc="-5" dirty="0">
                <a:latin typeface="Trebuchet MS"/>
                <a:cs typeface="Trebuchet MS"/>
              </a:rPr>
              <a:t>forms.</a:t>
            </a:r>
            <a:endParaRPr sz="1200" dirty="0">
              <a:latin typeface="Trebuchet MS"/>
              <a:cs typeface="Trebuchet MS"/>
            </a:endParaRPr>
          </a:p>
          <a:p>
            <a:pPr>
              <a:lnSpc>
                <a:spcPct val="100000"/>
              </a:lnSpc>
              <a:spcBef>
                <a:spcPts val="5"/>
              </a:spcBef>
            </a:pPr>
            <a:endParaRPr sz="1200" dirty="0">
              <a:latin typeface="Trebuchet MS"/>
              <a:cs typeface="Trebuchet MS"/>
            </a:endParaRPr>
          </a:p>
          <a:p>
            <a:pPr marL="12700" marR="5080" algn="just">
              <a:lnSpc>
                <a:spcPct val="105000"/>
              </a:lnSpc>
            </a:pPr>
            <a:r>
              <a:rPr sz="1200" spc="-5" dirty="0">
                <a:latin typeface="Trebuchet MS"/>
                <a:cs typeface="Trebuchet MS"/>
              </a:rPr>
              <a:t>Alongside our </a:t>
            </a:r>
            <a:r>
              <a:rPr sz="1200" spc="-15" dirty="0">
                <a:latin typeface="Trebuchet MS"/>
                <a:cs typeface="Trebuchet MS"/>
              </a:rPr>
              <a:t>Patient </a:t>
            </a:r>
            <a:r>
              <a:rPr sz="1200" spc="-10" dirty="0">
                <a:latin typeface="Trebuchet MS"/>
                <a:cs typeface="Trebuchet MS"/>
              </a:rPr>
              <a:t>Experience </a:t>
            </a:r>
            <a:r>
              <a:rPr sz="1200" spc="-5" dirty="0">
                <a:latin typeface="Trebuchet MS"/>
                <a:cs typeface="Trebuchet MS"/>
              </a:rPr>
              <a:t>work </a:t>
            </a:r>
            <a:r>
              <a:rPr sz="1200" spc="-10" dirty="0">
                <a:latin typeface="Trebuchet MS"/>
                <a:cs typeface="Trebuchet MS"/>
              </a:rPr>
              <a:t>reported here, Healthwatch </a:t>
            </a:r>
            <a:r>
              <a:rPr sz="1200" spc="-5" dirty="0">
                <a:latin typeface="Trebuchet MS"/>
                <a:cs typeface="Trebuchet MS"/>
              </a:rPr>
              <a:t>Lewisham carries out </a:t>
            </a:r>
            <a:r>
              <a:rPr sz="1200" dirty="0">
                <a:latin typeface="Trebuchet MS"/>
                <a:cs typeface="Trebuchet MS"/>
              </a:rPr>
              <a:t>a </a:t>
            </a:r>
            <a:r>
              <a:rPr sz="1200" spc="-10" dirty="0">
                <a:latin typeface="Trebuchet MS"/>
                <a:cs typeface="Trebuchet MS"/>
              </a:rPr>
              <a:t>number </a:t>
            </a:r>
            <a:r>
              <a:rPr sz="1200" dirty="0">
                <a:latin typeface="Trebuchet MS"/>
                <a:cs typeface="Trebuchet MS"/>
              </a:rPr>
              <a:t>of </a:t>
            </a:r>
            <a:r>
              <a:rPr sz="1200" spc="-10" dirty="0">
                <a:latin typeface="Trebuchet MS"/>
                <a:cs typeface="Trebuchet MS"/>
              </a:rPr>
              <a:t>different </a:t>
            </a:r>
            <a:r>
              <a:rPr sz="1200" spc="-5" dirty="0">
                <a:latin typeface="Trebuchet MS"/>
                <a:cs typeface="Trebuchet MS"/>
              </a:rPr>
              <a:t>activities in order </a:t>
            </a:r>
            <a:r>
              <a:rPr sz="1200" dirty="0">
                <a:latin typeface="Trebuchet MS"/>
                <a:cs typeface="Trebuchet MS"/>
              </a:rPr>
              <a:t>to </a:t>
            </a:r>
            <a:r>
              <a:rPr sz="1200" spc="-5" dirty="0">
                <a:latin typeface="Trebuchet MS"/>
                <a:cs typeface="Trebuchet MS"/>
              </a:rPr>
              <a:t>hear </a:t>
            </a:r>
            <a:r>
              <a:rPr sz="1200" dirty="0">
                <a:latin typeface="Trebuchet MS"/>
                <a:cs typeface="Trebuchet MS"/>
              </a:rPr>
              <a:t> from </a:t>
            </a:r>
            <a:r>
              <a:rPr sz="1200" spc="-10" dirty="0">
                <a:latin typeface="Trebuchet MS"/>
                <a:cs typeface="Trebuchet MS"/>
              </a:rPr>
              <a:t>patients, </a:t>
            </a:r>
            <a:r>
              <a:rPr sz="1200" spc="-5" dirty="0">
                <a:latin typeface="Trebuchet MS"/>
                <a:cs typeface="Trebuchet MS"/>
              </a:rPr>
              <a:t>carers </a:t>
            </a:r>
            <a:r>
              <a:rPr sz="1200" spc="-10" dirty="0">
                <a:latin typeface="Trebuchet MS"/>
                <a:cs typeface="Trebuchet MS"/>
              </a:rPr>
              <a:t>and </a:t>
            </a:r>
            <a:r>
              <a:rPr sz="1200" spc="-5" dirty="0">
                <a:latin typeface="Trebuchet MS"/>
                <a:cs typeface="Trebuchet MS"/>
              </a:rPr>
              <a:t>relatives </a:t>
            </a:r>
            <a:r>
              <a:rPr sz="1200" spc="-10" dirty="0">
                <a:latin typeface="Trebuchet MS"/>
                <a:cs typeface="Trebuchet MS"/>
              </a:rPr>
              <a:t>and assess </a:t>
            </a:r>
            <a:r>
              <a:rPr sz="1200" spc="-5" dirty="0">
                <a:latin typeface="Trebuchet MS"/>
                <a:cs typeface="Trebuchet MS"/>
              </a:rPr>
              <a:t>health and social care services </a:t>
            </a:r>
            <a:r>
              <a:rPr sz="1200" dirty="0">
                <a:latin typeface="Trebuchet MS"/>
                <a:cs typeface="Trebuchet MS"/>
              </a:rPr>
              <a:t>from </a:t>
            </a:r>
            <a:r>
              <a:rPr sz="1200" spc="-5" dirty="0">
                <a:latin typeface="Trebuchet MS"/>
                <a:cs typeface="Trebuchet MS"/>
              </a:rPr>
              <a:t>the </a:t>
            </a:r>
            <a:r>
              <a:rPr sz="1200" spc="-15" dirty="0">
                <a:latin typeface="Trebuchet MS"/>
                <a:cs typeface="Trebuchet MS"/>
              </a:rPr>
              <a:t>patient’s </a:t>
            </a:r>
            <a:r>
              <a:rPr sz="1200" spc="-5" dirty="0">
                <a:latin typeface="Trebuchet MS"/>
                <a:cs typeface="Trebuchet MS"/>
              </a:rPr>
              <a:t>perspective. </a:t>
            </a:r>
            <a:r>
              <a:rPr sz="1200" spc="-75" dirty="0">
                <a:latin typeface="Trebuchet MS"/>
                <a:cs typeface="Trebuchet MS"/>
              </a:rPr>
              <a:t>To</a:t>
            </a:r>
            <a:r>
              <a:rPr sz="1200" spc="210" dirty="0">
                <a:latin typeface="Trebuchet MS"/>
                <a:cs typeface="Trebuchet MS"/>
              </a:rPr>
              <a:t> </a:t>
            </a:r>
            <a:r>
              <a:rPr sz="1200" spc="-5" dirty="0">
                <a:latin typeface="Trebuchet MS"/>
                <a:cs typeface="Trebuchet MS"/>
              </a:rPr>
              <a:t>see </a:t>
            </a:r>
            <a:r>
              <a:rPr sz="1200" dirty="0">
                <a:latin typeface="Trebuchet MS"/>
                <a:cs typeface="Trebuchet MS"/>
              </a:rPr>
              <a:t>our </a:t>
            </a:r>
            <a:r>
              <a:rPr sz="1200" spc="-5" dirty="0">
                <a:latin typeface="Trebuchet MS"/>
                <a:cs typeface="Trebuchet MS"/>
              </a:rPr>
              <a:t>other </a:t>
            </a:r>
            <a:r>
              <a:rPr sz="1200" spc="-10" dirty="0">
                <a:latin typeface="Trebuchet MS"/>
                <a:cs typeface="Trebuchet MS"/>
              </a:rPr>
              <a:t>reports, </a:t>
            </a:r>
            <a:r>
              <a:rPr sz="1200" spc="-5" dirty="0">
                <a:latin typeface="Trebuchet MS"/>
                <a:cs typeface="Trebuchet MS"/>
              </a:rPr>
              <a:t> please</a:t>
            </a:r>
            <a:r>
              <a:rPr sz="1200" spc="-20" dirty="0">
                <a:latin typeface="Trebuchet MS"/>
                <a:cs typeface="Trebuchet MS"/>
              </a:rPr>
              <a:t> </a:t>
            </a:r>
            <a:r>
              <a:rPr sz="1200" spc="-5" dirty="0">
                <a:latin typeface="Trebuchet MS"/>
                <a:cs typeface="Trebuchet MS"/>
              </a:rPr>
              <a:t>visit</a:t>
            </a:r>
            <a:r>
              <a:rPr sz="1200" spc="-20" dirty="0">
                <a:latin typeface="Trebuchet MS"/>
                <a:cs typeface="Trebuchet MS"/>
              </a:rPr>
              <a:t> </a:t>
            </a:r>
            <a:r>
              <a:rPr sz="1200" dirty="0">
                <a:latin typeface="Trebuchet MS"/>
                <a:cs typeface="Trebuchet MS"/>
              </a:rPr>
              <a:t>our</a:t>
            </a:r>
            <a:r>
              <a:rPr sz="1200" spc="-5" dirty="0">
                <a:latin typeface="Trebuchet MS"/>
                <a:cs typeface="Trebuchet MS"/>
              </a:rPr>
              <a:t> website</a:t>
            </a:r>
            <a:r>
              <a:rPr sz="1200" spc="-35" dirty="0">
                <a:latin typeface="Trebuchet MS"/>
                <a:cs typeface="Trebuchet MS"/>
              </a:rPr>
              <a:t> </a:t>
            </a:r>
            <a:r>
              <a:rPr sz="1200" dirty="0">
                <a:latin typeface="Trebuchet MS"/>
                <a:cs typeface="Trebuchet MS"/>
              </a:rPr>
              <a:t>at</a:t>
            </a:r>
            <a:r>
              <a:rPr sz="1200" spc="-10" dirty="0">
                <a:latin typeface="Trebuchet MS"/>
                <a:cs typeface="Trebuchet MS"/>
              </a:rPr>
              <a:t> </a:t>
            </a:r>
            <a:r>
              <a:rPr sz="1200" u="sng" spc="-10" dirty="0">
                <a:solidFill>
                  <a:srgbClr val="0462C1"/>
                </a:solidFill>
                <a:uFill>
                  <a:solidFill>
                    <a:srgbClr val="0462C1"/>
                  </a:solidFill>
                </a:uFill>
                <a:latin typeface="Trebuchet MS"/>
                <a:cs typeface="Trebuchet MS"/>
                <a:hlinkClick r:id="rId5"/>
              </a:rPr>
              <a:t>www.healthwatchlewisham.co.uk</a:t>
            </a:r>
            <a:endParaRPr sz="1200" dirty="0">
              <a:latin typeface="Trebuchet MS"/>
              <a:cs typeface="Trebuchet MS"/>
            </a:endParaRPr>
          </a:p>
          <a:p>
            <a:pPr>
              <a:lnSpc>
                <a:spcPct val="100000"/>
              </a:lnSpc>
              <a:spcBef>
                <a:spcPts val="5"/>
              </a:spcBef>
            </a:pPr>
            <a:endParaRPr sz="1200" dirty="0">
              <a:latin typeface="Trebuchet MS"/>
              <a:cs typeface="Trebuchet MS"/>
            </a:endParaRPr>
          </a:p>
          <a:p>
            <a:pPr marL="12700" marR="8890" algn="just">
              <a:lnSpc>
                <a:spcPct val="105000"/>
              </a:lnSpc>
            </a:pPr>
            <a:r>
              <a:rPr sz="1200" dirty="0">
                <a:latin typeface="Trebuchet MS"/>
                <a:cs typeface="Trebuchet MS"/>
              </a:rPr>
              <a:t>The </a:t>
            </a:r>
            <a:r>
              <a:rPr sz="1200" spc="-5" dirty="0">
                <a:latin typeface="Trebuchet MS"/>
                <a:cs typeface="Trebuchet MS"/>
              </a:rPr>
              <a:t>information </a:t>
            </a:r>
            <a:r>
              <a:rPr sz="1200" spc="-10" dirty="0">
                <a:latin typeface="Trebuchet MS"/>
                <a:cs typeface="Trebuchet MS"/>
              </a:rPr>
              <a:t>presented within </a:t>
            </a:r>
            <a:r>
              <a:rPr sz="1200" spc="-5" dirty="0">
                <a:latin typeface="Trebuchet MS"/>
                <a:cs typeface="Trebuchet MS"/>
              </a:rPr>
              <a:t>this report reflects </a:t>
            </a:r>
            <a:r>
              <a:rPr sz="1200" spc="-10" dirty="0">
                <a:latin typeface="Trebuchet MS"/>
                <a:cs typeface="Trebuchet MS"/>
              </a:rPr>
              <a:t>individual patient </a:t>
            </a:r>
            <a:r>
              <a:rPr sz="1200" spc="-5" dirty="0">
                <a:latin typeface="Trebuchet MS"/>
                <a:cs typeface="Trebuchet MS"/>
              </a:rPr>
              <a:t>experiences </a:t>
            </a:r>
            <a:r>
              <a:rPr sz="1200" dirty="0">
                <a:latin typeface="Trebuchet MS"/>
                <a:cs typeface="Trebuchet MS"/>
              </a:rPr>
              <a:t>of </a:t>
            </a:r>
            <a:r>
              <a:rPr sz="1200" spc="-10" dirty="0">
                <a:latin typeface="Trebuchet MS"/>
                <a:cs typeface="Trebuchet MS"/>
              </a:rPr>
              <a:t>health and </a:t>
            </a:r>
            <a:r>
              <a:rPr sz="1200" spc="-5" dirty="0">
                <a:latin typeface="Trebuchet MS"/>
                <a:cs typeface="Trebuchet MS"/>
              </a:rPr>
              <a:t>social </a:t>
            </a:r>
            <a:r>
              <a:rPr sz="1200" spc="-10" dirty="0">
                <a:latin typeface="Trebuchet MS"/>
                <a:cs typeface="Trebuchet MS"/>
              </a:rPr>
              <a:t>care </a:t>
            </a:r>
            <a:r>
              <a:rPr sz="1200" spc="-5" dirty="0">
                <a:latin typeface="Trebuchet MS"/>
                <a:cs typeface="Trebuchet MS"/>
              </a:rPr>
              <a:t>services, </a:t>
            </a:r>
            <a:r>
              <a:rPr sz="1200" dirty="0">
                <a:latin typeface="Trebuchet MS"/>
                <a:cs typeface="Trebuchet MS"/>
              </a:rPr>
              <a:t>to </a:t>
            </a:r>
            <a:r>
              <a:rPr sz="1200" spc="-10" dirty="0">
                <a:latin typeface="Trebuchet MS"/>
                <a:cs typeface="Trebuchet MS"/>
              </a:rPr>
              <a:t>ensure </a:t>
            </a:r>
            <a:r>
              <a:rPr sz="1200" spc="-5" dirty="0">
                <a:latin typeface="Trebuchet MS"/>
                <a:cs typeface="Trebuchet MS"/>
              </a:rPr>
              <a:t>that </a:t>
            </a:r>
            <a:r>
              <a:rPr sz="1200" spc="-10" dirty="0">
                <a:latin typeface="Trebuchet MS"/>
                <a:cs typeface="Trebuchet MS"/>
              </a:rPr>
              <a:t>the </a:t>
            </a:r>
            <a:r>
              <a:rPr sz="1200" spc="-5" dirty="0">
                <a:latin typeface="Trebuchet MS"/>
                <a:cs typeface="Trebuchet MS"/>
              </a:rPr>
              <a:t> genuine</a:t>
            </a:r>
            <a:r>
              <a:rPr sz="1200" spc="-40" dirty="0">
                <a:latin typeface="Trebuchet MS"/>
                <a:cs typeface="Trebuchet MS"/>
              </a:rPr>
              <a:t> </a:t>
            </a:r>
            <a:r>
              <a:rPr sz="1200" spc="-5" dirty="0">
                <a:latin typeface="Trebuchet MS"/>
                <a:cs typeface="Trebuchet MS"/>
              </a:rPr>
              <a:t>observations</a:t>
            </a:r>
            <a:r>
              <a:rPr sz="1200" spc="-25" dirty="0">
                <a:latin typeface="Trebuchet MS"/>
                <a:cs typeface="Trebuchet MS"/>
              </a:rPr>
              <a:t> </a:t>
            </a:r>
            <a:r>
              <a:rPr sz="1200" dirty="0">
                <a:latin typeface="Trebuchet MS"/>
                <a:cs typeface="Trebuchet MS"/>
              </a:rPr>
              <a:t>and</a:t>
            </a:r>
            <a:r>
              <a:rPr sz="1200" spc="-35" dirty="0">
                <a:latin typeface="Trebuchet MS"/>
                <a:cs typeface="Trebuchet MS"/>
              </a:rPr>
              <a:t> </a:t>
            </a:r>
            <a:r>
              <a:rPr sz="1200" spc="-5" dirty="0">
                <a:latin typeface="Trebuchet MS"/>
                <a:cs typeface="Trebuchet MS"/>
              </a:rPr>
              <a:t>commentaries</a:t>
            </a:r>
            <a:r>
              <a:rPr sz="1200" spc="-25" dirty="0">
                <a:latin typeface="Trebuchet MS"/>
                <a:cs typeface="Trebuchet MS"/>
              </a:rPr>
              <a:t> </a:t>
            </a:r>
            <a:r>
              <a:rPr sz="1200" dirty="0">
                <a:latin typeface="Trebuchet MS"/>
                <a:cs typeface="Trebuchet MS"/>
              </a:rPr>
              <a:t>of</a:t>
            </a:r>
            <a:r>
              <a:rPr sz="1200" spc="-5" dirty="0">
                <a:latin typeface="Trebuchet MS"/>
                <a:cs typeface="Trebuchet MS"/>
              </a:rPr>
              <a:t> </a:t>
            </a:r>
            <a:r>
              <a:rPr sz="1200" dirty="0">
                <a:latin typeface="Trebuchet MS"/>
                <a:cs typeface="Trebuchet MS"/>
              </a:rPr>
              <a:t>the</a:t>
            </a:r>
            <a:r>
              <a:rPr sz="1200" spc="-20" dirty="0">
                <a:latin typeface="Trebuchet MS"/>
                <a:cs typeface="Trebuchet MS"/>
              </a:rPr>
              <a:t> </a:t>
            </a:r>
            <a:r>
              <a:rPr sz="1200" dirty="0">
                <a:latin typeface="Trebuchet MS"/>
                <a:cs typeface="Trebuchet MS"/>
              </a:rPr>
              <a:t>community</a:t>
            </a:r>
            <a:r>
              <a:rPr sz="1200" spc="-35" dirty="0">
                <a:latin typeface="Trebuchet MS"/>
                <a:cs typeface="Trebuchet MS"/>
              </a:rPr>
              <a:t> </a:t>
            </a:r>
            <a:r>
              <a:rPr sz="1200" dirty="0">
                <a:latin typeface="Trebuchet MS"/>
                <a:cs typeface="Trebuchet MS"/>
              </a:rPr>
              <a:t>are</a:t>
            </a:r>
            <a:r>
              <a:rPr sz="1200" spc="-20" dirty="0">
                <a:latin typeface="Trebuchet MS"/>
                <a:cs typeface="Trebuchet MS"/>
              </a:rPr>
              <a:t> </a:t>
            </a:r>
            <a:r>
              <a:rPr sz="1200" spc="-5" dirty="0">
                <a:latin typeface="Trebuchet MS"/>
                <a:cs typeface="Trebuchet MS"/>
              </a:rPr>
              <a:t>captured.</a:t>
            </a:r>
            <a:endParaRPr sz="1200" dirty="0">
              <a:latin typeface="Trebuchet MS"/>
              <a:cs typeface="Trebuchet MS"/>
            </a:endParaRPr>
          </a:p>
          <a:p>
            <a:pPr>
              <a:lnSpc>
                <a:spcPct val="100000"/>
              </a:lnSpc>
            </a:pPr>
            <a:endParaRPr sz="1200" dirty="0">
              <a:latin typeface="Trebuchet MS"/>
              <a:cs typeface="Trebuchet MS"/>
            </a:endParaRPr>
          </a:p>
          <a:p>
            <a:pPr marL="12700" marR="5080" algn="just">
              <a:lnSpc>
                <a:spcPct val="105000"/>
              </a:lnSpc>
              <a:spcBef>
                <a:spcPts val="5"/>
              </a:spcBef>
            </a:pPr>
            <a:r>
              <a:rPr sz="1200" dirty="0">
                <a:latin typeface="Trebuchet MS"/>
                <a:cs typeface="Trebuchet MS"/>
              </a:rPr>
              <a:t>This </a:t>
            </a:r>
            <a:r>
              <a:rPr sz="1200" spc="-5" dirty="0">
                <a:latin typeface="Trebuchet MS"/>
                <a:cs typeface="Trebuchet MS"/>
              </a:rPr>
              <a:t>report represents the voices </a:t>
            </a:r>
            <a:r>
              <a:rPr sz="1200" dirty="0">
                <a:latin typeface="Trebuchet MS"/>
                <a:cs typeface="Trebuchet MS"/>
              </a:rPr>
              <a:t>of </a:t>
            </a:r>
            <a:r>
              <a:rPr sz="1200" spc="-10" dirty="0">
                <a:latin typeface="Trebuchet MS"/>
                <a:cs typeface="Trebuchet MS"/>
              </a:rPr>
              <a:t>Lewisham </a:t>
            </a:r>
            <a:r>
              <a:rPr sz="1200" spc="-5" dirty="0">
                <a:latin typeface="Trebuchet MS"/>
                <a:cs typeface="Trebuchet MS"/>
              </a:rPr>
              <a:t>residents </a:t>
            </a:r>
            <a:r>
              <a:rPr sz="1200" spc="-10" dirty="0">
                <a:latin typeface="Trebuchet MS"/>
                <a:cs typeface="Trebuchet MS"/>
              </a:rPr>
              <a:t>during </a:t>
            </a:r>
            <a:r>
              <a:rPr sz="1200" dirty="0">
                <a:latin typeface="Trebuchet MS"/>
                <a:cs typeface="Trebuchet MS"/>
              </a:rPr>
              <a:t>Q</a:t>
            </a:r>
            <a:r>
              <a:rPr lang="en-GB" sz="1200" dirty="0">
                <a:latin typeface="Trebuchet MS"/>
                <a:cs typeface="Trebuchet MS"/>
              </a:rPr>
              <a:t>4</a:t>
            </a:r>
            <a:r>
              <a:rPr sz="1200" dirty="0">
                <a:latin typeface="Trebuchet MS"/>
                <a:cs typeface="Trebuchet MS"/>
              </a:rPr>
              <a:t> </a:t>
            </a:r>
            <a:r>
              <a:rPr sz="1200" spc="-5" dirty="0">
                <a:latin typeface="Trebuchet MS"/>
                <a:cs typeface="Trebuchet MS"/>
              </a:rPr>
              <a:t>(</a:t>
            </a:r>
            <a:r>
              <a:rPr lang="en-GB" sz="1200" spc="-5" dirty="0">
                <a:latin typeface="Trebuchet MS"/>
                <a:cs typeface="Trebuchet MS"/>
              </a:rPr>
              <a:t>January-March</a:t>
            </a:r>
            <a:r>
              <a:rPr sz="1200" spc="-5" dirty="0">
                <a:latin typeface="Trebuchet MS"/>
                <a:cs typeface="Trebuchet MS"/>
              </a:rPr>
              <a:t>). </a:t>
            </a:r>
            <a:r>
              <a:rPr sz="1200" spc="-10" dirty="0">
                <a:latin typeface="Trebuchet MS"/>
                <a:cs typeface="Trebuchet MS"/>
              </a:rPr>
              <a:t>During </a:t>
            </a:r>
            <a:r>
              <a:rPr sz="1200" spc="-5" dirty="0">
                <a:latin typeface="Trebuchet MS"/>
                <a:cs typeface="Trebuchet MS"/>
              </a:rPr>
              <a:t>this period </a:t>
            </a:r>
            <a:r>
              <a:rPr sz="1200" spc="-10" dirty="0">
                <a:latin typeface="Trebuchet MS"/>
                <a:cs typeface="Trebuchet MS"/>
              </a:rPr>
              <a:t>the </a:t>
            </a:r>
            <a:r>
              <a:rPr sz="1200" spc="-15" dirty="0">
                <a:latin typeface="Trebuchet MS"/>
                <a:cs typeface="Trebuchet MS"/>
              </a:rPr>
              <a:t>Patient </a:t>
            </a:r>
            <a:r>
              <a:rPr sz="1200" spc="-10" dirty="0">
                <a:latin typeface="Trebuchet MS"/>
                <a:cs typeface="Trebuchet MS"/>
              </a:rPr>
              <a:t>Experience </a:t>
            </a:r>
            <a:r>
              <a:rPr sz="1200" spc="-15" dirty="0">
                <a:latin typeface="Trebuchet MS"/>
                <a:cs typeface="Trebuchet MS"/>
              </a:rPr>
              <a:t>Programme </a:t>
            </a:r>
            <a:r>
              <a:rPr sz="1200" spc="-10" dirty="0">
                <a:latin typeface="Trebuchet MS"/>
                <a:cs typeface="Trebuchet MS"/>
              </a:rPr>
              <a:t> </a:t>
            </a:r>
            <a:r>
              <a:rPr sz="1200" spc="-5" dirty="0">
                <a:latin typeface="Trebuchet MS"/>
                <a:cs typeface="Trebuchet MS"/>
              </a:rPr>
              <a:t>received </a:t>
            </a:r>
            <a:r>
              <a:rPr sz="1200" spc="-10" dirty="0">
                <a:latin typeface="Trebuchet MS"/>
                <a:cs typeface="Trebuchet MS"/>
              </a:rPr>
              <a:t>1,</a:t>
            </a:r>
            <a:r>
              <a:rPr lang="en-GB" sz="1200" spc="-10" dirty="0">
                <a:latin typeface="Trebuchet MS"/>
                <a:cs typeface="Trebuchet MS"/>
              </a:rPr>
              <a:t>090</a:t>
            </a:r>
            <a:r>
              <a:rPr sz="1200" spc="-10" dirty="0">
                <a:latin typeface="Trebuchet MS"/>
                <a:cs typeface="Trebuchet MS"/>
              </a:rPr>
              <a:t> </a:t>
            </a:r>
            <a:r>
              <a:rPr sz="1200" spc="-5" dirty="0">
                <a:latin typeface="Trebuchet MS"/>
                <a:cs typeface="Trebuchet MS"/>
              </a:rPr>
              <a:t>feedback comments. Of these comments</a:t>
            </a:r>
            <a:r>
              <a:rPr lang="en-GB" sz="1200" spc="-5" dirty="0">
                <a:latin typeface="Trebuchet MS"/>
                <a:cs typeface="Trebuchet MS"/>
              </a:rPr>
              <a:t>, 61</a:t>
            </a:r>
            <a:r>
              <a:rPr lang="en-GB" sz="1200" spc="-10" dirty="0">
                <a:latin typeface="Trebuchet MS"/>
                <a:cs typeface="Trebuchet MS"/>
              </a:rPr>
              <a:t>%</a:t>
            </a:r>
            <a:r>
              <a:rPr sz="1200" spc="-10" dirty="0">
                <a:latin typeface="Trebuchet MS"/>
                <a:cs typeface="Trebuchet MS"/>
              </a:rPr>
              <a:t> </a:t>
            </a:r>
            <a:r>
              <a:rPr sz="1200" spc="-5" dirty="0">
                <a:latin typeface="Trebuchet MS"/>
                <a:cs typeface="Trebuchet MS"/>
              </a:rPr>
              <a:t>(</a:t>
            </a:r>
            <a:r>
              <a:rPr lang="en-GB" sz="1200" spc="-5" dirty="0">
                <a:latin typeface="Trebuchet MS"/>
                <a:cs typeface="Trebuchet MS"/>
              </a:rPr>
              <a:t>661</a:t>
            </a:r>
            <a:r>
              <a:rPr sz="1200" spc="-5" dirty="0">
                <a:latin typeface="Trebuchet MS"/>
                <a:cs typeface="Trebuchet MS"/>
              </a:rPr>
              <a:t>) comments </a:t>
            </a:r>
            <a:r>
              <a:rPr sz="1200" spc="-10" dirty="0">
                <a:latin typeface="Trebuchet MS"/>
                <a:cs typeface="Trebuchet MS"/>
              </a:rPr>
              <a:t>had </a:t>
            </a:r>
            <a:r>
              <a:rPr sz="1200" dirty="0">
                <a:latin typeface="Trebuchet MS"/>
                <a:cs typeface="Trebuchet MS"/>
              </a:rPr>
              <a:t>a </a:t>
            </a:r>
            <a:r>
              <a:rPr sz="1200" spc="-5" dirty="0">
                <a:latin typeface="Trebuchet MS"/>
                <a:cs typeface="Trebuchet MS"/>
              </a:rPr>
              <a:t>positive </a:t>
            </a:r>
            <a:r>
              <a:rPr sz="1200" spc="-10" dirty="0">
                <a:latin typeface="Trebuchet MS"/>
                <a:cs typeface="Trebuchet MS"/>
              </a:rPr>
              <a:t>rating, </a:t>
            </a:r>
            <a:r>
              <a:rPr lang="en-GB" sz="1200" spc="-10" dirty="0">
                <a:latin typeface="Trebuchet MS"/>
                <a:cs typeface="Trebuchet MS"/>
              </a:rPr>
              <a:t>34</a:t>
            </a:r>
            <a:r>
              <a:rPr sz="1200" spc="-10" dirty="0">
                <a:latin typeface="Trebuchet MS"/>
                <a:cs typeface="Trebuchet MS"/>
              </a:rPr>
              <a:t>% (</a:t>
            </a:r>
            <a:r>
              <a:rPr lang="en-GB" sz="1200" spc="-10" dirty="0">
                <a:latin typeface="Trebuchet MS"/>
                <a:cs typeface="Trebuchet MS"/>
              </a:rPr>
              <a:t>375</a:t>
            </a:r>
            <a:r>
              <a:rPr sz="1200" spc="-10" dirty="0">
                <a:latin typeface="Trebuchet MS"/>
                <a:cs typeface="Trebuchet MS"/>
              </a:rPr>
              <a:t>) </a:t>
            </a:r>
            <a:r>
              <a:rPr lang="en-GB" sz="1200" spc="-5" dirty="0">
                <a:latin typeface="Trebuchet MS"/>
                <a:cs typeface="Trebuchet MS"/>
              </a:rPr>
              <a:t>were</a:t>
            </a:r>
            <a:r>
              <a:rPr sz="1200" spc="-5" dirty="0">
                <a:latin typeface="Trebuchet MS"/>
                <a:cs typeface="Trebuchet MS"/>
              </a:rPr>
              <a:t> </a:t>
            </a:r>
            <a:r>
              <a:rPr sz="1200" spc="-10" dirty="0">
                <a:latin typeface="Trebuchet MS"/>
                <a:cs typeface="Trebuchet MS"/>
              </a:rPr>
              <a:t>negative </a:t>
            </a:r>
            <a:r>
              <a:rPr lang="en-GB" sz="1200" spc="-5" dirty="0">
                <a:latin typeface="Trebuchet MS"/>
                <a:cs typeface="Trebuchet MS"/>
              </a:rPr>
              <a:t>and 5</a:t>
            </a:r>
            <a:r>
              <a:rPr sz="1200" spc="-5" dirty="0">
                <a:latin typeface="Trebuchet MS"/>
                <a:cs typeface="Trebuchet MS"/>
              </a:rPr>
              <a:t>% (</a:t>
            </a:r>
            <a:r>
              <a:rPr lang="en-GB" sz="1200" spc="-5" dirty="0">
                <a:latin typeface="Trebuchet MS"/>
                <a:cs typeface="Trebuchet MS"/>
              </a:rPr>
              <a:t>54</a:t>
            </a:r>
            <a:r>
              <a:rPr sz="1200" spc="-5" dirty="0">
                <a:latin typeface="Trebuchet MS"/>
                <a:cs typeface="Trebuchet MS"/>
              </a:rPr>
              <a:t>)</a:t>
            </a:r>
            <a:r>
              <a:rPr sz="1200" dirty="0">
                <a:latin typeface="Trebuchet MS"/>
                <a:cs typeface="Trebuchet MS"/>
              </a:rPr>
              <a:t> </a:t>
            </a:r>
            <a:r>
              <a:rPr lang="en-GB" sz="1200" spc="-5" dirty="0">
                <a:latin typeface="Trebuchet MS"/>
                <a:cs typeface="Trebuchet MS"/>
              </a:rPr>
              <a:t>were</a:t>
            </a:r>
            <a:r>
              <a:rPr lang="en-GB" sz="1200" spc="-25" dirty="0">
                <a:latin typeface="Trebuchet MS"/>
                <a:cs typeface="Trebuchet MS"/>
              </a:rPr>
              <a:t> </a:t>
            </a:r>
            <a:r>
              <a:rPr lang="en-GB" sz="1200" spc="-5" dirty="0">
                <a:latin typeface="Trebuchet MS"/>
                <a:cs typeface="Trebuchet MS"/>
              </a:rPr>
              <a:t>neutral. We received 1,090 reviews which is just below our 1200 target for this quarter. We hope to improve this number as we continue to build new partnerships and local services continue to open their doors to our visits.</a:t>
            </a:r>
          </a:p>
          <a:p>
            <a:pPr>
              <a:lnSpc>
                <a:spcPct val="100000"/>
              </a:lnSpc>
            </a:pPr>
            <a:endParaRPr sz="1200" dirty="0">
              <a:latin typeface="Trebuchet MS"/>
              <a:cs typeface="Trebuchet MS"/>
            </a:endParaRPr>
          </a:p>
          <a:p>
            <a:pPr marL="12700" marR="5080" algn="just">
              <a:lnSpc>
                <a:spcPct val="105000"/>
              </a:lnSpc>
              <a:spcBef>
                <a:spcPts val="5"/>
              </a:spcBef>
            </a:pPr>
            <a:r>
              <a:rPr sz="1200" spc="-10" dirty="0">
                <a:latin typeface="Trebuchet MS"/>
                <a:cs typeface="Trebuchet MS"/>
              </a:rPr>
              <a:t>Healthwatch Lewisham </a:t>
            </a:r>
            <a:r>
              <a:rPr sz="1200" spc="-5" dirty="0">
                <a:latin typeface="Trebuchet MS"/>
                <a:cs typeface="Trebuchet MS"/>
              </a:rPr>
              <a:t>presents the information </a:t>
            </a:r>
            <a:r>
              <a:rPr sz="1200" spc="-10" dirty="0">
                <a:latin typeface="Trebuchet MS"/>
                <a:cs typeface="Trebuchet MS"/>
              </a:rPr>
              <a:t>within </a:t>
            </a:r>
            <a:r>
              <a:rPr sz="1200" spc="-5" dirty="0">
                <a:latin typeface="Trebuchet MS"/>
                <a:cs typeface="Trebuchet MS"/>
              </a:rPr>
              <a:t>this </a:t>
            </a:r>
            <a:r>
              <a:rPr sz="1200" spc="-10" dirty="0">
                <a:latin typeface="Trebuchet MS"/>
                <a:cs typeface="Trebuchet MS"/>
              </a:rPr>
              <a:t>report </a:t>
            </a:r>
            <a:r>
              <a:rPr sz="1200" dirty="0">
                <a:latin typeface="Trebuchet MS"/>
                <a:cs typeface="Trebuchet MS"/>
              </a:rPr>
              <a:t>as </a:t>
            </a:r>
            <a:r>
              <a:rPr sz="1200" spc="-5" dirty="0">
                <a:latin typeface="Trebuchet MS"/>
                <a:cs typeface="Trebuchet MS"/>
              </a:rPr>
              <a:t>factual </a:t>
            </a:r>
            <a:r>
              <a:rPr sz="1200" spc="-10" dirty="0">
                <a:latin typeface="Trebuchet MS"/>
                <a:cs typeface="Trebuchet MS"/>
              </a:rPr>
              <a:t>and </a:t>
            </a:r>
            <a:r>
              <a:rPr sz="1200" dirty="0">
                <a:latin typeface="Trebuchet MS"/>
                <a:cs typeface="Trebuchet MS"/>
              </a:rPr>
              <a:t>to </a:t>
            </a:r>
            <a:r>
              <a:rPr sz="1200" spc="-5" dirty="0">
                <a:latin typeface="Trebuchet MS"/>
                <a:cs typeface="Trebuchet MS"/>
              </a:rPr>
              <a:t>be </a:t>
            </a:r>
            <a:r>
              <a:rPr sz="1200" spc="-10" dirty="0">
                <a:latin typeface="Trebuchet MS"/>
                <a:cs typeface="Trebuchet MS"/>
              </a:rPr>
              <a:t>considered and utilised </a:t>
            </a:r>
            <a:r>
              <a:rPr sz="1200" dirty="0">
                <a:latin typeface="Trebuchet MS"/>
                <a:cs typeface="Trebuchet MS"/>
              </a:rPr>
              <a:t>to </a:t>
            </a:r>
            <a:r>
              <a:rPr sz="1200" spc="-5" dirty="0">
                <a:latin typeface="Trebuchet MS"/>
                <a:cs typeface="Trebuchet MS"/>
              </a:rPr>
              <a:t>improve service provision </a:t>
            </a:r>
            <a:r>
              <a:rPr sz="1200" dirty="0">
                <a:latin typeface="Trebuchet MS"/>
                <a:cs typeface="Trebuchet MS"/>
              </a:rPr>
              <a:t> and</a:t>
            </a:r>
            <a:r>
              <a:rPr sz="1200" spc="-25" dirty="0">
                <a:latin typeface="Trebuchet MS"/>
                <a:cs typeface="Trebuchet MS"/>
              </a:rPr>
              <a:t> </a:t>
            </a:r>
            <a:r>
              <a:rPr sz="1200" spc="-5" dirty="0">
                <a:latin typeface="Trebuchet MS"/>
                <a:cs typeface="Trebuchet MS"/>
              </a:rPr>
              <a:t>highlight</a:t>
            </a:r>
            <a:r>
              <a:rPr sz="1200" spc="-45" dirty="0">
                <a:latin typeface="Trebuchet MS"/>
                <a:cs typeface="Trebuchet MS"/>
              </a:rPr>
              <a:t> </a:t>
            </a:r>
            <a:r>
              <a:rPr sz="1200" dirty="0">
                <a:latin typeface="Trebuchet MS"/>
                <a:cs typeface="Trebuchet MS"/>
              </a:rPr>
              <a:t>areas</a:t>
            </a:r>
            <a:r>
              <a:rPr sz="1200" spc="-30" dirty="0">
                <a:latin typeface="Trebuchet MS"/>
                <a:cs typeface="Trebuchet MS"/>
              </a:rPr>
              <a:t> </a:t>
            </a:r>
            <a:r>
              <a:rPr sz="1200" dirty="0">
                <a:latin typeface="Trebuchet MS"/>
                <a:cs typeface="Trebuchet MS"/>
              </a:rPr>
              <a:t>of</a:t>
            </a:r>
            <a:r>
              <a:rPr sz="1200" spc="-5" dirty="0">
                <a:latin typeface="Trebuchet MS"/>
                <a:cs typeface="Trebuchet MS"/>
              </a:rPr>
              <a:t> </a:t>
            </a:r>
            <a:r>
              <a:rPr sz="1200" dirty="0">
                <a:latin typeface="Trebuchet MS"/>
                <a:cs typeface="Trebuchet MS"/>
              </a:rPr>
              <a:t>good </a:t>
            </a:r>
            <a:r>
              <a:rPr sz="1200" spc="-5" dirty="0">
                <a:latin typeface="Trebuchet MS"/>
                <a:cs typeface="Trebuchet MS"/>
              </a:rPr>
              <a:t>practice.</a:t>
            </a:r>
            <a:endParaRPr sz="1200" dirty="0">
              <a:latin typeface="Trebuchet MS"/>
              <a:cs typeface="Trebuchet MS"/>
            </a:endParaRPr>
          </a:p>
        </p:txBody>
      </p:sp>
      <p:sp>
        <p:nvSpPr>
          <p:cNvPr id="6" name="object 6"/>
          <p:cNvSpPr txBox="1"/>
          <p:nvPr/>
        </p:nvSpPr>
        <p:spPr>
          <a:xfrm>
            <a:off x="9581133" y="6465214"/>
            <a:ext cx="166370" cy="177800"/>
          </a:xfrm>
          <a:prstGeom prst="rect">
            <a:avLst/>
          </a:prstGeom>
        </p:spPr>
        <p:txBody>
          <a:bodyPr vert="horz" wrap="square" lIns="0" tIns="0" rIns="0" bIns="0" rtlCol="0">
            <a:spAutoFit/>
          </a:bodyPr>
          <a:lstStyle/>
          <a:p>
            <a:pPr marL="38100">
              <a:lnSpc>
                <a:spcPts val="1240"/>
              </a:lnSpc>
            </a:pPr>
            <a:r>
              <a:rPr sz="1200" dirty="0">
                <a:solidFill>
                  <a:srgbClr val="888888"/>
                </a:solidFill>
                <a:latin typeface="Calibri"/>
                <a:cs typeface="Calibri"/>
              </a:rPr>
              <a:t>3</a:t>
            </a:r>
            <a:endParaRPr sz="1200">
              <a:latin typeface="Calibri"/>
              <a:cs typeface="Calibri"/>
            </a:endParaRPr>
          </a:p>
        </p:txBody>
      </p:sp>
      <p:sp>
        <p:nvSpPr>
          <p:cNvPr id="4" name="object 4"/>
          <p:cNvSpPr txBox="1">
            <a:spLocks noGrp="1"/>
          </p:cNvSpPr>
          <p:nvPr>
            <p:ph type="title"/>
          </p:nvPr>
        </p:nvSpPr>
        <p:spPr>
          <a:xfrm>
            <a:off x="9471152" y="298450"/>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5" name="object 5"/>
          <p:cNvSpPr txBox="1"/>
          <p:nvPr/>
        </p:nvSpPr>
        <p:spPr>
          <a:xfrm>
            <a:off x="1031544" y="361950"/>
            <a:ext cx="742442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FFFFFF"/>
                </a:solidFill>
                <a:latin typeface="Trebuchet MS"/>
                <a:cs typeface="Trebuchet MS"/>
              </a:rPr>
              <a:t>Introduction</a:t>
            </a:r>
            <a:r>
              <a:rPr sz="3200" spc="-15" dirty="0">
                <a:solidFill>
                  <a:srgbClr val="FFFFFF"/>
                </a:solidFill>
                <a:latin typeface="Trebuchet MS"/>
                <a:cs typeface="Trebuchet MS"/>
              </a:rPr>
              <a:t> </a:t>
            </a:r>
            <a:r>
              <a:rPr sz="3200" dirty="0">
                <a:solidFill>
                  <a:srgbClr val="FFFFFF"/>
                </a:solidFill>
                <a:latin typeface="Trebuchet MS"/>
                <a:cs typeface="Trebuchet MS"/>
              </a:rPr>
              <a:t>&amp;</a:t>
            </a:r>
            <a:r>
              <a:rPr sz="3200" spc="-10" dirty="0">
                <a:solidFill>
                  <a:srgbClr val="FFFFFF"/>
                </a:solidFill>
                <a:latin typeface="Trebuchet MS"/>
                <a:cs typeface="Trebuchet MS"/>
              </a:rPr>
              <a:t> </a:t>
            </a:r>
            <a:r>
              <a:rPr sz="3200" dirty="0">
                <a:solidFill>
                  <a:srgbClr val="FFFFFF"/>
                </a:solidFill>
                <a:latin typeface="Trebuchet MS"/>
                <a:cs typeface="Trebuchet MS"/>
              </a:rPr>
              <a:t>Executive</a:t>
            </a:r>
            <a:r>
              <a:rPr sz="3200" spc="-30" dirty="0">
                <a:solidFill>
                  <a:srgbClr val="FFFFFF"/>
                </a:solidFill>
                <a:latin typeface="Trebuchet MS"/>
                <a:cs typeface="Trebuchet MS"/>
              </a:rPr>
              <a:t> </a:t>
            </a:r>
            <a:r>
              <a:rPr sz="3200" dirty="0">
                <a:solidFill>
                  <a:srgbClr val="FFFFFF"/>
                </a:solidFill>
                <a:latin typeface="Trebuchet MS"/>
                <a:cs typeface="Trebuchet MS"/>
              </a:rPr>
              <a:t>Summary</a:t>
            </a:r>
            <a:r>
              <a:rPr sz="3200" spc="-5" dirty="0">
                <a:solidFill>
                  <a:srgbClr val="FFFFFF"/>
                </a:solidFill>
                <a:latin typeface="Trebuchet MS"/>
                <a:cs typeface="Trebuchet MS"/>
              </a:rPr>
              <a:t> cont.</a:t>
            </a:r>
            <a:endParaRPr sz="3200">
              <a:latin typeface="Trebuchet MS"/>
              <a:cs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 name="object 3"/>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4" name="object 4"/>
          <p:cNvSpPr txBox="1">
            <a:spLocks noGrp="1"/>
          </p:cNvSpPr>
          <p:nvPr>
            <p:ph type="title"/>
          </p:nvPr>
        </p:nvSpPr>
        <p:spPr>
          <a:xfrm>
            <a:off x="1105306" y="344804"/>
            <a:ext cx="5229225" cy="574040"/>
          </a:xfrm>
          <a:prstGeom prst="rect">
            <a:avLst/>
          </a:prstGeom>
        </p:spPr>
        <p:txBody>
          <a:bodyPr vert="horz" wrap="square" lIns="0" tIns="12700" rIns="0" bIns="0" rtlCol="0">
            <a:spAutoFit/>
          </a:bodyPr>
          <a:lstStyle/>
          <a:p>
            <a:pPr marL="12700">
              <a:lnSpc>
                <a:spcPct val="100000"/>
              </a:lnSpc>
              <a:spcBef>
                <a:spcPts val="100"/>
              </a:spcBef>
            </a:pPr>
            <a:r>
              <a:rPr sz="3600" spc="-5" dirty="0"/>
              <a:t>Demographic</a:t>
            </a:r>
            <a:r>
              <a:rPr sz="3600" spc="-35" dirty="0"/>
              <a:t> </a:t>
            </a:r>
            <a:r>
              <a:rPr sz="3600" spc="-5" dirty="0"/>
              <a:t>information</a:t>
            </a:r>
            <a:endParaRPr sz="3600"/>
          </a:p>
        </p:txBody>
      </p:sp>
      <p:sp>
        <p:nvSpPr>
          <p:cNvPr id="7" name="object 7"/>
          <p:cNvSpPr txBox="1"/>
          <p:nvPr/>
        </p:nvSpPr>
        <p:spPr>
          <a:xfrm>
            <a:off x="1105306" y="1142999"/>
            <a:ext cx="8876894" cy="751488"/>
          </a:xfrm>
          <a:prstGeom prst="rect">
            <a:avLst/>
          </a:prstGeom>
        </p:spPr>
        <p:txBody>
          <a:bodyPr vert="horz" wrap="square" lIns="0" tIns="12700" rIns="0" bIns="0" rtlCol="0">
            <a:spAutoFit/>
          </a:bodyPr>
          <a:lstStyle/>
          <a:p>
            <a:pPr marL="12700" algn="ctr">
              <a:spcBef>
                <a:spcPts val="100"/>
              </a:spcBef>
            </a:pPr>
            <a:r>
              <a:rPr sz="1200" dirty="0">
                <a:latin typeface="Trebuchet MS"/>
                <a:cs typeface="Trebuchet MS"/>
              </a:rPr>
              <a:t>The</a:t>
            </a:r>
            <a:r>
              <a:rPr sz="1200" spc="-15" dirty="0">
                <a:latin typeface="Trebuchet MS"/>
                <a:cs typeface="Trebuchet MS"/>
              </a:rPr>
              <a:t> </a:t>
            </a:r>
            <a:r>
              <a:rPr sz="1200" dirty="0">
                <a:latin typeface="Trebuchet MS"/>
                <a:cs typeface="Trebuchet MS"/>
              </a:rPr>
              <a:t>pie</a:t>
            </a:r>
            <a:r>
              <a:rPr sz="1200" spc="-25" dirty="0">
                <a:latin typeface="Trebuchet MS"/>
                <a:cs typeface="Trebuchet MS"/>
              </a:rPr>
              <a:t> </a:t>
            </a:r>
            <a:r>
              <a:rPr sz="1200" dirty="0">
                <a:latin typeface="Trebuchet MS"/>
                <a:cs typeface="Trebuchet MS"/>
              </a:rPr>
              <a:t>chart</a:t>
            </a:r>
            <a:r>
              <a:rPr sz="1200" spc="-30" dirty="0">
                <a:latin typeface="Trebuchet MS"/>
                <a:cs typeface="Trebuchet MS"/>
              </a:rPr>
              <a:t> </a:t>
            </a:r>
            <a:r>
              <a:rPr sz="1200" spc="-5" dirty="0">
                <a:latin typeface="Trebuchet MS"/>
                <a:cs typeface="Trebuchet MS"/>
              </a:rPr>
              <a:t>below</a:t>
            </a:r>
            <a:r>
              <a:rPr sz="1200" spc="-20" dirty="0">
                <a:latin typeface="Trebuchet MS"/>
                <a:cs typeface="Trebuchet MS"/>
              </a:rPr>
              <a:t> </a:t>
            </a:r>
            <a:r>
              <a:rPr sz="1200" dirty="0">
                <a:latin typeface="Trebuchet MS"/>
                <a:cs typeface="Trebuchet MS"/>
              </a:rPr>
              <a:t>provides</a:t>
            </a:r>
            <a:r>
              <a:rPr sz="1200" spc="-40" dirty="0">
                <a:latin typeface="Trebuchet MS"/>
                <a:cs typeface="Trebuchet MS"/>
              </a:rPr>
              <a:t> </a:t>
            </a:r>
            <a:r>
              <a:rPr sz="1200" dirty="0">
                <a:latin typeface="Trebuchet MS"/>
                <a:cs typeface="Trebuchet MS"/>
              </a:rPr>
              <a:t>a</a:t>
            </a:r>
            <a:r>
              <a:rPr sz="1200" spc="-5" dirty="0">
                <a:latin typeface="Trebuchet MS"/>
                <a:cs typeface="Trebuchet MS"/>
              </a:rPr>
              <a:t> breakdown</a:t>
            </a:r>
            <a:r>
              <a:rPr sz="1200" spc="-50" dirty="0">
                <a:latin typeface="Trebuchet MS"/>
                <a:cs typeface="Trebuchet MS"/>
              </a:rPr>
              <a:t> </a:t>
            </a:r>
            <a:r>
              <a:rPr lang="en-GB" sz="1200" dirty="0">
                <a:latin typeface="Trebuchet MS"/>
                <a:cs typeface="Trebuchet MS"/>
              </a:rPr>
              <a:t>of the patients who chose to disclose their </a:t>
            </a:r>
            <a:r>
              <a:rPr sz="1200" spc="-20" dirty="0">
                <a:latin typeface="Trebuchet MS"/>
                <a:cs typeface="Trebuchet MS"/>
              </a:rPr>
              <a:t>ethnicity</a:t>
            </a:r>
            <a:r>
              <a:rPr lang="en-GB" sz="1200" spc="-20" dirty="0">
                <a:latin typeface="Trebuchet MS"/>
                <a:cs typeface="Trebuchet MS"/>
              </a:rPr>
              <a:t> with us</a:t>
            </a:r>
            <a:r>
              <a:rPr sz="1200" spc="-20" dirty="0">
                <a:latin typeface="Trebuchet MS"/>
                <a:cs typeface="Trebuchet MS"/>
              </a:rPr>
              <a:t>.</a:t>
            </a:r>
            <a:r>
              <a:rPr lang="en-GB" sz="1200" spc="-20" dirty="0">
                <a:latin typeface="Trebuchet MS"/>
                <a:cs typeface="Trebuchet MS"/>
              </a:rPr>
              <a:t> From these reviews, t</a:t>
            </a:r>
            <a:r>
              <a:rPr lang="en-GB" sz="1200" dirty="0">
                <a:latin typeface="Trebuchet MS"/>
                <a:cs typeface="Trebuchet MS"/>
              </a:rPr>
              <a:t>he </a:t>
            </a:r>
            <a:r>
              <a:rPr lang="en-GB" sz="1200" spc="-5" dirty="0">
                <a:latin typeface="Trebuchet MS"/>
                <a:cs typeface="Trebuchet MS"/>
              </a:rPr>
              <a:t>majority </a:t>
            </a:r>
            <a:r>
              <a:rPr lang="en-GB" sz="1200" dirty="0">
                <a:latin typeface="Trebuchet MS"/>
                <a:cs typeface="Trebuchet MS"/>
              </a:rPr>
              <a:t>of </a:t>
            </a:r>
            <a:r>
              <a:rPr lang="en-GB" sz="1200" spc="-10" dirty="0">
                <a:latin typeface="Trebuchet MS"/>
                <a:cs typeface="Trebuchet MS"/>
              </a:rPr>
              <a:t>residents</a:t>
            </a:r>
            <a:r>
              <a:rPr lang="en-GB" sz="1200" spc="-5" dirty="0">
                <a:latin typeface="Trebuchet MS"/>
                <a:cs typeface="Trebuchet MS"/>
              </a:rPr>
              <a:t> we </a:t>
            </a:r>
            <a:r>
              <a:rPr lang="en-GB" sz="1200" spc="-10" dirty="0">
                <a:latin typeface="Trebuchet MS"/>
                <a:cs typeface="Trebuchet MS"/>
              </a:rPr>
              <a:t>heard </a:t>
            </a:r>
            <a:r>
              <a:rPr lang="en-GB" sz="1200" dirty="0">
                <a:latin typeface="Trebuchet MS"/>
                <a:cs typeface="Trebuchet MS"/>
              </a:rPr>
              <a:t>from </a:t>
            </a:r>
            <a:r>
              <a:rPr lang="en-GB" sz="1200" spc="-5" dirty="0">
                <a:latin typeface="Trebuchet MS"/>
                <a:cs typeface="Trebuchet MS"/>
              </a:rPr>
              <a:t>were of </a:t>
            </a:r>
            <a:r>
              <a:rPr lang="en-GB" sz="1200" dirty="0">
                <a:latin typeface="Trebuchet MS"/>
                <a:cs typeface="Trebuchet MS"/>
              </a:rPr>
              <a:t>a </a:t>
            </a:r>
            <a:r>
              <a:rPr lang="en-GB" sz="1200" spc="-10" dirty="0">
                <a:latin typeface="Trebuchet MS"/>
                <a:cs typeface="Trebuchet MS"/>
              </a:rPr>
              <a:t>White British</a:t>
            </a:r>
            <a:r>
              <a:rPr lang="en-GB" sz="1200" spc="-5" dirty="0">
                <a:latin typeface="Trebuchet MS"/>
                <a:cs typeface="Trebuchet MS"/>
              </a:rPr>
              <a:t> background (48%), followed </a:t>
            </a:r>
            <a:r>
              <a:rPr lang="en-GB" sz="1200" dirty="0">
                <a:latin typeface="Trebuchet MS"/>
                <a:cs typeface="Trebuchet MS"/>
              </a:rPr>
              <a:t>by </a:t>
            </a:r>
            <a:r>
              <a:rPr lang="en-GB" sz="1200" spc="-5" dirty="0">
                <a:latin typeface="Trebuchet MS"/>
                <a:cs typeface="Trebuchet MS"/>
              </a:rPr>
              <a:t>Any Other Mixed/Multiple Ethnic Background (12%),</a:t>
            </a:r>
            <a:r>
              <a:rPr lang="en-GB" sz="1200" dirty="0">
                <a:latin typeface="Trebuchet MS"/>
                <a:cs typeface="Trebuchet MS"/>
              </a:rPr>
              <a:t> African</a:t>
            </a:r>
            <a:r>
              <a:rPr lang="en-GB" sz="1200" spc="-35" dirty="0">
                <a:latin typeface="Trebuchet MS"/>
                <a:cs typeface="Trebuchet MS"/>
              </a:rPr>
              <a:t> </a:t>
            </a:r>
            <a:r>
              <a:rPr lang="en-GB" sz="1200" spc="-5" dirty="0">
                <a:latin typeface="Trebuchet MS"/>
                <a:cs typeface="Trebuchet MS"/>
              </a:rPr>
              <a:t>(10%), Caribbean (9%), Any Other White Background (8%), Black British</a:t>
            </a:r>
            <a:r>
              <a:rPr lang="en-GB" sz="1200" dirty="0">
                <a:latin typeface="Trebuchet MS"/>
                <a:cs typeface="Trebuchet MS"/>
              </a:rPr>
              <a:t> </a:t>
            </a:r>
            <a:r>
              <a:rPr lang="en-GB" sz="1200" spc="-5" dirty="0">
                <a:latin typeface="Trebuchet MS"/>
                <a:cs typeface="Trebuchet MS"/>
              </a:rPr>
              <a:t>(7%), Any Other Black Background</a:t>
            </a:r>
            <a:r>
              <a:rPr lang="en-GB" sz="1200" dirty="0">
                <a:latin typeface="Trebuchet MS"/>
                <a:cs typeface="Trebuchet MS"/>
              </a:rPr>
              <a:t> </a:t>
            </a:r>
            <a:r>
              <a:rPr lang="en-GB" sz="1200" spc="-5" dirty="0">
                <a:latin typeface="Trebuchet MS"/>
                <a:cs typeface="Trebuchet MS"/>
              </a:rPr>
              <a:t>(3%) and Any Other Asian Background (2%).</a:t>
            </a:r>
            <a:endParaRPr lang="en-GB" sz="1200" dirty="0">
              <a:latin typeface="Trebuchet MS"/>
              <a:cs typeface="Trebuchet MS"/>
            </a:endParaRPr>
          </a:p>
        </p:txBody>
      </p:sp>
      <p:sp>
        <p:nvSpPr>
          <p:cNvPr id="125" name="object 125"/>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39</a:t>
            </a:r>
            <a:endParaRPr dirty="0"/>
          </a:p>
        </p:txBody>
      </p:sp>
      <p:graphicFrame>
        <p:nvGraphicFramePr>
          <p:cNvPr id="127" name="Chart 126">
            <a:extLst>
              <a:ext uri="{FF2B5EF4-FFF2-40B4-BE49-F238E27FC236}">
                <a16:creationId xmlns:a16="http://schemas.microsoft.com/office/drawing/2014/main" id="{54ADC7B2-4DAF-4310-A65D-219B05D10F8B}"/>
              </a:ext>
            </a:extLst>
          </p:cNvPr>
          <p:cNvGraphicFramePr/>
          <p:nvPr>
            <p:extLst>
              <p:ext uri="{D42A27DB-BD31-4B8C-83A1-F6EECF244321}">
                <p14:modId xmlns:p14="http://schemas.microsoft.com/office/powerpoint/2010/main" val="790048415"/>
              </p:ext>
            </p:extLst>
          </p:nvPr>
        </p:nvGraphicFramePr>
        <p:xfrm>
          <a:off x="685800" y="1933977"/>
          <a:ext cx="9397813" cy="43144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68275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6" name="object 6"/>
          <p:cNvSpPr txBox="1">
            <a:spLocks noGrp="1"/>
          </p:cNvSpPr>
          <p:nvPr>
            <p:ph type="sldNum" sz="quarter" idx="7"/>
          </p:nvPr>
        </p:nvSpPr>
        <p:spPr>
          <a:xfrm>
            <a:off x="9503409" y="6465214"/>
            <a:ext cx="244475" cy="156005"/>
          </a:xfrm>
          <a:prstGeom prst="rect">
            <a:avLst/>
          </a:prstGeom>
        </p:spPr>
        <p:txBody>
          <a:bodyPr vert="horz" wrap="square" lIns="0" tIns="0" rIns="0" bIns="0" rtlCol="0">
            <a:spAutoFit/>
          </a:bodyPr>
          <a:lstStyle/>
          <a:p>
            <a:pPr marL="38100">
              <a:lnSpc>
                <a:spcPts val="1240"/>
              </a:lnSpc>
            </a:pPr>
            <a:r>
              <a:rPr lang="en-GB" dirty="0"/>
              <a:t>40</a:t>
            </a:r>
            <a:endParaRPr dirty="0"/>
          </a:p>
        </p:txBody>
      </p:sp>
      <p:sp>
        <p:nvSpPr>
          <p:cNvPr id="4" name="object 4"/>
          <p:cNvSpPr txBox="1">
            <a:spLocks noGrp="1"/>
          </p:cNvSpPr>
          <p:nvPr>
            <p:ph type="title"/>
          </p:nvPr>
        </p:nvSpPr>
        <p:spPr>
          <a:xfrm>
            <a:off x="1105306" y="280238"/>
            <a:ext cx="2216785" cy="574675"/>
          </a:xfrm>
          <a:prstGeom prst="rect">
            <a:avLst/>
          </a:prstGeom>
        </p:spPr>
        <p:txBody>
          <a:bodyPr vert="horz" wrap="square" lIns="0" tIns="12700" rIns="0" bIns="0" rtlCol="0">
            <a:spAutoFit/>
          </a:bodyPr>
          <a:lstStyle/>
          <a:p>
            <a:pPr marL="12700">
              <a:lnSpc>
                <a:spcPct val="100000"/>
              </a:lnSpc>
              <a:spcBef>
                <a:spcPts val="100"/>
              </a:spcBef>
            </a:pPr>
            <a:r>
              <a:rPr sz="3600" spc="-5" dirty="0"/>
              <a:t>Conclusion</a:t>
            </a:r>
            <a:endParaRPr sz="3600"/>
          </a:p>
        </p:txBody>
      </p:sp>
      <p:sp>
        <p:nvSpPr>
          <p:cNvPr id="5" name="object 5"/>
          <p:cNvSpPr txBox="1"/>
          <p:nvPr/>
        </p:nvSpPr>
        <p:spPr>
          <a:xfrm>
            <a:off x="685799" y="1154669"/>
            <a:ext cx="9600058" cy="5109925"/>
          </a:xfrm>
          <a:prstGeom prst="rect">
            <a:avLst/>
          </a:prstGeom>
        </p:spPr>
        <p:txBody>
          <a:bodyPr vert="horz" wrap="square" lIns="0" tIns="12700" rIns="0" bIns="0" rtlCol="0">
            <a:spAutoFit/>
          </a:bodyPr>
          <a:lstStyle/>
          <a:p>
            <a:pPr marL="12700" marR="0" lvl="0" indent="0" algn="l" rtl="0">
              <a:lnSpc>
                <a:spcPct val="100000"/>
              </a:lnSpc>
              <a:spcBef>
                <a:spcPts val="0"/>
              </a:spcBef>
              <a:spcAft>
                <a:spcPts val="0"/>
              </a:spcAft>
              <a:buClr>
                <a:srgbClr val="000000"/>
              </a:buClr>
              <a:buSzPts val="1200"/>
              <a:buFont typeface="Arial"/>
              <a:buNone/>
            </a:pPr>
            <a:r>
              <a:rPr lang="en-GB" sz="1200" dirty="0">
                <a:latin typeface="Trebuchet MS" panose="020B0603020202020204" pitchFamily="34" charset="0"/>
              </a:rPr>
              <a:t>Through our Patient Experience Programme, Healthwatch Lewisham was able to capture </a:t>
            </a:r>
            <a:r>
              <a:rPr lang="en-GB" sz="1200" b="1" dirty="0">
                <a:latin typeface="Trebuchet MS" panose="020B0603020202020204" pitchFamily="34" charset="0"/>
              </a:rPr>
              <a:t>1,090</a:t>
            </a:r>
            <a:r>
              <a:rPr lang="en-GB" sz="1200" dirty="0">
                <a:latin typeface="Trebuchet MS" panose="020B0603020202020204" pitchFamily="34" charset="0"/>
              </a:rPr>
              <a:t> patient experiences about local health and social care services between January – March 2022. The highest proportion of reviews left in our Feedback Centre related to GP services which is a regular trend as the they provide the first point of care within the healthcare system.</a:t>
            </a:r>
          </a:p>
          <a:p>
            <a:pPr marL="12700" marR="0" lvl="0" indent="0" algn="l" rtl="0">
              <a:lnSpc>
                <a:spcPct val="100000"/>
              </a:lnSpc>
              <a:spcBef>
                <a:spcPts val="0"/>
              </a:spcBef>
              <a:spcAft>
                <a:spcPts val="0"/>
              </a:spcAft>
              <a:buClr>
                <a:srgbClr val="000000"/>
              </a:buClr>
              <a:buSzPts val="1200"/>
              <a:buFont typeface="Arial"/>
              <a:buNone/>
            </a:pPr>
            <a:endParaRPr lang="en-GB" sz="1200" dirty="0">
              <a:latin typeface="Trebuchet MS" panose="020B0603020202020204" pitchFamily="34" charset="0"/>
              <a:sym typeface="Trebuchet MS"/>
            </a:endParaRPr>
          </a:p>
          <a:p>
            <a:pPr marL="12700" marR="0" lvl="0" indent="0" algn="l" rtl="0">
              <a:lnSpc>
                <a:spcPct val="100000"/>
              </a:lnSpc>
              <a:spcBef>
                <a:spcPts val="0"/>
              </a:spcBef>
              <a:spcAft>
                <a:spcPts val="0"/>
              </a:spcAft>
              <a:buClr>
                <a:srgbClr val="000000"/>
              </a:buClr>
              <a:buSzPts val="1200"/>
              <a:buFont typeface="Arial"/>
              <a:buNone/>
            </a:pPr>
            <a:endParaRPr lang="en-GB" sz="1200" dirty="0">
              <a:latin typeface="Trebuchet MS" panose="020B0603020202020204" pitchFamily="34" charset="0"/>
              <a:sym typeface="Trebuchet MS"/>
            </a:endParaRPr>
          </a:p>
          <a:p>
            <a:pPr>
              <a:lnSpc>
                <a:spcPct val="107000"/>
              </a:lnSpc>
              <a:spcAft>
                <a:spcPts val="800"/>
              </a:spcAft>
            </a:pPr>
            <a:r>
              <a:rPr lang="en-GB" sz="1200" dirty="0">
                <a:latin typeface="Trebuchet MS" panose="020B0603020202020204" pitchFamily="34" charset="0"/>
              </a:rPr>
              <a:t>Summary of findings: </a:t>
            </a:r>
          </a:p>
          <a:p>
            <a:pPr>
              <a:lnSpc>
                <a:spcPct val="107000"/>
              </a:lnSpc>
              <a:spcAft>
                <a:spcPts val="800"/>
              </a:spcAft>
            </a:pPr>
            <a:r>
              <a:rPr lang="en-GB" sz="1200" b="1" dirty="0">
                <a:latin typeface="Trebuchet MS" panose="020B0603020202020204" pitchFamily="34" charset="0"/>
              </a:rPr>
              <a:t>GPs</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Most patients received good quality treatment from their GP practice. Appreciation was shown for the advice given by GPs and patients felt their concerns were listened to. </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Patients had positive experiences with staff, with mentions of respectful and professional behaviour. However, there were some concerns with the attitudes of staff. These negative attitudes were related to the receptionists rather than the GPs.</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Administration had a significant number of negative comments with patients’ expressing frustration with booking appointments. Many of these issues were related to long queues on the telephone or a lack of appointment availability.</a:t>
            </a:r>
          </a:p>
          <a:p>
            <a:pPr>
              <a:lnSpc>
                <a:spcPct val="107000"/>
              </a:lnSpc>
              <a:spcAft>
                <a:spcPts val="800"/>
              </a:spcAft>
            </a:pPr>
            <a:endParaRPr lang="en-GB" sz="1200" b="1" dirty="0">
              <a:latin typeface="Trebuchet MS" panose="020B0603020202020204" pitchFamily="34" charset="0"/>
            </a:endParaRPr>
          </a:p>
          <a:p>
            <a:pPr>
              <a:lnSpc>
                <a:spcPct val="107000"/>
              </a:lnSpc>
              <a:spcAft>
                <a:spcPts val="800"/>
              </a:spcAft>
            </a:pPr>
            <a:r>
              <a:rPr lang="en-GB" sz="1200" b="1" dirty="0">
                <a:latin typeface="Trebuchet MS" panose="020B0603020202020204" pitchFamily="34" charset="0"/>
              </a:rPr>
              <a:t>Dentists</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Overall, Dental services are providing a great quality of care and treatment. Patients were satisfied with the care provided and were generally happy with the results of their treatment.</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All staff at Dental practices are providing a friendly and helpful service. Their attitudes and professionalism were experienced positively  by patients, with a low count of feedback suggesting otherwise.</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Dentists have been praised for good communication, particularly their provision of adequate treatment explanation.</a:t>
            </a:r>
          </a:p>
          <a:p>
            <a:pPr>
              <a:lnSpc>
                <a:spcPct val="107000"/>
              </a:lnSpc>
              <a:spcAft>
                <a:spcPts val="800"/>
              </a:spcAft>
            </a:pPr>
            <a:endParaRPr lang="en-GB" sz="1200" dirty="0">
              <a:highlight>
                <a:srgbClr val="00FF00"/>
              </a:highlight>
              <a:latin typeface="Trebuchet MS" panose="020B0603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6" name="object 6"/>
          <p:cNvSpPr txBox="1">
            <a:spLocks noGrp="1"/>
          </p:cNvSpPr>
          <p:nvPr>
            <p:ph type="sldNum" sz="quarter" idx="7"/>
          </p:nvPr>
        </p:nvSpPr>
        <p:spPr>
          <a:xfrm>
            <a:off x="9503409" y="6465214"/>
            <a:ext cx="244475" cy="156005"/>
          </a:xfrm>
          <a:prstGeom prst="rect">
            <a:avLst/>
          </a:prstGeom>
        </p:spPr>
        <p:txBody>
          <a:bodyPr vert="horz" wrap="square" lIns="0" tIns="0" rIns="0" bIns="0" rtlCol="0">
            <a:spAutoFit/>
          </a:bodyPr>
          <a:lstStyle/>
          <a:p>
            <a:pPr marL="38100">
              <a:lnSpc>
                <a:spcPts val="1240"/>
              </a:lnSpc>
            </a:pPr>
            <a:r>
              <a:rPr lang="en-GB" dirty="0"/>
              <a:t>41</a:t>
            </a:r>
            <a:endParaRPr dirty="0"/>
          </a:p>
        </p:txBody>
      </p:sp>
      <p:sp>
        <p:nvSpPr>
          <p:cNvPr id="4" name="object 4"/>
          <p:cNvSpPr txBox="1">
            <a:spLocks noGrp="1"/>
          </p:cNvSpPr>
          <p:nvPr>
            <p:ph type="title"/>
          </p:nvPr>
        </p:nvSpPr>
        <p:spPr>
          <a:xfrm>
            <a:off x="1105306" y="280238"/>
            <a:ext cx="3847694" cy="566822"/>
          </a:xfrm>
          <a:prstGeom prst="rect">
            <a:avLst/>
          </a:prstGeom>
        </p:spPr>
        <p:txBody>
          <a:bodyPr vert="horz" wrap="square" lIns="0" tIns="12700" rIns="0" bIns="0" rtlCol="0">
            <a:spAutoFit/>
          </a:bodyPr>
          <a:lstStyle/>
          <a:p>
            <a:pPr marL="12700">
              <a:lnSpc>
                <a:spcPct val="100000"/>
              </a:lnSpc>
              <a:spcBef>
                <a:spcPts val="100"/>
              </a:spcBef>
            </a:pPr>
            <a:r>
              <a:rPr sz="3600" spc="-5" dirty="0"/>
              <a:t>Conclusion</a:t>
            </a:r>
            <a:r>
              <a:rPr lang="en-GB" sz="3600" spc="-5" dirty="0"/>
              <a:t> cont. </a:t>
            </a:r>
            <a:endParaRPr sz="3600" dirty="0"/>
          </a:p>
        </p:txBody>
      </p:sp>
      <p:sp>
        <p:nvSpPr>
          <p:cNvPr id="5" name="object 5"/>
          <p:cNvSpPr txBox="1"/>
          <p:nvPr/>
        </p:nvSpPr>
        <p:spPr>
          <a:xfrm>
            <a:off x="685799" y="1092460"/>
            <a:ext cx="9600058" cy="2993320"/>
          </a:xfrm>
          <a:prstGeom prst="rect">
            <a:avLst/>
          </a:prstGeom>
        </p:spPr>
        <p:txBody>
          <a:bodyPr vert="horz" wrap="square" lIns="0" tIns="12700" rIns="0" bIns="0" rtlCol="0">
            <a:spAutoFit/>
          </a:bodyPr>
          <a:lstStyle/>
          <a:p>
            <a:pPr>
              <a:lnSpc>
                <a:spcPct val="107000"/>
              </a:lnSpc>
              <a:spcAft>
                <a:spcPts val="800"/>
              </a:spcAft>
            </a:pPr>
            <a:endParaRPr lang="en-GB" sz="1200" b="1" dirty="0">
              <a:latin typeface="Trebuchet MS" panose="020B0603020202020204" pitchFamily="34" charset="0"/>
            </a:endParaRPr>
          </a:p>
          <a:p>
            <a:pPr>
              <a:lnSpc>
                <a:spcPct val="107000"/>
              </a:lnSpc>
              <a:spcAft>
                <a:spcPts val="800"/>
              </a:spcAft>
            </a:pPr>
            <a:r>
              <a:rPr lang="en-GB" sz="1200" b="1" dirty="0">
                <a:latin typeface="Trebuchet MS" panose="020B0603020202020204" pitchFamily="34" charset="0"/>
              </a:rPr>
              <a:t>Hospital services</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Patients were generally happy with staff encounters and believed they showed capability within their roles.</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Hospitals are providing good treatment and care with only some concerns related to the treatment’s effectiveness.</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Waiting times had a significant proportion of negative comments. Patients experienced long waiting times at hospitals when due to be seen for a scheduled appointment.</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Patients also mentioned inadequate treatment explanation and lack of communication.</a:t>
            </a:r>
          </a:p>
          <a:p>
            <a:pPr marL="171450" indent="-171450">
              <a:lnSpc>
                <a:spcPct val="107000"/>
              </a:lnSpc>
              <a:spcAft>
                <a:spcPts val="800"/>
              </a:spcAft>
              <a:buFont typeface="Arial" panose="020B0604020202020204" pitchFamily="34" charset="0"/>
              <a:buChar char="•"/>
            </a:pPr>
            <a:endParaRPr lang="en-GB" sz="1200" dirty="0">
              <a:highlight>
                <a:srgbClr val="FF0000"/>
              </a:highlight>
              <a:latin typeface="Trebuchet MS" panose="020B0603020202020204" pitchFamily="34" charset="0"/>
            </a:endParaRPr>
          </a:p>
          <a:p>
            <a:pPr>
              <a:lnSpc>
                <a:spcPct val="107000"/>
              </a:lnSpc>
              <a:spcAft>
                <a:spcPts val="800"/>
              </a:spcAft>
            </a:pPr>
            <a:r>
              <a:rPr lang="en-GB" sz="1200" b="1" dirty="0">
                <a:latin typeface="Trebuchet MS" panose="020B0603020202020204" pitchFamily="34" charset="0"/>
              </a:rPr>
              <a:t>Pharmacy</a:t>
            </a:r>
            <a:r>
              <a:rPr lang="en-GB" sz="1200" dirty="0">
                <a:latin typeface="Trebuchet MS" panose="020B0603020202020204" pitchFamily="34" charset="0"/>
              </a:rPr>
              <a:t> </a:t>
            </a:r>
          </a:p>
          <a:p>
            <a:pPr marL="171450" indent="-171450">
              <a:lnSpc>
                <a:spcPct val="107000"/>
              </a:lnSpc>
              <a:spcAft>
                <a:spcPts val="800"/>
              </a:spcAft>
              <a:buFont typeface="Arial" panose="020B0604020202020204" pitchFamily="34" charset="0"/>
              <a:buChar char="•"/>
            </a:pPr>
            <a:r>
              <a:rPr lang="en-GB" sz="1200" dirty="0">
                <a:latin typeface="Trebuchet MS" panose="020B0603020202020204" pitchFamily="34" charset="0"/>
              </a:rPr>
              <a:t>Staff across Pharmacy services were described mostly positively by patients. They showed competence within their roles and provided a helpful and friendly service. The small proportion of concerns related to inefficiency and rudeness of staff members.</a:t>
            </a:r>
          </a:p>
        </p:txBody>
      </p:sp>
    </p:spTree>
    <p:extLst>
      <p:ext uri="{BB962C8B-B14F-4D97-AF65-F5344CB8AC3E}">
        <p14:creationId xmlns:p14="http://schemas.microsoft.com/office/powerpoint/2010/main" val="3146841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42</a:t>
            </a:r>
            <a:endParaRPr dirty="0"/>
          </a:p>
        </p:txBody>
      </p:sp>
      <p:sp>
        <p:nvSpPr>
          <p:cNvPr id="4" name="object 4"/>
          <p:cNvSpPr txBox="1"/>
          <p:nvPr/>
        </p:nvSpPr>
        <p:spPr>
          <a:xfrm>
            <a:off x="1105306" y="344804"/>
            <a:ext cx="635444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latin typeface="Trebuchet MS"/>
                <a:cs typeface="Trebuchet MS"/>
              </a:rPr>
              <a:t>Actions,</a:t>
            </a:r>
            <a:r>
              <a:rPr sz="3600" spc="-20" dirty="0">
                <a:solidFill>
                  <a:srgbClr val="FFFFFF"/>
                </a:solidFill>
                <a:latin typeface="Trebuchet MS"/>
                <a:cs typeface="Trebuchet MS"/>
              </a:rPr>
              <a:t> </a:t>
            </a:r>
            <a:r>
              <a:rPr sz="3600" dirty="0">
                <a:solidFill>
                  <a:srgbClr val="FFFFFF"/>
                </a:solidFill>
                <a:latin typeface="Trebuchet MS"/>
                <a:cs typeface="Trebuchet MS"/>
              </a:rPr>
              <a:t>impact</a:t>
            </a:r>
            <a:r>
              <a:rPr sz="3600" spc="-35" dirty="0">
                <a:solidFill>
                  <a:srgbClr val="FFFFFF"/>
                </a:solidFill>
                <a:latin typeface="Trebuchet MS"/>
                <a:cs typeface="Trebuchet MS"/>
              </a:rPr>
              <a:t> </a:t>
            </a:r>
            <a:r>
              <a:rPr sz="3600" dirty="0">
                <a:solidFill>
                  <a:srgbClr val="FFFFFF"/>
                </a:solidFill>
                <a:latin typeface="Trebuchet MS"/>
                <a:cs typeface="Trebuchet MS"/>
              </a:rPr>
              <a:t>and</a:t>
            </a:r>
            <a:r>
              <a:rPr sz="3600" spc="-35" dirty="0">
                <a:solidFill>
                  <a:srgbClr val="FFFFFF"/>
                </a:solidFill>
                <a:latin typeface="Trebuchet MS"/>
                <a:cs typeface="Trebuchet MS"/>
              </a:rPr>
              <a:t> </a:t>
            </a:r>
            <a:r>
              <a:rPr sz="3600" dirty="0">
                <a:solidFill>
                  <a:srgbClr val="FFFFFF"/>
                </a:solidFill>
                <a:latin typeface="Trebuchet MS"/>
                <a:cs typeface="Trebuchet MS"/>
              </a:rPr>
              <a:t>next</a:t>
            </a:r>
            <a:r>
              <a:rPr sz="3600" spc="-35" dirty="0">
                <a:solidFill>
                  <a:srgbClr val="FFFFFF"/>
                </a:solidFill>
                <a:latin typeface="Trebuchet MS"/>
                <a:cs typeface="Trebuchet MS"/>
              </a:rPr>
              <a:t> </a:t>
            </a:r>
            <a:r>
              <a:rPr sz="3600" dirty="0">
                <a:solidFill>
                  <a:srgbClr val="FFFFFF"/>
                </a:solidFill>
                <a:latin typeface="Trebuchet MS"/>
                <a:cs typeface="Trebuchet MS"/>
              </a:rPr>
              <a:t>steps</a:t>
            </a:r>
            <a:endParaRPr sz="3600">
              <a:latin typeface="Trebuchet MS"/>
              <a:cs typeface="Trebuchet MS"/>
            </a:endParaRPr>
          </a:p>
        </p:txBody>
      </p:sp>
      <p:sp>
        <p:nvSpPr>
          <p:cNvPr id="5" name="object 5"/>
          <p:cNvSpPr txBox="1"/>
          <p:nvPr/>
        </p:nvSpPr>
        <p:spPr>
          <a:xfrm>
            <a:off x="493268" y="1124839"/>
            <a:ext cx="9525635" cy="4452309"/>
          </a:xfrm>
          <a:prstGeom prst="rect">
            <a:avLst/>
          </a:prstGeom>
        </p:spPr>
        <p:txBody>
          <a:bodyPr vert="horz" wrap="square" lIns="0" tIns="3175" rIns="0" bIns="0" rtlCol="0">
            <a:spAutoFit/>
          </a:bodyPr>
          <a:lstStyle/>
          <a:p>
            <a:pPr marL="12700" marR="6350" algn="just">
              <a:lnSpc>
                <a:spcPct val="105000"/>
              </a:lnSpc>
              <a:spcBef>
                <a:spcPts val="25"/>
              </a:spcBef>
            </a:pPr>
            <a:r>
              <a:rPr sz="1200" spc="-10" dirty="0">
                <a:latin typeface="Trebuchet MS"/>
                <a:cs typeface="Trebuchet MS"/>
              </a:rPr>
              <a:t>Healthwatch Lewisham </a:t>
            </a:r>
            <a:r>
              <a:rPr sz="1200" spc="-5" dirty="0">
                <a:latin typeface="Trebuchet MS"/>
                <a:cs typeface="Trebuchet MS"/>
              </a:rPr>
              <a:t>continues </a:t>
            </a:r>
            <a:r>
              <a:rPr sz="1200" dirty="0">
                <a:latin typeface="Trebuchet MS"/>
                <a:cs typeface="Trebuchet MS"/>
              </a:rPr>
              <a:t>to </a:t>
            </a:r>
            <a:r>
              <a:rPr sz="1200" spc="-10" dirty="0">
                <a:latin typeface="Trebuchet MS"/>
                <a:cs typeface="Trebuchet MS"/>
              </a:rPr>
              <a:t>share the findings contained within </a:t>
            </a:r>
            <a:r>
              <a:rPr sz="1200" spc="-5" dirty="0">
                <a:latin typeface="Trebuchet MS"/>
                <a:cs typeface="Trebuchet MS"/>
              </a:rPr>
              <a:t>this </a:t>
            </a:r>
            <a:r>
              <a:rPr sz="1200" spc="-10" dirty="0">
                <a:latin typeface="Trebuchet MS"/>
                <a:cs typeface="Trebuchet MS"/>
              </a:rPr>
              <a:t>report </a:t>
            </a:r>
            <a:r>
              <a:rPr sz="1200" dirty="0">
                <a:latin typeface="Trebuchet MS"/>
                <a:cs typeface="Trebuchet MS"/>
              </a:rPr>
              <a:t>at </a:t>
            </a:r>
            <a:r>
              <a:rPr sz="1200" spc="-10" dirty="0">
                <a:latin typeface="Trebuchet MS"/>
                <a:cs typeface="Trebuchet MS"/>
              </a:rPr>
              <a:t>various </a:t>
            </a:r>
            <a:r>
              <a:rPr sz="1200" spc="-5" dirty="0">
                <a:latin typeface="Trebuchet MS"/>
                <a:cs typeface="Trebuchet MS"/>
              </a:rPr>
              <a:t>commissioning, provider </a:t>
            </a:r>
            <a:r>
              <a:rPr sz="1200" spc="-10" dirty="0">
                <a:latin typeface="Trebuchet MS"/>
                <a:cs typeface="Trebuchet MS"/>
              </a:rPr>
              <a:t>and </a:t>
            </a:r>
            <a:r>
              <a:rPr sz="1200" spc="-5" dirty="0">
                <a:latin typeface="Trebuchet MS"/>
                <a:cs typeface="Trebuchet MS"/>
              </a:rPr>
              <a:t>local authority </a:t>
            </a:r>
            <a:r>
              <a:rPr sz="1200" dirty="0">
                <a:latin typeface="Trebuchet MS"/>
                <a:cs typeface="Trebuchet MS"/>
              </a:rPr>
              <a:t> </a:t>
            </a:r>
            <a:r>
              <a:rPr sz="1200" spc="-5" dirty="0">
                <a:latin typeface="Trebuchet MS"/>
                <a:cs typeface="Trebuchet MS"/>
              </a:rPr>
              <a:t>led</a:t>
            </a:r>
            <a:r>
              <a:rPr sz="1200" spc="-10" dirty="0">
                <a:latin typeface="Trebuchet MS"/>
                <a:cs typeface="Trebuchet MS"/>
              </a:rPr>
              <a:t> </a:t>
            </a:r>
            <a:r>
              <a:rPr sz="1200" dirty="0">
                <a:latin typeface="Trebuchet MS"/>
                <a:cs typeface="Trebuchet MS"/>
              </a:rPr>
              <a:t>boards</a:t>
            </a:r>
            <a:r>
              <a:rPr sz="1200" spc="-30" dirty="0">
                <a:latin typeface="Trebuchet MS"/>
                <a:cs typeface="Trebuchet MS"/>
              </a:rPr>
              <a:t> </a:t>
            </a:r>
            <a:r>
              <a:rPr sz="1200" dirty="0">
                <a:latin typeface="Trebuchet MS"/>
                <a:cs typeface="Trebuchet MS"/>
              </a:rPr>
              <a:t>and</a:t>
            </a:r>
            <a:r>
              <a:rPr sz="1200" spc="-35" dirty="0">
                <a:latin typeface="Trebuchet MS"/>
                <a:cs typeface="Trebuchet MS"/>
              </a:rPr>
              <a:t> </a:t>
            </a:r>
            <a:r>
              <a:rPr sz="1200" spc="-5" dirty="0">
                <a:latin typeface="Trebuchet MS"/>
                <a:cs typeface="Trebuchet MS"/>
              </a:rPr>
              <a:t>committees.</a:t>
            </a:r>
            <a:r>
              <a:rPr sz="1200" spc="-50" dirty="0">
                <a:latin typeface="Trebuchet MS"/>
                <a:cs typeface="Trebuchet MS"/>
              </a:rPr>
              <a:t> </a:t>
            </a:r>
            <a:r>
              <a:rPr sz="1200" spc="-5" dirty="0">
                <a:latin typeface="Trebuchet MS"/>
                <a:cs typeface="Trebuchet MS"/>
              </a:rPr>
              <a:t>These</a:t>
            </a:r>
            <a:r>
              <a:rPr sz="1200" spc="-10" dirty="0">
                <a:latin typeface="Trebuchet MS"/>
                <a:cs typeface="Trebuchet MS"/>
              </a:rPr>
              <a:t> </a:t>
            </a:r>
            <a:r>
              <a:rPr sz="1200" spc="-5" dirty="0">
                <a:latin typeface="Trebuchet MS"/>
                <a:cs typeface="Trebuchet MS"/>
              </a:rPr>
              <a:t>include:</a:t>
            </a:r>
            <a:endParaRPr sz="1200" dirty="0">
              <a:latin typeface="Trebuchet MS"/>
              <a:cs typeface="Trebuchet MS"/>
            </a:endParaRPr>
          </a:p>
          <a:p>
            <a:pPr>
              <a:lnSpc>
                <a:spcPct val="100000"/>
              </a:lnSpc>
              <a:spcBef>
                <a:spcPts val="15"/>
              </a:spcBef>
            </a:pPr>
            <a:endParaRPr sz="1350" dirty="0">
              <a:latin typeface="Trebuchet MS"/>
              <a:cs typeface="Trebuchet MS"/>
            </a:endParaRPr>
          </a:p>
          <a:p>
            <a:pPr marL="184785" indent="-172720">
              <a:lnSpc>
                <a:spcPct val="100000"/>
              </a:lnSpc>
              <a:spcBef>
                <a:spcPts val="5"/>
              </a:spcBef>
              <a:buFont typeface="Arial"/>
              <a:buChar char="•"/>
              <a:tabLst>
                <a:tab pos="185420" algn="l"/>
              </a:tabLst>
            </a:pPr>
            <a:r>
              <a:rPr sz="1200" spc="-5" dirty="0">
                <a:latin typeface="Trebuchet MS"/>
                <a:cs typeface="Trebuchet MS"/>
              </a:rPr>
              <a:t>Lewisham</a:t>
            </a:r>
            <a:r>
              <a:rPr sz="1200" spc="-40" dirty="0">
                <a:latin typeface="Trebuchet MS"/>
                <a:cs typeface="Trebuchet MS"/>
              </a:rPr>
              <a:t> </a:t>
            </a:r>
            <a:r>
              <a:rPr sz="1200" dirty="0">
                <a:latin typeface="Trebuchet MS"/>
                <a:cs typeface="Trebuchet MS"/>
              </a:rPr>
              <a:t>Borough</a:t>
            </a:r>
            <a:r>
              <a:rPr sz="1200" spc="-50" dirty="0">
                <a:latin typeface="Trebuchet MS"/>
                <a:cs typeface="Trebuchet MS"/>
              </a:rPr>
              <a:t> </a:t>
            </a:r>
            <a:r>
              <a:rPr sz="1200" dirty="0">
                <a:latin typeface="Trebuchet MS"/>
                <a:cs typeface="Trebuchet MS"/>
              </a:rPr>
              <a:t>Based</a:t>
            </a:r>
            <a:r>
              <a:rPr sz="1200" spc="-35" dirty="0">
                <a:latin typeface="Trebuchet MS"/>
                <a:cs typeface="Trebuchet MS"/>
              </a:rPr>
              <a:t> </a:t>
            </a:r>
            <a:r>
              <a:rPr sz="1200" dirty="0">
                <a:latin typeface="Trebuchet MS"/>
                <a:cs typeface="Trebuchet MS"/>
              </a:rPr>
              <a:t>Board</a:t>
            </a:r>
          </a:p>
          <a:p>
            <a:pPr marL="184785" indent="-172720">
              <a:lnSpc>
                <a:spcPct val="100000"/>
              </a:lnSpc>
              <a:spcBef>
                <a:spcPts val="70"/>
              </a:spcBef>
              <a:buFont typeface="Arial"/>
              <a:buChar char="•"/>
              <a:tabLst>
                <a:tab pos="185420" algn="l"/>
              </a:tabLst>
            </a:pPr>
            <a:r>
              <a:rPr sz="1200" spc="-5" dirty="0">
                <a:latin typeface="Trebuchet MS"/>
                <a:cs typeface="Trebuchet MS"/>
              </a:rPr>
              <a:t>Lewisham</a:t>
            </a:r>
            <a:r>
              <a:rPr sz="1200" spc="-25" dirty="0">
                <a:latin typeface="Trebuchet MS"/>
                <a:cs typeface="Trebuchet MS"/>
              </a:rPr>
              <a:t> </a:t>
            </a:r>
            <a:r>
              <a:rPr sz="1200" spc="-10" dirty="0">
                <a:latin typeface="Trebuchet MS"/>
                <a:cs typeface="Trebuchet MS"/>
              </a:rPr>
              <a:t>Primary</a:t>
            </a:r>
            <a:r>
              <a:rPr sz="1200" spc="-35" dirty="0">
                <a:latin typeface="Trebuchet MS"/>
                <a:cs typeface="Trebuchet MS"/>
              </a:rPr>
              <a:t> </a:t>
            </a:r>
            <a:r>
              <a:rPr sz="1200" dirty="0">
                <a:latin typeface="Trebuchet MS"/>
                <a:cs typeface="Trebuchet MS"/>
              </a:rPr>
              <a:t>Care</a:t>
            </a:r>
            <a:r>
              <a:rPr sz="1200" spc="-30" dirty="0">
                <a:latin typeface="Trebuchet MS"/>
                <a:cs typeface="Trebuchet MS"/>
              </a:rPr>
              <a:t> </a:t>
            </a:r>
            <a:r>
              <a:rPr sz="1200" spc="-5" dirty="0">
                <a:latin typeface="Trebuchet MS"/>
                <a:cs typeface="Trebuchet MS"/>
              </a:rPr>
              <a:t>Operational</a:t>
            </a:r>
            <a:r>
              <a:rPr sz="1200" spc="-35" dirty="0">
                <a:latin typeface="Trebuchet MS"/>
                <a:cs typeface="Trebuchet MS"/>
              </a:rPr>
              <a:t> </a:t>
            </a:r>
            <a:r>
              <a:rPr sz="1200" dirty="0">
                <a:latin typeface="Trebuchet MS"/>
                <a:cs typeface="Trebuchet MS"/>
              </a:rPr>
              <a:t>Group</a:t>
            </a:r>
          </a:p>
          <a:p>
            <a:pPr marL="184785" indent="-172720">
              <a:lnSpc>
                <a:spcPct val="100000"/>
              </a:lnSpc>
              <a:spcBef>
                <a:spcPts val="75"/>
              </a:spcBef>
              <a:buFont typeface="Arial"/>
              <a:buChar char="•"/>
              <a:tabLst>
                <a:tab pos="185420" algn="l"/>
              </a:tabLst>
            </a:pPr>
            <a:r>
              <a:rPr sz="1200" spc="-5" dirty="0">
                <a:latin typeface="Trebuchet MS"/>
                <a:cs typeface="Trebuchet MS"/>
              </a:rPr>
              <a:t>Lewisham</a:t>
            </a:r>
            <a:r>
              <a:rPr sz="1200" spc="-35" dirty="0">
                <a:latin typeface="Trebuchet MS"/>
                <a:cs typeface="Trebuchet MS"/>
              </a:rPr>
              <a:t> </a:t>
            </a:r>
            <a:r>
              <a:rPr sz="1200" spc="-5" dirty="0">
                <a:latin typeface="Trebuchet MS"/>
                <a:cs typeface="Trebuchet MS"/>
              </a:rPr>
              <a:t>Health</a:t>
            </a:r>
            <a:r>
              <a:rPr sz="1200" spc="-30" dirty="0">
                <a:latin typeface="Trebuchet MS"/>
                <a:cs typeface="Trebuchet MS"/>
              </a:rPr>
              <a:t> </a:t>
            </a:r>
            <a:r>
              <a:rPr sz="1200" dirty="0">
                <a:latin typeface="Trebuchet MS"/>
                <a:cs typeface="Trebuchet MS"/>
              </a:rPr>
              <a:t>and</a:t>
            </a:r>
            <a:r>
              <a:rPr sz="1200" spc="-45" dirty="0">
                <a:latin typeface="Trebuchet MS"/>
                <a:cs typeface="Trebuchet MS"/>
              </a:rPr>
              <a:t> </a:t>
            </a:r>
            <a:r>
              <a:rPr sz="1200" spc="-10" dirty="0">
                <a:latin typeface="Trebuchet MS"/>
                <a:cs typeface="Trebuchet MS"/>
              </a:rPr>
              <a:t>Wellbeing</a:t>
            </a:r>
            <a:r>
              <a:rPr sz="1200" spc="-40" dirty="0">
                <a:latin typeface="Trebuchet MS"/>
                <a:cs typeface="Trebuchet MS"/>
              </a:rPr>
              <a:t> </a:t>
            </a:r>
            <a:r>
              <a:rPr sz="1200" dirty="0">
                <a:latin typeface="Trebuchet MS"/>
                <a:cs typeface="Trebuchet MS"/>
              </a:rPr>
              <a:t>Board</a:t>
            </a:r>
          </a:p>
          <a:p>
            <a:pPr>
              <a:lnSpc>
                <a:spcPct val="100000"/>
              </a:lnSpc>
            </a:pPr>
            <a:endParaRPr sz="1300" dirty="0">
              <a:latin typeface="Trebuchet MS"/>
              <a:cs typeface="Trebuchet MS"/>
            </a:endParaRPr>
          </a:p>
          <a:p>
            <a:pPr marL="12700" marR="6350" algn="just">
              <a:lnSpc>
                <a:spcPct val="105000"/>
              </a:lnSpc>
            </a:pPr>
            <a:r>
              <a:rPr sz="1200" dirty="0">
                <a:latin typeface="Trebuchet MS"/>
                <a:cs typeface="Trebuchet MS"/>
              </a:rPr>
              <a:t>As </a:t>
            </a:r>
            <a:r>
              <a:rPr sz="1200" spc="-5" dirty="0">
                <a:latin typeface="Trebuchet MS"/>
                <a:cs typeface="Trebuchet MS"/>
              </a:rPr>
              <a:t>well </a:t>
            </a:r>
            <a:r>
              <a:rPr sz="1200" dirty="0">
                <a:latin typeface="Trebuchet MS"/>
                <a:cs typeface="Trebuchet MS"/>
              </a:rPr>
              <a:t>as </a:t>
            </a:r>
            <a:r>
              <a:rPr sz="1200" spc="-5" dirty="0">
                <a:latin typeface="Trebuchet MS"/>
                <a:cs typeface="Trebuchet MS"/>
              </a:rPr>
              <a:t>these formal meetings, </a:t>
            </a:r>
            <a:r>
              <a:rPr sz="1200" spc="-10" dirty="0">
                <a:latin typeface="Trebuchet MS"/>
                <a:cs typeface="Trebuchet MS"/>
              </a:rPr>
              <a:t>we </a:t>
            </a:r>
            <a:r>
              <a:rPr sz="1200" spc="-5" dirty="0">
                <a:latin typeface="Trebuchet MS"/>
                <a:cs typeface="Trebuchet MS"/>
              </a:rPr>
              <a:t>organise </a:t>
            </a:r>
            <a:r>
              <a:rPr sz="1200" dirty="0">
                <a:latin typeface="Trebuchet MS"/>
                <a:cs typeface="Trebuchet MS"/>
              </a:rPr>
              <a:t>a </a:t>
            </a:r>
            <a:r>
              <a:rPr sz="1200" spc="-10" dirty="0">
                <a:latin typeface="Trebuchet MS"/>
                <a:cs typeface="Trebuchet MS"/>
              </a:rPr>
              <a:t>number </a:t>
            </a:r>
            <a:r>
              <a:rPr sz="1200" dirty="0">
                <a:latin typeface="Trebuchet MS"/>
                <a:cs typeface="Trebuchet MS"/>
              </a:rPr>
              <a:t>of </a:t>
            </a:r>
            <a:r>
              <a:rPr sz="1200" spc="-5" dirty="0">
                <a:latin typeface="Trebuchet MS"/>
                <a:cs typeface="Trebuchet MS"/>
              </a:rPr>
              <a:t>informal meetings </a:t>
            </a:r>
            <a:r>
              <a:rPr sz="1200" spc="-10" dirty="0">
                <a:latin typeface="Trebuchet MS"/>
                <a:cs typeface="Trebuchet MS"/>
              </a:rPr>
              <a:t>with partners </a:t>
            </a:r>
            <a:r>
              <a:rPr sz="1200" spc="-5" dirty="0">
                <a:latin typeface="Trebuchet MS"/>
                <a:cs typeface="Trebuchet MS"/>
              </a:rPr>
              <a:t>in order </a:t>
            </a:r>
            <a:r>
              <a:rPr sz="1200" dirty="0">
                <a:latin typeface="Trebuchet MS"/>
                <a:cs typeface="Trebuchet MS"/>
              </a:rPr>
              <a:t>to </a:t>
            </a:r>
            <a:r>
              <a:rPr sz="1200" spc="-10" dirty="0">
                <a:latin typeface="Trebuchet MS"/>
                <a:cs typeface="Trebuchet MS"/>
              </a:rPr>
              <a:t>discuss </a:t>
            </a:r>
            <a:r>
              <a:rPr sz="1200" dirty="0">
                <a:latin typeface="Trebuchet MS"/>
                <a:cs typeface="Trebuchet MS"/>
              </a:rPr>
              <a:t>the </a:t>
            </a:r>
            <a:r>
              <a:rPr sz="1200" spc="-5" dirty="0">
                <a:latin typeface="Trebuchet MS"/>
                <a:cs typeface="Trebuchet MS"/>
              </a:rPr>
              <a:t>issues </a:t>
            </a:r>
            <a:r>
              <a:rPr sz="1200" dirty="0">
                <a:latin typeface="Trebuchet MS"/>
                <a:cs typeface="Trebuchet MS"/>
              </a:rPr>
              <a:t>of </a:t>
            </a:r>
            <a:r>
              <a:rPr sz="1200" spc="-5" dirty="0">
                <a:latin typeface="Trebuchet MS"/>
                <a:cs typeface="Trebuchet MS"/>
              </a:rPr>
              <a:t>concern and </a:t>
            </a:r>
            <a:r>
              <a:rPr sz="1200" dirty="0">
                <a:latin typeface="Trebuchet MS"/>
                <a:cs typeface="Trebuchet MS"/>
              </a:rPr>
              <a:t> </a:t>
            </a:r>
            <a:r>
              <a:rPr sz="1200" spc="-5" dirty="0">
                <a:latin typeface="Trebuchet MS"/>
                <a:cs typeface="Trebuchet MS"/>
              </a:rPr>
              <a:t>identify</a:t>
            </a:r>
            <a:r>
              <a:rPr sz="1200" spc="-40" dirty="0">
                <a:latin typeface="Trebuchet MS"/>
                <a:cs typeface="Trebuchet MS"/>
              </a:rPr>
              <a:t> </a:t>
            </a:r>
            <a:r>
              <a:rPr sz="1200" dirty="0">
                <a:latin typeface="Trebuchet MS"/>
                <a:cs typeface="Trebuchet MS"/>
              </a:rPr>
              <a:t>actions</a:t>
            </a:r>
            <a:r>
              <a:rPr sz="1200" spc="-25" dirty="0">
                <a:latin typeface="Trebuchet MS"/>
                <a:cs typeface="Trebuchet MS"/>
              </a:rPr>
              <a:t> </a:t>
            </a:r>
            <a:r>
              <a:rPr sz="1200" dirty="0">
                <a:latin typeface="Trebuchet MS"/>
                <a:cs typeface="Trebuchet MS"/>
              </a:rPr>
              <a:t>to </a:t>
            </a:r>
            <a:r>
              <a:rPr sz="1200" spc="-5" dirty="0">
                <a:latin typeface="Trebuchet MS"/>
                <a:cs typeface="Trebuchet MS"/>
              </a:rPr>
              <a:t>take</a:t>
            </a:r>
            <a:r>
              <a:rPr sz="1200" spc="-20" dirty="0">
                <a:latin typeface="Trebuchet MS"/>
                <a:cs typeface="Trebuchet MS"/>
              </a:rPr>
              <a:t> </a:t>
            </a:r>
            <a:r>
              <a:rPr sz="1200" dirty="0">
                <a:latin typeface="Trebuchet MS"/>
                <a:cs typeface="Trebuchet MS"/>
              </a:rPr>
              <a:t>forward.</a:t>
            </a:r>
            <a:r>
              <a:rPr lang="en-GB" sz="1200" dirty="0">
                <a:latin typeface="Trebuchet MS"/>
                <a:cs typeface="Trebuchet MS"/>
              </a:rPr>
              <a:t> </a:t>
            </a:r>
            <a:r>
              <a:rPr sz="1200" spc="-35" dirty="0">
                <a:latin typeface="Trebuchet MS"/>
                <a:cs typeface="Trebuchet MS"/>
              </a:rPr>
              <a:t>We </a:t>
            </a:r>
            <a:r>
              <a:rPr lang="en-GB" sz="1200" spc="-10" dirty="0">
                <a:latin typeface="Trebuchet MS"/>
                <a:cs typeface="Trebuchet MS"/>
              </a:rPr>
              <a:t>continue to </a:t>
            </a:r>
            <a:r>
              <a:rPr sz="1200" spc="-10" dirty="0">
                <a:latin typeface="Trebuchet MS"/>
                <a:cs typeface="Trebuchet MS"/>
              </a:rPr>
              <a:t>identify opportunities </a:t>
            </a:r>
            <a:r>
              <a:rPr sz="1200" dirty="0">
                <a:latin typeface="Trebuchet MS"/>
                <a:cs typeface="Trebuchet MS"/>
              </a:rPr>
              <a:t>to </a:t>
            </a:r>
            <a:r>
              <a:rPr sz="1200" spc="-10" dirty="0">
                <a:latin typeface="Trebuchet MS"/>
                <a:cs typeface="Trebuchet MS"/>
              </a:rPr>
              <a:t>share </a:t>
            </a:r>
            <a:r>
              <a:rPr sz="1200" dirty="0">
                <a:latin typeface="Trebuchet MS"/>
                <a:cs typeface="Trebuchet MS"/>
              </a:rPr>
              <a:t>our </a:t>
            </a:r>
            <a:r>
              <a:rPr sz="1200" spc="-5" dirty="0">
                <a:latin typeface="Trebuchet MS"/>
                <a:cs typeface="Trebuchet MS"/>
              </a:rPr>
              <a:t>findings </a:t>
            </a:r>
            <a:r>
              <a:rPr sz="1200" spc="-10" dirty="0">
                <a:latin typeface="Trebuchet MS"/>
                <a:cs typeface="Trebuchet MS"/>
              </a:rPr>
              <a:t>within the </a:t>
            </a:r>
            <a:r>
              <a:rPr sz="1200" spc="-5" dirty="0" err="1">
                <a:latin typeface="Trebuchet MS"/>
                <a:cs typeface="Trebuchet MS"/>
              </a:rPr>
              <a:t>Lewisham</a:t>
            </a:r>
            <a:r>
              <a:rPr sz="1200" spc="-25" dirty="0">
                <a:latin typeface="Trebuchet MS"/>
                <a:cs typeface="Trebuchet MS"/>
              </a:rPr>
              <a:t> </a:t>
            </a:r>
            <a:r>
              <a:rPr lang="en-GB" sz="1200" spc="-25" dirty="0">
                <a:latin typeface="Trebuchet MS"/>
                <a:cs typeface="Trebuchet MS"/>
              </a:rPr>
              <a:t>health and care system.</a:t>
            </a:r>
            <a:endParaRPr sz="1200" dirty="0">
              <a:latin typeface="Trebuchet MS"/>
              <a:cs typeface="Trebuchet MS"/>
            </a:endParaRPr>
          </a:p>
          <a:p>
            <a:pPr>
              <a:lnSpc>
                <a:spcPct val="100000"/>
              </a:lnSpc>
            </a:pPr>
            <a:r>
              <a:rPr lang="en-GB" sz="1200" spc="-5" dirty="0">
                <a:latin typeface="Trebuchet MS"/>
                <a:cs typeface="Trebuchet MS"/>
              </a:rPr>
              <a:t> </a:t>
            </a:r>
          </a:p>
          <a:p>
            <a:pPr>
              <a:lnSpc>
                <a:spcPct val="100000"/>
              </a:lnSpc>
            </a:pPr>
            <a:r>
              <a:rPr sz="1200" spc="-5" dirty="0">
                <a:latin typeface="Trebuchet MS"/>
                <a:cs typeface="Trebuchet MS"/>
              </a:rPr>
              <a:t>All </a:t>
            </a:r>
            <a:r>
              <a:rPr lang="en-GB" sz="1200" spc="-5" dirty="0">
                <a:latin typeface="Trebuchet MS"/>
                <a:cs typeface="Trebuchet MS"/>
              </a:rPr>
              <a:t>of </a:t>
            </a:r>
            <a:r>
              <a:rPr sz="1200" dirty="0">
                <a:latin typeface="Trebuchet MS"/>
                <a:cs typeface="Trebuchet MS"/>
              </a:rPr>
              <a:t>our </a:t>
            </a:r>
            <a:r>
              <a:rPr sz="1200" spc="-5" dirty="0">
                <a:latin typeface="Trebuchet MS"/>
                <a:cs typeface="Trebuchet MS"/>
              </a:rPr>
              <a:t>findings </a:t>
            </a:r>
            <a:r>
              <a:rPr lang="en-GB" sz="1200" spc="-5" dirty="0">
                <a:latin typeface="Trebuchet MS"/>
                <a:cs typeface="Trebuchet MS"/>
              </a:rPr>
              <a:t>are </a:t>
            </a:r>
            <a:r>
              <a:rPr sz="1200" spc="-5" dirty="0">
                <a:latin typeface="Trebuchet MS"/>
                <a:cs typeface="Trebuchet MS"/>
              </a:rPr>
              <a:t>communicated</a:t>
            </a:r>
            <a:r>
              <a:rPr sz="1200" dirty="0">
                <a:latin typeface="Trebuchet MS"/>
                <a:cs typeface="Trebuchet MS"/>
              </a:rPr>
              <a:t> </a:t>
            </a:r>
            <a:r>
              <a:rPr sz="1200" spc="-5" dirty="0">
                <a:latin typeface="Trebuchet MS"/>
                <a:cs typeface="Trebuchet MS"/>
              </a:rPr>
              <a:t>with </a:t>
            </a:r>
            <a:r>
              <a:rPr sz="1200" spc="-10" dirty="0">
                <a:latin typeface="Trebuchet MS"/>
                <a:cs typeface="Trebuchet MS"/>
              </a:rPr>
              <a:t>the</a:t>
            </a:r>
            <a:r>
              <a:rPr lang="en-GB" sz="1200" spc="-10" dirty="0">
                <a:latin typeface="Trebuchet MS"/>
                <a:cs typeface="Trebuchet MS"/>
              </a:rPr>
              <a:t> SEL HW Director who</a:t>
            </a:r>
            <a:r>
              <a:rPr sz="1200" dirty="0">
                <a:latin typeface="Trebuchet MS"/>
                <a:cs typeface="Trebuchet MS"/>
              </a:rPr>
              <a:t> </a:t>
            </a:r>
            <a:r>
              <a:rPr sz="1200" spc="-10" dirty="0">
                <a:latin typeface="Trebuchet MS"/>
                <a:cs typeface="Trebuchet MS"/>
              </a:rPr>
              <a:t>ensure</a:t>
            </a:r>
            <a:r>
              <a:rPr lang="en-GB" sz="1200" spc="-10" dirty="0">
                <a:latin typeface="Trebuchet MS"/>
                <a:cs typeface="Trebuchet MS"/>
              </a:rPr>
              <a:t>s</a:t>
            </a:r>
            <a:r>
              <a:rPr lang="en-GB" sz="1200" spc="-5" dirty="0">
                <a:latin typeface="Trebuchet MS"/>
                <a:cs typeface="Trebuchet MS"/>
              </a:rPr>
              <a:t> t</a:t>
            </a:r>
            <a:r>
              <a:rPr sz="1200" spc="-5" dirty="0">
                <a:latin typeface="Trebuchet MS"/>
                <a:cs typeface="Trebuchet MS"/>
              </a:rPr>
              <a:t>hat the voice and </a:t>
            </a:r>
            <a:r>
              <a:rPr sz="1200" dirty="0">
                <a:latin typeface="Trebuchet MS"/>
                <a:cs typeface="Trebuchet MS"/>
              </a:rPr>
              <a:t> concerns</a:t>
            </a:r>
            <a:r>
              <a:rPr sz="1200" spc="-25" dirty="0">
                <a:latin typeface="Trebuchet MS"/>
                <a:cs typeface="Trebuchet MS"/>
              </a:rPr>
              <a:t> </a:t>
            </a:r>
            <a:r>
              <a:rPr sz="1200" dirty="0">
                <a:latin typeface="Trebuchet MS"/>
                <a:cs typeface="Trebuchet MS"/>
              </a:rPr>
              <a:t>of</a:t>
            </a:r>
            <a:r>
              <a:rPr sz="1200" spc="-5" dirty="0">
                <a:latin typeface="Trebuchet MS"/>
                <a:cs typeface="Trebuchet MS"/>
              </a:rPr>
              <a:t> Lewisham</a:t>
            </a:r>
            <a:r>
              <a:rPr sz="1200" spc="-20" dirty="0">
                <a:latin typeface="Trebuchet MS"/>
                <a:cs typeface="Trebuchet MS"/>
              </a:rPr>
              <a:t> </a:t>
            </a:r>
            <a:r>
              <a:rPr sz="1200" spc="-5" dirty="0">
                <a:latin typeface="Trebuchet MS"/>
                <a:cs typeface="Trebuchet MS"/>
              </a:rPr>
              <a:t>residents</a:t>
            </a:r>
            <a:r>
              <a:rPr sz="1200" spc="-30" dirty="0">
                <a:latin typeface="Trebuchet MS"/>
                <a:cs typeface="Trebuchet MS"/>
              </a:rPr>
              <a:t> </a:t>
            </a:r>
            <a:r>
              <a:rPr lang="en-GB" sz="1200" spc="-5" dirty="0">
                <a:latin typeface="Trebuchet MS"/>
                <a:cs typeface="Trebuchet MS"/>
              </a:rPr>
              <a:t>are </a:t>
            </a:r>
            <a:r>
              <a:rPr sz="1200" dirty="0">
                <a:latin typeface="Trebuchet MS"/>
                <a:cs typeface="Trebuchet MS"/>
              </a:rPr>
              <a:t>heard</a:t>
            </a:r>
            <a:r>
              <a:rPr sz="1200" spc="-10" dirty="0">
                <a:latin typeface="Trebuchet MS"/>
                <a:cs typeface="Trebuchet MS"/>
              </a:rPr>
              <a:t> </a:t>
            </a:r>
            <a:r>
              <a:rPr sz="1200" dirty="0">
                <a:latin typeface="Trebuchet MS"/>
                <a:cs typeface="Trebuchet MS"/>
              </a:rPr>
              <a:t>at</a:t>
            </a:r>
            <a:r>
              <a:rPr sz="1200" spc="-50" dirty="0">
                <a:latin typeface="Trebuchet MS"/>
                <a:cs typeface="Trebuchet MS"/>
              </a:rPr>
              <a:t> </a:t>
            </a:r>
            <a:r>
              <a:rPr sz="1200" dirty="0">
                <a:latin typeface="Trebuchet MS"/>
                <a:cs typeface="Trebuchet MS"/>
              </a:rPr>
              <a:t>a </a:t>
            </a:r>
            <a:r>
              <a:rPr sz="1200" spc="-5" dirty="0">
                <a:latin typeface="Trebuchet MS"/>
                <a:cs typeface="Trebuchet MS"/>
              </a:rPr>
              <a:t>regional</a:t>
            </a:r>
            <a:r>
              <a:rPr sz="1200" spc="-40" dirty="0">
                <a:latin typeface="Trebuchet MS"/>
                <a:cs typeface="Trebuchet MS"/>
              </a:rPr>
              <a:t> </a:t>
            </a:r>
            <a:r>
              <a:rPr sz="1200" spc="-5" dirty="0">
                <a:latin typeface="Trebuchet MS"/>
                <a:cs typeface="Trebuchet MS"/>
              </a:rPr>
              <a:t>level.</a:t>
            </a:r>
            <a:endParaRPr sz="1200" dirty="0">
              <a:latin typeface="Trebuchet MS"/>
              <a:cs typeface="Trebuchet MS"/>
            </a:endParaRPr>
          </a:p>
          <a:p>
            <a:pPr>
              <a:lnSpc>
                <a:spcPct val="100000"/>
              </a:lnSpc>
              <a:spcBef>
                <a:spcPts val="5"/>
              </a:spcBef>
            </a:pPr>
            <a:endParaRPr sz="1300" dirty="0">
              <a:latin typeface="Trebuchet MS"/>
              <a:cs typeface="Trebuchet MS"/>
            </a:endParaRPr>
          </a:p>
          <a:p>
            <a:pPr marL="12700" marR="5080" algn="just">
              <a:lnSpc>
                <a:spcPct val="105000"/>
              </a:lnSpc>
            </a:pPr>
            <a:r>
              <a:rPr sz="1200" spc="-75" dirty="0">
                <a:latin typeface="Trebuchet MS"/>
                <a:cs typeface="Trebuchet MS"/>
              </a:rPr>
              <a:t>To</a:t>
            </a:r>
            <a:r>
              <a:rPr sz="1200" spc="-70" dirty="0">
                <a:latin typeface="Trebuchet MS"/>
                <a:cs typeface="Trebuchet MS"/>
              </a:rPr>
              <a:t> </a:t>
            </a:r>
            <a:r>
              <a:rPr sz="1200" spc="-5" dirty="0">
                <a:latin typeface="Trebuchet MS"/>
                <a:cs typeface="Trebuchet MS"/>
              </a:rPr>
              <a:t>ensure we </a:t>
            </a:r>
            <a:r>
              <a:rPr sz="1200" spc="-10" dirty="0">
                <a:latin typeface="Trebuchet MS"/>
                <a:cs typeface="Trebuchet MS"/>
              </a:rPr>
              <a:t>capture </a:t>
            </a:r>
            <a:r>
              <a:rPr sz="1200" dirty="0">
                <a:latin typeface="Trebuchet MS"/>
                <a:cs typeface="Trebuchet MS"/>
              </a:rPr>
              <a:t>a </a:t>
            </a:r>
            <a:r>
              <a:rPr sz="1200" spc="-5" dirty="0">
                <a:latin typeface="Trebuchet MS"/>
                <a:cs typeface="Trebuchet MS"/>
              </a:rPr>
              <a:t>broad </a:t>
            </a:r>
            <a:r>
              <a:rPr sz="1200" spc="-10" dirty="0">
                <a:latin typeface="Trebuchet MS"/>
                <a:cs typeface="Trebuchet MS"/>
              </a:rPr>
              <a:t>and </a:t>
            </a:r>
            <a:r>
              <a:rPr sz="1200" spc="-5" dirty="0">
                <a:latin typeface="Trebuchet MS"/>
                <a:cs typeface="Trebuchet MS"/>
              </a:rPr>
              <a:t>representative </a:t>
            </a:r>
            <a:r>
              <a:rPr sz="1200" spc="-10" dirty="0">
                <a:latin typeface="Trebuchet MS"/>
                <a:cs typeface="Trebuchet MS"/>
              </a:rPr>
              <a:t>sample</a:t>
            </a:r>
            <a:r>
              <a:rPr sz="1200" spc="-5" dirty="0">
                <a:latin typeface="Trebuchet MS"/>
                <a:cs typeface="Trebuchet MS"/>
              </a:rPr>
              <a:t> of </a:t>
            </a:r>
            <a:r>
              <a:rPr sz="1200" spc="-10" dirty="0">
                <a:latin typeface="Trebuchet MS"/>
                <a:cs typeface="Trebuchet MS"/>
              </a:rPr>
              <a:t>patient feedback, </a:t>
            </a:r>
            <a:r>
              <a:rPr sz="1200" spc="-5" dirty="0">
                <a:latin typeface="Trebuchet MS"/>
                <a:cs typeface="Trebuchet MS"/>
              </a:rPr>
              <a:t>and </a:t>
            </a:r>
            <a:r>
              <a:rPr sz="1200" spc="-10" dirty="0">
                <a:latin typeface="Trebuchet MS"/>
                <a:cs typeface="Trebuchet MS"/>
              </a:rPr>
              <a:t>listen </a:t>
            </a:r>
            <a:r>
              <a:rPr sz="1200" dirty="0">
                <a:latin typeface="Trebuchet MS"/>
                <a:cs typeface="Trebuchet MS"/>
              </a:rPr>
              <a:t>to </a:t>
            </a:r>
            <a:r>
              <a:rPr sz="1200" spc="-10" dirty="0">
                <a:latin typeface="Trebuchet MS"/>
                <a:cs typeface="Trebuchet MS"/>
              </a:rPr>
              <a:t>the</a:t>
            </a:r>
            <a:r>
              <a:rPr sz="1200" spc="-5" dirty="0">
                <a:latin typeface="Trebuchet MS"/>
                <a:cs typeface="Trebuchet MS"/>
              </a:rPr>
              <a:t> seldom </a:t>
            </a:r>
            <a:r>
              <a:rPr sz="1200" spc="-10" dirty="0">
                <a:latin typeface="Trebuchet MS"/>
                <a:cs typeface="Trebuchet MS"/>
              </a:rPr>
              <a:t>heard</a:t>
            </a:r>
            <a:r>
              <a:rPr sz="1200" spc="-5" dirty="0">
                <a:latin typeface="Trebuchet MS"/>
                <a:cs typeface="Trebuchet MS"/>
              </a:rPr>
              <a:t> communities,</a:t>
            </a:r>
            <a:r>
              <a:rPr sz="1200" spc="350" dirty="0">
                <a:latin typeface="Trebuchet MS"/>
                <a:cs typeface="Trebuchet MS"/>
              </a:rPr>
              <a:t> </a:t>
            </a:r>
            <a:r>
              <a:rPr sz="1200" spc="-10" dirty="0">
                <a:latin typeface="Trebuchet MS"/>
                <a:cs typeface="Trebuchet MS"/>
              </a:rPr>
              <a:t>we </a:t>
            </a:r>
            <a:r>
              <a:rPr sz="1200" spc="-5" dirty="0">
                <a:latin typeface="Trebuchet MS"/>
                <a:cs typeface="Trebuchet MS"/>
              </a:rPr>
              <a:t>will </a:t>
            </a:r>
            <a:r>
              <a:rPr sz="1200" dirty="0">
                <a:latin typeface="Trebuchet MS"/>
                <a:cs typeface="Trebuchet MS"/>
              </a:rPr>
              <a:t> </a:t>
            </a:r>
            <a:r>
              <a:rPr sz="1200" spc="-5" dirty="0">
                <a:latin typeface="Trebuchet MS"/>
                <a:cs typeface="Trebuchet MS"/>
              </a:rPr>
              <a:t>continue </a:t>
            </a:r>
            <a:r>
              <a:rPr sz="1200" dirty="0">
                <a:latin typeface="Trebuchet MS"/>
                <a:cs typeface="Trebuchet MS"/>
              </a:rPr>
              <a:t>to </a:t>
            </a:r>
            <a:r>
              <a:rPr sz="1200" spc="-5" dirty="0">
                <a:latin typeface="Trebuchet MS"/>
                <a:cs typeface="Trebuchet MS"/>
              </a:rPr>
              <a:t>develop </a:t>
            </a:r>
            <a:r>
              <a:rPr sz="1200" spc="-10" dirty="0">
                <a:latin typeface="Trebuchet MS"/>
                <a:cs typeface="Trebuchet MS"/>
              </a:rPr>
              <a:t>and </a:t>
            </a:r>
            <a:r>
              <a:rPr sz="1200" dirty="0">
                <a:latin typeface="Trebuchet MS"/>
                <a:cs typeface="Trebuchet MS"/>
              </a:rPr>
              <a:t>grow </a:t>
            </a:r>
            <a:r>
              <a:rPr sz="1200" spc="-5" dirty="0">
                <a:latin typeface="Trebuchet MS"/>
                <a:cs typeface="Trebuchet MS"/>
              </a:rPr>
              <a:t>the </a:t>
            </a:r>
            <a:r>
              <a:rPr sz="1200" spc="-15" dirty="0">
                <a:latin typeface="Trebuchet MS"/>
                <a:cs typeface="Trebuchet MS"/>
              </a:rPr>
              <a:t>Patient </a:t>
            </a:r>
            <a:r>
              <a:rPr sz="1200" spc="-10" dirty="0">
                <a:latin typeface="Trebuchet MS"/>
                <a:cs typeface="Trebuchet MS"/>
              </a:rPr>
              <a:t>Experience Programme </a:t>
            </a:r>
            <a:r>
              <a:rPr sz="1200" spc="-5" dirty="0">
                <a:latin typeface="Trebuchet MS"/>
                <a:cs typeface="Trebuchet MS"/>
              </a:rPr>
              <a:t>and </a:t>
            </a:r>
            <a:r>
              <a:rPr sz="1200" spc="-10" dirty="0">
                <a:latin typeface="Trebuchet MS"/>
                <a:cs typeface="Trebuchet MS"/>
              </a:rPr>
              <a:t>explore ways </a:t>
            </a:r>
            <a:r>
              <a:rPr sz="1200" dirty="0">
                <a:latin typeface="Trebuchet MS"/>
                <a:cs typeface="Trebuchet MS"/>
              </a:rPr>
              <a:t>to </a:t>
            </a:r>
            <a:r>
              <a:rPr sz="1200" spc="-5" dirty="0">
                <a:latin typeface="Trebuchet MS"/>
                <a:cs typeface="Trebuchet MS"/>
              </a:rPr>
              <a:t>remotely engage with </a:t>
            </a:r>
            <a:r>
              <a:rPr sz="1200" spc="-10" dirty="0">
                <a:latin typeface="Trebuchet MS"/>
                <a:cs typeface="Trebuchet MS"/>
              </a:rPr>
              <a:t>service </a:t>
            </a:r>
            <a:r>
              <a:rPr sz="1200" spc="-5" dirty="0">
                <a:latin typeface="Trebuchet MS"/>
                <a:cs typeface="Trebuchet MS"/>
              </a:rPr>
              <a:t>users </a:t>
            </a:r>
            <a:r>
              <a:rPr sz="1200" spc="-10" dirty="0">
                <a:latin typeface="Trebuchet MS"/>
                <a:cs typeface="Trebuchet MS"/>
              </a:rPr>
              <a:t>under the </a:t>
            </a:r>
            <a:r>
              <a:rPr sz="1200" spc="-5" dirty="0">
                <a:latin typeface="Trebuchet MS"/>
                <a:cs typeface="Trebuchet MS"/>
              </a:rPr>
              <a:t> continuing</a:t>
            </a:r>
            <a:r>
              <a:rPr sz="1200" spc="-35" dirty="0">
                <a:latin typeface="Trebuchet MS"/>
                <a:cs typeface="Trebuchet MS"/>
              </a:rPr>
              <a:t> </a:t>
            </a:r>
            <a:r>
              <a:rPr sz="1200" spc="-5" dirty="0">
                <a:latin typeface="Trebuchet MS"/>
                <a:cs typeface="Trebuchet MS"/>
              </a:rPr>
              <a:t>COVID-19</a:t>
            </a:r>
            <a:r>
              <a:rPr sz="1200" spc="-10" dirty="0">
                <a:latin typeface="Trebuchet MS"/>
                <a:cs typeface="Trebuchet MS"/>
              </a:rPr>
              <a:t> </a:t>
            </a:r>
            <a:r>
              <a:rPr sz="1200" spc="-5" dirty="0">
                <a:latin typeface="Trebuchet MS"/>
                <a:cs typeface="Trebuchet MS"/>
              </a:rPr>
              <a:t>measures.</a:t>
            </a:r>
            <a:r>
              <a:rPr lang="en-GB" sz="1200" spc="-5" dirty="0">
                <a:latin typeface="Trebuchet MS"/>
                <a:cs typeface="Trebuchet MS"/>
              </a:rPr>
              <a:t> </a:t>
            </a:r>
            <a:endParaRPr sz="1200" dirty="0">
              <a:latin typeface="Trebuchet MS"/>
              <a:cs typeface="Trebuchet MS"/>
            </a:endParaRPr>
          </a:p>
          <a:p>
            <a:pPr>
              <a:lnSpc>
                <a:spcPct val="100000"/>
              </a:lnSpc>
            </a:pPr>
            <a:endParaRPr sz="1300" dirty="0">
              <a:latin typeface="Trebuchet MS"/>
              <a:cs typeface="Trebuchet MS"/>
            </a:endParaRPr>
          </a:p>
          <a:p>
            <a:pPr marL="12700" marR="5080" algn="just">
              <a:lnSpc>
                <a:spcPct val="105100"/>
              </a:lnSpc>
            </a:pPr>
            <a:r>
              <a:rPr sz="1200" spc="-35" dirty="0">
                <a:latin typeface="Trebuchet MS"/>
                <a:cs typeface="Trebuchet MS"/>
              </a:rPr>
              <a:t>We </a:t>
            </a:r>
            <a:r>
              <a:rPr sz="1200" spc="-5" dirty="0">
                <a:latin typeface="Trebuchet MS"/>
                <a:cs typeface="Trebuchet MS"/>
              </a:rPr>
              <a:t>will continue </a:t>
            </a:r>
            <a:r>
              <a:rPr sz="1200" dirty="0">
                <a:latin typeface="Trebuchet MS"/>
                <a:cs typeface="Trebuchet MS"/>
              </a:rPr>
              <a:t>to </a:t>
            </a:r>
            <a:r>
              <a:rPr sz="1200" spc="-5" dirty="0">
                <a:latin typeface="Trebuchet MS"/>
                <a:cs typeface="Trebuchet MS"/>
              </a:rPr>
              <a:t>hear the </a:t>
            </a:r>
            <a:r>
              <a:rPr sz="1200" spc="-10" dirty="0">
                <a:latin typeface="Trebuchet MS"/>
                <a:cs typeface="Trebuchet MS"/>
              </a:rPr>
              <a:t>experiences </a:t>
            </a:r>
            <a:r>
              <a:rPr sz="1200" dirty="0">
                <a:latin typeface="Trebuchet MS"/>
                <a:cs typeface="Trebuchet MS"/>
              </a:rPr>
              <a:t>of </a:t>
            </a:r>
            <a:r>
              <a:rPr sz="1200" spc="-10" dirty="0">
                <a:latin typeface="Trebuchet MS"/>
                <a:cs typeface="Trebuchet MS"/>
              </a:rPr>
              <a:t>residents </a:t>
            </a:r>
            <a:r>
              <a:rPr sz="1200" spc="-5" dirty="0">
                <a:latin typeface="Trebuchet MS"/>
                <a:cs typeface="Trebuchet MS"/>
              </a:rPr>
              <a:t>through </a:t>
            </a:r>
            <a:r>
              <a:rPr lang="en-GB" sz="1200" spc="-5" dirty="0">
                <a:latin typeface="Trebuchet MS"/>
                <a:cs typeface="Trebuchet MS"/>
              </a:rPr>
              <a:t>our mix model of data collection including face to face, </a:t>
            </a:r>
            <a:r>
              <a:rPr sz="1200" spc="-10" dirty="0">
                <a:latin typeface="Trebuchet MS"/>
                <a:cs typeface="Trebuchet MS"/>
              </a:rPr>
              <a:t>telephone engagement </a:t>
            </a:r>
            <a:r>
              <a:rPr lang="en-GB" sz="1200" spc="-10" dirty="0">
                <a:latin typeface="Trebuchet MS"/>
                <a:cs typeface="Trebuchet MS"/>
              </a:rPr>
              <a:t>and</a:t>
            </a:r>
            <a:r>
              <a:rPr sz="1200" dirty="0">
                <a:latin typeface="Trebuchet MS"/>
                <a:cs typeface="Trebuchet MS"/>
              </a:rPr>
              <a:t> </a:t>
            </a:r>
            <a:r>
              <a:rPr sz="1200" spc="-10" dirty="0">
                <a:latin typeface="Trebuchet MS"/>
                <a:cs typeface="Trebuchet MS"/>
              </a:rPr>
              <a:t>online </a:t>
            </a:r>
            <a:r>
              <a:rPr sz="1200" spc="-5" dirty="0">
                <a:latin typeface="Trebuchet MS"/>
                <a:cs typeface="Trebuchet MS"/>
              </a:rPr>
              <a:t>review</a:t>
            </a:r>
            <a:r>
              <a:rPr lang="en-GB" sz="1200" spc="-5" dirty="0">
                <a:latin typeface="Trebuchet MS"/>
                <a:cs typeface="Trebuchet MS"/>
              </a:rPr>
              <a:t>s</a:t>
            </a:r>
            <a:r>
              <a:rPr sz="1200" spc="-5" dirty="0">
                <a:latin typeface="Trebuchet MS"/>
                <a:cs typeface="Trebuchet MS"/>
              </a:rPr>
              <a:t>. </a:t>
            </a:r>
            <a:r>
              <a:rPr lang="en-GB" sz="1200" spc="-5" dirty="0">
                <a:latin typeface="Trebuchet MS"/>
                <a:cs typeface="Trebuchet MS"/>
              </a:rPr>
              <a:t>Additional methods of engagement will include the</a:t>
            </a:r>
            <a:r>
              <a:rPr sz="1200" dirty="0">
                <a:latin typeface="Trebuchet MS"/>
                <a:cs typeface="Trebuchet MS"/>
              </a:rPr>
              <a:t> </a:t>
            </a:r>
            <a:r>
              <a:rPr sz="1200" spc="-5" dirty="0" err="1">
                <a:latin typeface="Trebuchet MS"/>
                <a:cs typeface="Trebuchet MS"/>
              </a:rPr>
              <a:t>promot</a:t>
            </a:r>
            <a:r>
              <a:rPr lang="en-GB" sz="1200" spc="-5" dirty="0">
                <a:latin typeface="Trebuchet MS"/>
                <a:cs typeface="Trebuchet MS"/>
              </a:rPr>
              <a:t>ion of</a:t>
            </a:r>
            <a:r>
              <a:rPr sz="1200" spc="-5" dirty="0">
                <a:latin typeface="Trebuchet MS"/>
                <a:cs typeface="Trebuchet MS"/>
              </a:rPr>
              <a:t> </a:t>
            </a:r>
            <a:r>
              <a:rPr sz="1200" spc="-10" dirty="0">
                <a:latin typeface="Trebuchet MS"/>
                <a:cs typeface="Trebuchet MS"/>
              </a:rPr>
              <a:t>feedback through </a:t>
            </a:r>
            <a:r>
              <a:rPr sz="1200" dirty="0">
                <a:latin typeface="Trebuchet MS"/>
                <a:cs typeface="Trebuchet MS"/>
              </a:rPr>
              <a:t>our </a:t>
            </a:r>
            <a:r>
              <a:rPr sz="1200" spc="-5" dirty="0">
                <a:latin typeface="Trebuchet MS"/>
                <a:cs typeface="Trebuchet MS"/>
              </a:rPr>
              <a:t>social media </a:t>
            </a:r>
            <a:r>
              <a:rPr sz="1200" spc="-10" dirty="0">
                <a:latin typeface="Trebuchet MS"/>
                <a:cs typeface="Trebuchet MS"/>
              </a:rPr>
              <a:t>channels</a:t>
            </a:r>
            <a:r>
              <a:rPr lang="en-GB" sz="1200" spc="-10" dirty="0">
                <a:latin typeface="Trebuchet MS"/>
                <a:cs typeface="Trebuchet MS"/>
              </a:rPr>
              <a:t> and</a:t>
            </a:r>
            <a:r>
              <a:rPr sz="1200" spc="-10" dirty="0">
                <a:latin typeface="Trebuchet MS"/>
                <a:cs typeface="Trebuchet MS"/>
              </a:rPr>
              <a:t> attend</a:t>
            </a:r>
            <a:r>
              <a:rPr lang="en-GB" sz="1200" spc="-10" dirty="0" err="1">
                <a:latin typeface="Trebuchet MS"/>
                <a:cs typeface="Trebuchet MS"/>
              </a:rPr>
              <a:t>ance</a:t>
            </a:r>
            <a:r>
              <a:rPr lang="en-GB" sz="1200" spc="-10" dirty="0">
                <a:latin typeface="Trebuchet MS"/>
                <a:cs typeface="Trebuchet MS"/>
              </a:rPr>
              <a:t> at</a:t>
            </a:r>
            <a:r>
              <a:rPr sz="1200" spc="-10" dirty="0">
                <a:latin typeface="Trebuchet MS"/>
                <a:cs typeface="Trebuchet MS"/>
              </a:rPr>
              <a:t> </a:t>
            </a:r>
            <a:r>
              <a:rPr sz="1200" spc="-5" dirty="0">
                <a:latin typeface="Trebuchet MS"/>
                <a:cs typeface="Trebuchet MS"/>
              </a:rPr>
              <a:t>community forums</a:t>
            </a:r>
            <a:r>
              <a:rPr lang="en-GB" sz="1200" spc="-5" dirty="0">
                <a:latin typeface="Trebuchet MS"/>
                <a:cs typeface="Trebuchet MS"/>
              </a:rPr>
              <a:t>.</a:t>
            </a:r>
          </a:p>
          <a:p>
            <a:pPr marL="12700" marR="5080" algn="just">
              <a:lnSpc>
                <a:spcPct val="105100"/>
              </a:lnSpc>
            </a:pPr>
            <a:endParaRPr lang="en-GB" sz="1200" spc="-5" dirty="0">
              <a:latin typeface="Trebuchet MS"/>
              <a:cs typeface="Trebuchet MS"/>
            </a:endParaRPr>
          </a:p>
          <a:p>
            <a:pPr marL="12700" marR="5080" algn="just">
              <a:lnSpc>
                <a:spcPct val="105100"/>
              </a:lnSpc>
            </a:pPr>
            <a:r>
              <a:rPr lang="en-GB" sz="1200" spc="-5" dirty="0">
                <a:latin typeface="Trebuchet MS"/>
                <a:cs typeface="Trebuchet MS"/>
              </a:rPr>
              <a:t>In 2022/23 we will work closely with health and care partners to continue to expand the delivery and reach of our face-to-face engagement as part of a hybrid engagement approach.</a:t>
            </a:r>
            <a:endParaRPr sz="1200" dirty="0">
              <a:latin typeface="Trebuchet MS"/>
              <a:cs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43</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sz="3600" spc="-5" dirty="0">
                <a:solidFill>
                  <a:srgbClr val="FFFFFF"/>
                </a:solidFill>
                <a:latin typeface="Trebuchet MS"/>
                <a:cs typeface="Trebuchet MS"/>
              </a:rPr>
              <a:t>Actions,</a:t>
            </a:r>
            <a:r>
              <a:rPr sz="3600" spc="-15" dirty="0">
                <a:solidFill>
                  <a:srgbClr val="FFFFFF"/>
                </a:solidFill>
                <a:latin typeface="Trebuchet MS"/>
                <a:cs typeface="Trebuchet MS"/>
              </a:rPr>
              <a:t> </a:t>
            </a:r>
            <a:r>
              <a:rPr sz="3600" dirty="0">
                <a:solidFill>
                  <a:srgbClr val="FFFFFF"/>
                </a:solidFill>
                <a:latin typeface="Trebuchet MS"/>
                <a:cs typeface="Trebuchet MS"/>
              </a:rPr>
              <a:t>impact</a:t>
            </a:r>
            <a:r>
              <a:rPr sz="3600" spc="-35" dirty="0">
                <a:solidFill>
                  <a:srgbClr val="FFFFFF"/>
                </a:solidFill>
                <a:latin typeface="Trebuchet MS"/>
                <a:cs typeface="Trebuchet MS"/>
              </a:rPr>
              <a:t> </a:t>
            </a:r>
            <a:r>
              <a:rPr sz="3600" dirty="0">
                <a:solidFill>
                  <a:srgbClr val="FFFFFF"/>
                </a:solidFill>
                <a:latin typeface="Trebuchet MS"/>
                <a:cs typeface="Trebuchet MS"/>
              </a:rPr>
              <a:t>and</a:t>
            </a:r>
            <a:r>
              <a:rPr sz="3600" spc="-30" dirty="0">
                <a:solidFill>
                  <a:srgbClr val="FFFFFF"/>
                </a:solidFill>
                <a:latin typeface="Trebuchet MS"/>
                <a:cs typeface="Trebuchet MS"/>
              </a:rPr>
              <a:t> </a:t>
            </a:r>
            <a:r>
              <a:rPr sz="3600" dirty="0">
                <a:solidFill>
                  <a:srgbClr val="FFFFFF"/>
                </a:solidFill>
                <a:latin typeface="Trebuchet MS"/>
                <a:cs typeface="Trebuchet MS"/>
              </a:rPr>
              <a:t>next</a:t>
            </a:r>
            <a:r>
              <a:rPr sz="3600" spc="-35" dirty="0">
                <a:solidFill>
                  <a:srgbClr val="FFFFFF"/>
                </a:solidFill>
                <a:latin typeface="Trebuchet MS"/>
                <a:cs typeface="Trebuchet MS"/>
              </a:rPr>
              <a:t> </a:t>
            </a:r>
            <a:r>
              <a:rPr sz="3600" dirty="0">
                <a:solidFill>
                  <a:srgbClr val="FFFFFF"/>
                </a:solidFill>
                <a:latin typeface="Trebuchet MS"/>
                <a:cs typeface="Trebuchet MS"/>
              </a:rPr>
              <a:t>steps</a:t>
            </a:r>
            <a:endParaRPr sz="3600" dirty="0">
              <a:latin typeface="Trebuchet MS"/>
              <a:cs typeface="Trebuchet MS"/>
            </a:endParaRPr>
          </a:p>
        </p:txBody>
      </p:sp>
      <p:sp>
        <p:nvSpPr>
          <p:cNvPr id="5" name="object 5"/>
          <p:cNvSpPr txBox="1"/>
          <p:nvPr/>
        </p:nvSpPr>
        <p:spPr>
          <a:xfrm>
            <a:off x="429768" y="1219200"/>
            <a:ext cx="9664065" cy="4263026"/>
          </a:xfrm>
          <a:prstGeom prst="rect">
            <a:avLst/>
          </a:prstGeom>
        </p:spPr>
        <p:txBody>
          <a:bodyPr vert="horz" wrap="square" lIns="0" tIns="5080" rIns="0" bIns="0" rtlCol="0">
            <a:spAutoFit/>
          </a:bodyPr>
          <a:lstStyle/>
          <a:p>
            <a:pPr marL="12700" marR="5080" algn="just">
              <a:lnSpc>
                <a:spcPct val="105100"/>
              </a:lnSpc>
              <a:spcBef>
                <a:spcPts val="100"/>
              </a:spcBef>
            </a:pPr>
            <a:r>
              <a:rPr lang="en-GB" sz="1200" dirty="0">
                <a:latin typeface="Trebuchet MS"/>
              </a:rPr>
              <a:t>As a result of the findings in this report as well as other recent engagement, we identified the following recommendations:</a:t>
            </a:r>
          </a:p>
          <a:p>
            <a:pPr marL="184150" marR="5080" indent="-171450" algn="just">
              <a:lnSpc>
                <a:spcPct val="105100"/>
              </a:lnSpc>
              <a:spcBef>
                <a:spcPts val="100"/>
              </a:spcBef>
              <a:buFont typeface="Arial" panose="020B0604020202020204" pitchFamily="34" charset="0"/>
              <a:buChar char="•"/>
            </a:pPr>
            <a:endParaRPr lang="en-GB" sz="1200" dirty="0">
              <a:latin typeface="Trebuchet MS"/>
            </a:endParaRPr>
          </a:p>
          <a:p>
            <a:pPr marL="12700" marR="5080">
              <a:lnSpc>
                <a:spcPct val="105100"/>
              </a:lnSpc>
              <a:spcBef>
                <a:spcPts val="100"/>
              </a:spcBef>
              <a:spcAft>
                <a:spcPts val="800"/>
              </a:spcAft>
            </a:pPr>
            <a:r>
              <a:rPr lang="en-GB" sz="1200" b="1" dirty="0">
                <a:latin typeface="Trebuchet MS"/>
              </a:rPr>
              <a:t>Primary Care</a:t>
            </a:r>
          </a:p>
          <a:p>
            <a:pPr marL="171450" marR="5080" indent="-171450">
              <a:lnSpc>
                <a:spcPct val="105100"/>
              </a:lnSpc>
              <a:spcBef>
                <a:spcPts val="100"/>
              </a:spcBef>
              <a:spcAft>
                <a:spcPts val="800"/>
              </a:spcAft>
              <a:buFont typeface="Arial" panose="020B0604020202020204" pitchFamily="34" charset="0"/>
              <a:buChar char="•"/>
            </a:pPr>
            <a:r>
              <a:rPr lang="en-GB" sz="1200" dirty="0">
                <a:latin typeface="Trebuchet MS"/>
              </a:rPr>
              <a:t>We would like to encourage our partners at the Lewisham Alliance and </a:t>
            </a:r>
            <a:r>
              <a:rPr lang="en-GB" sz="1200" dirty="0" err="1">
                <a:latin typeface="Trebuchet MS"/>
              </a:rPr>
              <a:t>Aplos</a:t>
            </a:r>
            <a:r>
              <a:rPr lang="en-GB" sz="1200" dirty="0">
                <a:latin typeface="Trebuchet MS"/>
              </a:rPr>
              <a:t> PCNs to help us increase our engagement visits and collection of feedback within their practices. This will help us to capture a larger volume and variety of feedback to help recognise good practice and identify areas for improvement.</a:t>
            </a:r>
          </a:p>
          <a:p>
            <a:pPr marL="171450" marR="5080" indent="-171450">
              <a:lnSpc>
                <a:spcPct val="105100"/>
              </a:lnSpc>
              <a:spcBef>
                <a:spcPts val="100"/>
              </a:spcBef>
              <a:spcAft>
                <a:spcPts val="800"/>
              </a:spcAft>
              <a:buFont typeface="Arial" panose="020B0604020202020204" pitchFamily="34" charset="0"/>
              <a:buChar char="•"/>
            </a:pPr>
            <a:r>
              <a:rPr lang="en-GB" sz="1200" dirty="0">
                <a:latin typeface="Trebuchet MS"/>
              </a:rPr>
              <a:t>GP services to encourage a review of their administration process in order to provide a more efficient telephony system for patients when booking appointments. </a:t>
            </a:r>
          </a:p>
          <a:p>
            <a:pPr marL="171450" marR="5080" indent="-171450">
              <a:lnSpc>
                <a:spcPct val="105100"/>
              </a:lnSpc>
              <a:spcBef>
                <a:spcPts val="100"/>
              </a:spcBef>
              <a:spcAft>
                <a:spcPts val="800"/>
              </a:spcAft>
              <a:buFont typeface="Arial" panose="020B0604020202020204" pitchFamily="34" charset="0"/>
              <a:buChar char="•"/>
            </a:pPr>
            <a:r>
              <a:rPr lang="en-GB" sz="1200" dirty="0">
                <a:latin typeface="Trebuchet MS"/>
              </a:rPr>
              <a:t>Improving availability of GP appointments would improve patient experience with primary care. </a:t>
            </a:r>
          </a:p>
          <a:p>
            <a:pPr marL="171450" indent="-171450">
              <a:lnSpc>
                <a:spcPct val="107000"/>
              </a:lnSpc>
              <a:spcAft>
                <a:spcPts val="800"/>
              </a:spcAft>
              <a:buFont typeface="Arial" panose="020B0604020202020204" pitchFamily="34" charset="0"/>
              <a:buChar char="•"/>
            </a:pPr>
            <a:r>
              <a:rPr lang="en-GB" sz="1200" dirty="0">
                <a:latin typeface="Trebuchet MS"/>
              </a:rPr>
              <a:t>Primary care services to review existing support, customer care and communication training for front line (reception) staff at their practices.</a:t>
            </a:r>
          </a:p>
          <a:p>
            <a:pPr>
              <a:lnSpc>
                <a:spcPct val="107000"/>
              </a:lnSpc>
              <a:spcAft>
                <a:spcPts val="800"/>
              </a:spcAft>
            </a:pPr>
            <a:r>
              <a:rPr lang="en-GB" sz="1200" b="1" dirty="0">
                <a:latin typeface="Trebuchet MS"/>
              </a:rPr>
              <a:t>Secondary Care</a:t>
            </a:r>
          </a:p>
          <a:p>
            <a:pPr marL="171450" indent="-171450">
              <a:lnSpc>
                <a:spcPct val="107000"/>
              </a:lnSpc>
              <a:spcAft>
                <a:spcPts val="800"/>
              </a:spcAft>
              <a:buFont typeface="Arial" panose="020B0604020202020204" pitchFamily="34" charset="0"/>
              <a:buChar char="•"/>
            </a:pPr>
            <a:r>
              <a:rPr lang="en-GB" sz="1200" dirty="0">
                <a:latin typeface="Trebuchet MS"/>
              </a:rPr>
              <a:t>Revising waiting times at hospitals when due to be seen for a scheduled appointment would improve the overall patient experience.</a:t>
            </a:r>
          </a:p>
          <a:p>
            <a:pPr marL="171450" indent="-171450">
              <a:spcAft>
                <a:spcPts val="800"/>
              </a:spcAft>
              <a:buFont typeface="Arial" panose="020B0604020202020204" pitchFamily="34" charset="0"/>
              <a:buChar char="•"/>
            </a:pPr>
            <a:r>
              <a:rPr lang="en-GB" sz="1200" dirty="0">
                <a:latin typeface="Trebuchet MS"/>
              </a:rPr>
              <a:t>Improving treatment explanation and overall communication would benefit patients using local hospital services. </a:t>
            </a:r>
          </a:p>
          <a:p>
            <a:pPr marL="171450" indent="-171450">
              <a:lnSpc>
                <a:spcPct val="107000"/>
              </a:lnSpc>
              <a:spcAft>
                <a:spcPts val="800"/>
              </a:spcAft>
              <a:buFont typeface="Arial" panose="020B0604020202020204" pitchFamily="34" charset="0"/>
              <a:buChar char="•"/>
            </a:pPr>
            <a:endParaRPr lang="en-GB" sz="1100" dirty="0">
              <a:latin typeface="Trebuchet MS" panose="020B0603020202020204" pitchFamily="34" charset="0"/>
            </a:endParaRPr>
          </a:p>
          <a:p>
            <a:pPr marL="184150" marR="5080" indent="-171450" algn="just">
              <a:lnSpc>
                <a:spcPct val="105100"/>
              </a:lnSpc>
              <a:spcBef>
                <a:spcPts val="100"/>
              </a:spcBef>
              <a:buFont typeface="Arial" panose="020B0604020202020204" pitchFamily="34" charset="0"/>
              <a:buChar char="•"/>
            </a:pPr>
            <a:endParaRPr lang="en-GB" sz="1100" dirty="0">
              <a:latin typeface="Trebuchet MS"/>
              <a:cs typeface="Trebuchet MS"/>
            </a:endParaRPr>
          </a:p>
          <a:p>
            <a:pPr marL="184150" marR="5080" indent="-171450" algn="just">
              <a:lnSpc>
                <a:spcPct val="105100"/>
              </a:lnSpc>
              <a:spcBef>
                <a:spcPts val="100"/>
              </a:spcBef>
              <a:buFont typeface="Arial" panose="020B0604020202020204" pitchFamily="34" charset="0"/>
              <a:buChar char="•"/>
            </a:pPr>
            <a:endParaRPr lang="en-GB" sz="1100" dirty="0">
              <a:latin typeface="Trebuchet MS"/>
              <a:cs typeface="Trebuchet M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44</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Online Questionnaire</a:t>
            </a:r>
            <a:endParaRPr lang="en-GB" sz="1200" dirty="0">
              <a:latin typeface="Trebuchet MS"/>
              <a:cs typeface="Trebuchet MS"/>
            </a:endParaRPr>
          </a:p>
        </p:txBody>
      </p:sp>
      <p:grpSp>
        <p:nvGrpSpPr>
          <p:cNvPr id="8" name="object 3">
            <a:extLst>
              <a:ext uri="{FF2B5EF4-FFF2-40B4-BE49-F238E27FC236}">
                <a16:creationId xmlns:a16="http://schemas.microsoft.com/office/drawing/2014/main" id="{0CF5061B-C143-4438-839B-C8AE409CCAD8}"/>
              </a:ext>
            </a:extLst>
          </p:cNvPr>
          <p:cNvGrpSpPr/>
          <p:nvPr/>
        </p:nvGrpSpPr>
        <p:grpSpPr>
          <a:xfrm>
            <a:off x="446823" y="1143000"/>
            <a:ext cx="9839034" cy="4800846"/>
            <a:chOff x="412078" y="1219200"/>
            <a:chExt cx="9839034" cy="4800846"/>
          </a:xfrm>
        </p:grpSpPr>
        <p:pic>
          <p:nvPicPr>
            <p:cNvPr id="9" name="object 4">
              <a:extLst>
                <a:ext uri="{FF2B5EF4-FFF2-40B4-BE49-F238E27FC236}">
                  <a16:creationId xmlns:a16="http://schemas.microsoft.com/office/drawing/2014/main" id="{353A1D81-6FAB-4E8C-9EEF-2DBD2243BC5F}"/>
                </a:ext>
              </a:extLst>
            </p:cNvPr>
            <p:cNvPicPr/>
            <p:nvPr/>
          </p:nvPicPr>
          <p:blipFill>
            <a:blip r:embed="rId3" cstate="print"/>
            <a:stretch>
              <a:fillRect/>
            </a:stretch>
          </p:blipFill>
          <p:spPr>
            <a:xfrm>
              <a:off x="412078" y="1219200"/>
              <a:ext cx="4813547" cy="4800846"/>
            </a:xfrm>
            <a:prstGeom prst="rect">
              <a:avLst/>
            </a:prstGeom>
          </p:spPr>
        </p:pic>
        <p:pic>
          <p:nvPicPr>
            <p:cNvPr id="10" name="object 5">
              <a:extLst>
                <a:ext uri="{FF2B5EF4-FFF2-40B4-BE49-F238E27FC236}">
                  <a16:creationId xmlns:a16="http://schemas.microsoft.com/office/drawing/2014/main" id="{458F3A41-08AC-4CFC-AA2E-2EF2B70AB184}"/>
                </a:ext>
              </a:extLst>
            </p:cNvPr>
            <p:cNvPicPr/>
            <p:nvPr/>
          </p:nvPicPr>
          <p:blipFill>
            <a:blip r:embed="rId4" cstate="print"/>
            <a:stretch>
              <a:fillRect/>
            </a:stretch>
          </p:blipFill>
          <p:spPr>
            <a:xfrm>
              <a:off x="5437571" y="1219200"/>
              <a:ext cx="4813541" cy="3975303"/>
            </a:xfrm>
            <a:prstGeom prst="rect">
              <a:avLst/>
            </a:prstGeom>
          </p:spPr>
        </p:pic>
      </p:grpSp>
    </p:spTree>
    <p:extLst>
      <p:ext uri="{BB962C8B-B14F-4D97-AF65-F5344CB8AC3E}">
        <p14:creationId xmlns:p14="http://schemas.microsoft.com/office/powerpoint/2010/main" val="3075413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45</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Online Questionnaire</a:t>
            </a:r>
            <a:endParaRPr lang="en-GB" sz="1200" dirty="0">
              <a:latin typeface="Trebuchet MS"/>
              <a:cs typeface="Trebuchet MS"/>
            </a:endParaRPr>
          </a:p>
        </p:txBody>
      </p:sp>
      <p:pic>
        <p:nvPicPr>
          <p:cNvPr id="7" name="object 2">
            <a:extLst>
              <a:ext uri="{FF2B5EF4-FFF2-40B4-BE49-F238E27FC236}">
                <a16:creationId xmlns:a16="http://schemas.microsoft.com/office/drawing/2014/main" id="{303F065D-A712-454E-A56E-013735623F12}"/>
              </a:ext>
            </a:extLst>
          </p:cNvPr>
          <p:cNvPicPr/>
          <p:nvPr/>
        </p:nvPicPr>
        <p:blipFill>
          <a:blip r:embed="rId3" cstate="print"/>
          <a:stretch>
            <a:fillRect/>
          </a:stretch>
        </p:blipFill>
        <p:spPr>
          <a:xfrm>
            <a:off x="990600" y="1059429"/>
            <a:ext cx="4724399" cy="5493771"/>
          </a:xfrm>
          <a:prstGeom prst="rect">
            <a:avLst/>
          </a:prstGeom>
        </p:spPr>
      </p:pic>
    </p:spTree>
    <p:extLst>
      <p:ext uri="{BB962C8B-B14F-4D97-AF65-F5344CB8AC3E}">
        <p14:creationId xmlns:p14="http://schemas.microsoft.com/office/powerpoint/2010/main" val="3342845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46</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Physical Questionnaire</a:t>
            </a:r>
            <a:endParaRPr lang="en-GB" sz="1200" dirty="0">
              <a:latin typeface="Trebuchet MS"/>
              <a:cs typeface="Trebuchet MS"/>
            </a:endParaRPr>
          </a:p>
        </p:txBody>
      </p:sp>
      <p:sp>
        <p:nvSpPr>
          <p:cNvPr id="10" name="object 2">
            <a:extLst>
              <a:ext uri="{FF2B5EF4-FFF2-40B4-BE49-F238E27FC236}">
                <a16:creationId xmlns:a16="http://schemas.microsoft.com/office/drawing/2014/main" id="{60EE20ED-7B13-41FA-B140-F74036AB66CD}"/>
              </a:ext>
            </a:extLst>
          </p:cNvPr>
          <p:cNvSpPr txBox="1"/>
          <p:nvPr/>
        </p:nvSpPr>
        <p:spPr>
          <a:xfrm>
            <a:off x="1767841" y="1036637"/>
            <a:ext cx="6766559" cy="5745163"/>
          </a:xfrm>
          <a:prstGeom prst="rect">
            <a:avLst/>
          </a:prstGeom>
        </p:spPr>
        <p:txBody>
          <a:bodyPr vert="horz" wrap="square" lIns="0" tIns="12700" rIns="0" bIns="0" rtlCol="0">
            <a:spAutoFit/>
          </a:bodyPr>
          <a:lstStyle/>
          <a:p>
            <a:pPr marR="1511935" algn="r">
              <a:lnSpc>
                <a:spcPct val="100000"/>
              </a:lnSpc>
            </a:pPr>
            <a:r>
              <a:rPr sz="1150" b="1" dirty="0">
                <a:solidFill>
                  <a:srgbClr val="5AB038"/>
                </a:solidFill>
                <a:latin typeface="Trebuchet MS"/>
                <a:cs typeface="Trebuchet MS"/>
              </a:rPr>
              <a:t>How</a:t>
            </a:r>
            <a:r>
              <a:rPr sz="1150" b="1" spc="-10" dirty="0">
                <a:solidFill>
                  <a:srgbClr val="5AB038"/>
                </a:solidFill>
                <a:latin typeface="Trebuchet MS"/>
                <a:cs typeface="Trebuchet MS"/>
              </a:rPr>
              <a:t> </a:t>
            </a:r>
            <a:r>
              <a:rPr sz="1150" b="1" dirty="0">
                <a:solidFill>
                  <a:srgbClr val="5AB038"/>
                </a:solidFill>
                <a:latin typeface="Trebuchet MS"/>
                <a:cs typeface="Trebuchet MS"/>
              </a:rPr>
              <a:t>would</a:t>
            </a:r>
            <a:r>
              <a:rPr sz="1150" b="1" spc="-10" dirty="0">
                <a:solidFill>
                  <a:srgbClr val="5AB038"/>
                </a:solidFill>
                <a:latin typeface="Trebuchet MS"/>
                <a:cs typeface="Trebuchet MS"/>
              </a:rPr>
              <a:t> </a:t>
            </a:r>
            <a:r>
              <a:rPr sz="1150" b="1" dirty="0">
                <a:solidFill>
                  <a:srgbClr val="5AB038"/>
                </a:solidFill>
                <a:latin typeface="Trebuchet MS"/>
                <a:cs typeface="Trebuchet MS"/>
              </a:rPr>
              <a:t>you</a:t>
            </a:r>
            <a:r>
              <a:rPr sz="1150" b="1" spc="-10" dirty="0">
                <a:solidFill>
                  <a:srgbClr val="5AB038"/>
                </a:solidFill>
                <a:latin typeface="Trebuchet MS"/>
                <a:cs typeface="Trebuchet MS"/>
              </a:rPr>
              <a:t> rate </a:t>
            </a:r>
            <a:r>
              <a:rPr sz="1150" b="1" dirty="0">
                <a:solidFill>
                  <a:srgbClr val="5AB038"/>
                </a:solidFill>
                <a:latin typeface="Trebuchet MS"/>
                <a:cs typeface="Trebuchet MS"/>
              </a:rPr>
              <a:t>your</a:t>
            </a:r>
            <a:r>
              <a:rPr sz="1150" b="1" spc="-10" dirty="0">
                <a:solidFill>
                  <a:srgbClr val="5AB038"/>
                </a:solidFill>
                <a:latin typeface="Trebuchet MS"/>
                <a:cs typeface="Trebuchet MS"/>
              </a:rPr>
              <a:t> </a:t>
            </a:r>
            <a:r>
              <a:rPr sz="1150" b="1" dirty="0">
                <a:solidFill>
                  <a:srgbClr val="5AB038"/>
                </a:solidFill>
                <a:latin typeface="Trebuchet MS"/>
                <a:cs typeface="Trebuchet MS"/>
              </a:rPr>
              <a:t>health</a:t>
            </a:r>
            <a:r>
              <a:rPr sz="1150" b="1" spc="-10" dirty="0">
                <a:solidFill>
                  <a:srgbClr val="5AB038"/>
                </a:solidFill>
                <a:latin typeface="Trebuchet MS"/>
                <a:cs typeface="Trebuchet MS"/>
              </a:rPr>
              <a:t> </a:t>
            </a:r>
            <a:r>
              <a:rPr sz="1150" b="1" dirty="0">
                <a:solidFill>
                  <a:srgbClr val="5AB038"/>
                </a:solidFill>
                <a:latin typeface="Trebuchet MS"/>
                <a:cs typeface="Trebuchet MS"/>
              </a:rPr>
              <a:t>and</a:t>
            </a:r>
            <a:r>
              <a:rPr sz="1150" b="1" spc="-10" dirty="0">
                <a:solidFill>
                  <a:srgbClr val="5AB038"/>
                </a:solidFill>
                <a:latin typeface="Trebuchet MS"/>
                <a:cs typeface="Trebuchet MS"/>
              </a:rPr>
              <a:t> </a:t>
            </a:r>
            <a:r>
              <a:rPr sz="1150" b="1" dirty="0">
                <a:solidFill>
                  <a:srgbClr val="5AB038"/>
                </a:solidFill>
                <a:latin typeface="Trebuchet MS"/>
                <a:cs typeface="Trebuchet MS"/>
              </a:rPr>
              <a:t>care</a:t>
            </a:r>
            <a:r>
              <a:rPr sz="1150" b="1" spc="-10" dirty="0">
                <a:solidFill>
                  <a:srgbClr val="5AB038"/>
                </a:solidFill>
                <a:latin typeface="Trebuchet MS"/>
                <a:cs typeface="Trebuchet MS"/>
              </a:rPr>
              <a:t> </a:t>
            </a:r>
            <a:r>
              <a:rPr sz="1150" b="1" dirty="0">
                <a:solidFill>
                  <a:srgbClr val="5AB038"/>
                </a:solidFill>
                <a:latin typeface="Trebuchet MS"/>
                <a:cs typeface="Trebuchet MS"/>
              </a:rPr>
              <a:t>services?</a:t>
            </a:r>
            <a:endParaRPr sz="1150" b="1" dirty="0">
              <a:latin typeface="Trebuchet MS"/>
              <a:cs typeface="Trebuchet MS"/>
            </a:endParaRPr>
          </a:p>
          <a:p>
            <a:pPr>
              <a:lnSpc>
                <a:spcPct val="100000"/>
              </a:lnSpc>
              <a:spcBef>
                <a:spcPts val="45"/>
              </a:spcBef>
            </a:pPr>
            <a:endParaRPr sz="1150" b="1" dirty="0">
              <a:latin typeface="Trebuchet MS"/>
              <a:cs typeface="Trebuchet MS"/>
            </a:endParaRPr>
          </a:p>
          <a:p>
            <a:pPr marL="80645" marR="5080" algn="ctr">
              <a:lnSpc>
                <a:spcPts val="1300"/>
              </a:lnSpc>
            </a:pPr>
            <a:r>
              <a:rPr sz="1150" b="1" spc="-5" dirty="0">
                <a:solidFill>
                  <a:srgbClr val="2F5496"/>
                </a:solidFill>
                <a:latin typeface="Trebuchet MS"/>
                <a:cs typeface="Trebuchet MS"/>
              </a:rPr>
              <a:t>Healthwatch Lewisham wants to hear what you think about</a:t>
            </a:r>
            <a:r>
              <a:rPr sz="1150" b="1" dirty="0">
                <a:solidFill>
                  <a:srgbClr val="2F5496"/>
                </a:solidFill>
                <a:latin typeface="Trebuchet MS"/>
                <a:cs typeface="Trebuchet MS"/>
              </a:rPr>
              <a:t> local </a:t>
            </a:r>
            <a:r>
              <a:rPr sz="1150" b="1" spc="-5" dirty="0">
                <a:solidFill>
                  <a:srgbClr val="2F5496"/>
                </a:solidFill>
                <a:latin typeface="Trebuchet MS"/>
                <a:cs typeface="Trebuchet MS"/>
              </a:rPr>
              <a:t>health and </a:t>
            </a:r>
            <a:r>
              <a:rPr sz="1150" b="1" dirty="0">
                <a:solidFill>
                  <a:srgbClr val="2F5496"/>
                </a:solidFill>
                <a:latin typeface="Trebuchet MS"/>
                <a:cs typeface="Trebuchet MS"/>
              </a:rPr>
              <a:t>social </a:t>
            </a:r>
            <a:r>
              <a:rPr sz="1150" b="1" spc="-5" dirty="0">
                <a:solidFill>
                  <a:srgbClr val="2F5496"/>
                </a:solidFill>
                <a:latin typeface="Trebuchet MS"/>
                <a:cs typeface="Trebuchet MS"/>
              </a:rPr>
              <a:t>care </a:t>
            </a:r>
            <a:r>
              <a:rPr sz="1150" b="1" dirty="0">
                <a:solidFill>
                  <a:srgbClr val="2F5496"/>
                </a:solidFill>
                <a:latin typeface="Trebuchet MS"/>
                <a:cs typeface="Trebuchet MS"/>
              </a:rPr>
              <a:t>services. </a:t>
            </a:r>
            <a:r>
              <a:rPr sz="1150" b="1" spc="-350" dirty="0">
                <a:solidFill>
                  <a:srgbClr val="2F5496"/>
                </a:solidFill>
                <a:latin typeface="Trebuchet MS"/>
                <a:cs typeface="Trebuchet MS"/>
              </a:rPr>
              <a:t> </a:t>
            </a:r>
            <a:r>
              <a:rPr sz="1150" b="1" spc="-35" dirty="0">
                <a:solidFill>
                  <a:srgbClr val="2F5496"/>
                </a:solidFill>
                <a:latin typeface="Trebuchet MS"/>
                <a:cs typeface="Trebuchet MS"/>
              </a:rPr>
              <a:t>Your</a:t>
            </a:r>
            <a:r>
              <a:rPr sz="1150" b="1" spc="-5" dirty="0">
                <a:solidFill>
                  <a:srgbClr val="2F5496"/>
                </a:solidFill>
                <a:latin typeface="Trebuchet MS"/>
                <a:cs typeface="Trebuchet MS"/>
              </a:rPr>
              <a:t> experiences are</a:t>
            </a:r>
            <a:r>
              <a:rPr sz="1150" b="1" spc="-10" dirty="0">
                <a:solidFill>
                  <a:srgbClr val="2F5496"/>
                </a:solidFill>
                <a:latin typeface="Trebuchet MS"/>
                <a:cs typeface="Trebuchet MS"/>
              </a:rPr>
              <a:t> </a:t>
            </a:r>
            <a:r>
              <a:rPr sz="1150" b="1" spc="-5" dirty="0">
                <a:solidFill>
                  <a:srgbClr val="2F5496"/>
                </a:solidFill>
                <a:latin typeface="Trebuchet MS"/>
                <a:cs typeface="Trebuchet MS"/>
              </a:rPr>
              <a:t>important and allow</a:t>
            </a:r>
            <a:r>
              <a:rPr sz="1150" b="1" spc="-10" dirty="0">
                <a:solidFill>
                  <a:srgbClr val="2F5496"/>
                </a:solidFill>
                <a:latin typeface="Trebuchet MS"/>
                <a:cs typeface="Trebuchet MS"/>
              </a:rPr>
              <a:t> </a:t>
            </a:r>
            <a:r>
              <a:rPr sz="1150" b="1" dirty="0">
                <a:solidFill>
                  <a:srgbClr val="2F5496"/>
                </a:solidFill>
                <a:latin typeface="Trebuchet MS"/>
                <a:cs typeface="Trebuchet MS"/>
              </a:rPr>
              <a:t>local</a:t>
            </a:r>
            <a:r>
              <a:rPr sz="1150" b="1" spc="-5" dirty="0">
                <a:solidFill>
                  <a:srgbClr val="2F5496"/>
                </a:solidFill>
                <a:latin typeface="Trebuchet MS"/>
                <a:cs typeface="Trebuchet MS"/>
              </a:rPr>
              <a:t> </a:t>
            </a:r>
            <a:r>
              <a:rPr sz="1150" b="1" dirty="0">
                <a:solidFill>
                  <a:srgbClr val="2F5496"/>
                </a:solidFill>
                <a:latin typeface="Trebuchet MS"/>
                <a:cs typeface="Trebuchet MS"/>
              </a:rPr>
              <a:t>services</a:t>
            </a:r>
            <a:r>
              <a:rPr sz="1150" b="1" spc="-5" dirty="0">
                <a:solidFill>
                  <a:srgbClr val="2F5496"/>
                </a:solidFill>
                <a:latin typeface="Trebuchet MS"/>
                <a:cs typeface="Trebuchet MS"/>
              </a:rPr>
              <a:t> what is working</a:t>
            </a:r>
            <a:r>
              <a:rPr sz="1150" b="1" spc="-10" dirty="0">
                <a:solidFill>
                  <a:srgbClr val="2F5496"/>
                </a:solidFill>
                <a:latin typeface="Trebuchet MS"/>
                <a:cs typeface="Trebuchet MS"/>
              </a:rPr>
              <a:t> </a:t>
            </a:r>
            <a:r>
              <a:rPr sz="1150" b="1" spc="-5" dirty="0">
                <a:solidFill>
                  <a:srgbClr val="2F5496"/>
                </a:solidFill>
                <a:latin typeface="Trebuchet MS"/>
                <a:cs typeface="Trebuchet MS"/>
              </a:rPr>
              <a:t>and what</a:t>
            </a:r>
            <a:r>
              <a:rPr sz="1150" b="1" spc="-10" dirty="0">
                <a:solidFill>
                  <a:srgbClr val="2F5496"/>
                </a:solidFill>
                <a:latin typeface="Trebuchet MS"/>
                <a:cs typeface="Trebuchet MS"/>
              </a:rPr>
              <a:t> </a:t>
            </a:r>
            <a:r>
              <a:rPr sz="1150" b="1" spc="-5" dirty="0">
                <a:solidFill>
                  <a:srgbClr val="2F5496"/>
                </a:solidFill>
                <a:latin typeface="Trebuchet MS"/>
                <a:cs typeface="Trebuchet MS"/>
              </a:rPr>
              <a:t>needs to be </a:t>
            </a:r>
            <a:r>
              <a:rPr sz="1150" b="1" dirty="0">
                <a:solidFill>
                  <a:srgbClr val="2F5496"/>
                </a:solidFill>
                <a:latin typeface="Trebuchet MS"/>
                <a:cs typeface="Trebuchet MS"/>
              </a:rPr>
              <a:t> </a:t>
            </a:r>
            <a:r>
              <a:rPr sz="1150" b="1" spc="-5" dirty="0">
                <a:solidFill>
                  <a:srgbClr val="2F5496"/>
                </a:solidFill>
                <a:latin typeface="Trebuchet MS"/>
                <a:cs typeface="Trebuchet MS"/>
              </a:rPr>
              <a:t>improved.</a:t>
            </a:r>
            <a:endParaRPr sz="1150" b="1" dirty="0">
              <a:latin typeface="Trebuchet MS"/>
              <a:cs typeface="Trebuchet MS"/>
            </a:endParaRPr>
          </a:p>
          <a:p>
            <a:pPr>
              <a:lnSpc>
                <a:spcPct val="100000"/>
              </a:lnSpc>
              <a:spcBef>
                <a:spcPts val="20"/>
              </a:spcBef>
            </a:pPr>
            <a:endParaRPr sz="1150" b="1" dirty="0">
              <a:latin typeface="Trebuchet MS"/>
              <a:cs typeface="Trebuchet MS"/>
            </a:endParaRPr>
          </a:p>
          <a:p>
            <a:pPr marL="236220" marR="160655" algn="ctr">
              <a:lnSpc>
                <a:spcPts val="1300"/>
              </a:lnSpc>
            </a:pPr>
            <a:r>
              <a:rPr sz="1150" b="1" spc="-5" dirty="0">
                <a:solidFill>
                  <a:srgbClr val="2F5496"/>
                </a:solidFill>
                <a:latin typeface="Trebuchet MS"/>
                <a:cs typeface="Trebuchet MS"/>
              </a:rPr>
              <a:t>Whether it is </a:t>
            </a:r>
            <a:r>
              <a:rPr sz="1150" b="1" dirty="0">
                <a:solidFill>
                  <a:srgbClr val="2F5496"/>
                </a:solidFill>
                <a:latin typeface="Trebuchet MS"/>
                <a:cs typeface="Trebuchet MS"/>
              </a:rPr>
              <a:t>a </a:t>
            </a:r>
            <a:r>
              <a:rPr sz="1150" b="1" spc="-5" dirty="0">
                <a:solidFill>
                  <a:srgbClr val="2F5496"/>
                </a:solidFill>
                <a:latin typeface="Trebuchet MS"/>
                <a:cs typeface="Trebuchet MS"/>
              </a:rPr>
              <a:t>compliment, concern </a:t>
            </a:r>
            <a:r>
              <a:rPr sz="1150" b="1" dirty="0">
                <a:solidFill>
                  <a:srgbClr val="2F5496"/>
                </a:solidFill>
                <a:latin typeface="Trebuchet MS"/>
                <a:cs typeface="Trebuchet MS"/>
              </a:rPr>
              <a:t>or </a:t>
            </a:r>
            <a:r>
              <a:rPr sz="1150" b="1" spc="-5" dirty="0">
                <a:solidFill>
                  <a:srgbClr val="2F5496"/>
                </a:solidFill>
                <a:latin typeface="Trebuchet MS"/>
                <a:cs typeface="Trebuchet MS"/>
              </a:rPr>
              <a:t>complaint, it is easy to tell us about your experience </a:t>
            </a:r>
            <a:r>
              <a:rPr sz="1150" b="1" spc="-350" dirty="0">
                <a:solidFill>
                  <a:srgbClr val="2F5496"/>
                </a:solidFill>
                <a:latin typeface="Trebuchet MS"/>
                <a:cs typeface="Trebuchet MS"/>
              </a:rPr>
              <a:t> </a:t>
            </a:r>
            <a:r>
              <a:rPr sz="1150" b="1" spc="-5" dirty="0">
                <a:solidFill>
                  <a:srgbClr val="2F5496"/>
                </a:solidFill>
                <a:latin typeface="Trebuchet MS"/>
                <a:cs typeface="Trebuchet MS"/>
              </a:rPr>
              <a:t>by completing and </a:t>
            </a:r>
            <a:r>
              <a:rPr sz="1150" b="1" dirty="0">
                <a:solidFill>
                  <a:srgbClr val="2F5496"/>
                </a:solidFill>
                <a:latin typeface="Trebuchet MS"/>
                <a:cs typeface="Trebuchet MS"/>
              </a:rPr>
              <a:t>submitting </a:t>
            </a:r>
            <a:r>
              <a:rPr sz="1150" b="1" spc="-5" dirty="0">
                <a:solidFill>
                  <a:srgbClr val="2F5496"/>
                </a:solidFill>
                <a:latin typeface="Trebuchet MS"/>
                <a:cs typeface="Trebuchet MS"/>
              </a:rPr>
              <a:t>this </a:t>
            </a:r>
            <a:r>
              <a:rPr sz="1150" b="1" dirty="0">
                <a:solidFill>
                  <a:srgbClr val="2F5496"/>
                </a:solidFill>
                <a:latin typeface="Trebuchet MS"/>
                <a:cs typeface="Trebuchet MS"/>
              </a:rPr>
              <a:t>form or </a:t>
            </a:r>
            <a:r>
              <a:rPr sz="1150" b="1" spc="-5" dirty="0">
                <a:solidFill>
                  <a:srgbClr val="2F5496"/>
                </a:solidFill>
                <a:latin typeface="Trebuchet MS"/>
                <a:cs typeface="Trebuchet MS"/>
              </a:rPr>
              <a:t>contacting us </a:t>
            </a:r>
            <a:r>
              <a:rPr sz="1150" b="1" dirty="0">
                <a:solidFill>
                  <a:srgbClr val="2F5496"/>
                </a:solidFill>
                <a:latin typeface="Trebuchet MS"/>
                <a:cs typeface="Trebuchet MS"/>
              </a:rPr>
              <a:t>on </a:t>
            </a:r>
            <a:r>
              <a:rPr sz="1150" b="1" dirty="0">
                <a:solidFill>
                  <a:srgbClr val="DE428F"/>
                </a:solidFill>
                <a:latin typeface="Trebuchet MS"/>
                <a:cs typeface="Trebuchet MS"/>
              </a:rPr>
              <a:t>020 3886 0196 </a:t>
            </a:r>
            <a:r>
              <a:rPr sz="1150" b="1" dirty="0">
                <a:solidFill>
                  <a:srgbClr val="2F5496"/>
                </a:solidFill>
                <a:latin typeface="Trebuchet MS"/>
                <a:cs typeface="Trebuchet MS"/>
              </a:rPr>
              <a:t>or </a:t>
            </a:r>
            <a:r>
              <a:rPr sz="1150" b="1" spc="-5" dirty="0">
                <a:solidFill>
                  <a:srgbClr val="2F5496"/>
                </a:solidFill>
                <a:latin typeface="Trebuchet MS"/>
                <a:cs typeface="Trebuchet MS"/>
              </a:rPr>
              <a:t>email </a:t>
            </a:r>
            <a:r>
              <a:rPr sz="1150" b="1" spc="-5" dirty="0">
                <a:solidFill>
                  <a:srgbClr val="1E3547"/>
                </a:solidFill>
                <a:latin typeface="Trebuchet MS"/>
                <a:cs typeface="Trebuchet MS"/>
              </a:rPr>
              <a:t>info@ </a:t>
            </a:r>
            <a:r>
              <a:rPr sz="1150" b="1" dirty="0">
                <a:solidFill>
                  <a:srgbClr val="1E3547"/>
                </a:solidFill>
                <a:latin typeface="Trebuchet MS"/>
                <a:cs typeface="Trebuchet MS"/>
              </a:rPr>
              <a:t> healthwatchlewisham.co.uk</a:t>
            </a:r>
            <a:endParaRPr sz="1150" b="1" dirty="0">
              <a:latin typeface="Trebuchet MS"/>
              <a:cs typeface="Trebuchet MS"/>
            </a:endParaRPr>
          </a:p>
          <a:p>
            <a:pPr marL="12700">
              <a:lnSpc>
                <a:spcPct val="100000"/>
              </a:lnSpc>
              <a:spcBef>
                <a:spcPts val="1140"/>
              </a:spcBef>
            </a:pPr>
            <a:r>
              <a:rPr sz="1150" b="1" spc="-5" dirty="0">
                <a:solidFill>
                  <a:srgbClr val="2F5496"/>
                </a:solidFill>
                <a:latin typeface="Trebuchet MS"/>
                <a:cs typeface="Trebuchet MS"/>
              </a:rPr>
              <a:t>Name</a:t>
            </a:r>
            <a:r>
              <a:rPr sz="1150" b="1" spc="-30" dirty="0">
                <a:solidFill>
                  <a:srgbClr val="2F5496"/>
                </a:solidFill>
                <a:latin typeface="Trebuchet MS"/>
                <a:cs typeface="Trebuchet MS"/>
              </a:rPr>
              <a:t> </a:t>
            </a:r>
            <a:r>
              <a:rPr sz="1150" b="1" dirty="0">
                <a:solidFill>
                  <a:srgbClr val="2F5496"/>
                </a:solidFill>
                <a:latin typeface="Trebuchet MS"/>
                <a:cs typeface="Trebuchet MS"/>
              </a:rPr>
              <a:t>of</a:t>
            </a:r>
            <a:r>
              <a:rPr sz="1150" b="1" spc="-25" dirty="0">
                <a:solidFill>
                  <a:srgbClr val="2F5496"/>
                </a:solidFill>
                <a:latin typeface="Trebuchet MS"/>
                <a:cs typeface="Trebuchet MS"/>
              </a:rPr>
              <a:t> </a:t>
            </a:r>
            <a:r>
              <a:rPr sz="1150" b="1" dirty="0">
                <a:solidFill>
                  <a:srgbClr val="2F5496"/>
                </a:solidFill>
                <a:latin typeface="Trebuchet MS"/>
                <a:cs typeface="Trebuchet MS"/>
              </a:rPr>
              <a:t>Service:</a:t>
            </a:r>
            <a:r>
              <a:rPr sz="1150" b="1" spc="-25" dirty="0">
                <a:solidFill>
                  <a:srgbClr val="2F5496"/>
                </a:solidFill>
                <a:latin typeface="Trebuchet MS"/>
                <a:cs typeface="Trebuchet MS"/>
              </a:rPr>
              <a:t> </a:t>
            </a:r>
            <a:r>
              <a:rPr sz="1150" b="1" spc="-5" dirty="0">
                <a:solidFill>
                  <a:srgbClr val="2F5496"/>
                </a:solidFill>
                <a:latin typeface="Trebuchet MS"/>
                <a:cs typeface="Trebuchet MS"/>
              </a:rPr>
              <a:t>……………………………………………………………………………………………………….</a:t>
            </a:r>
            <a:endParaRPr sz="1150" b="1" dirty="0">
              <a:latin typeface="Trebuchet MS"/>
              <a:cs typeface="Trebuchet MS"/>
            </a:endParaRPr>
          </a:p>
          <a:p>
            <a:pPr>
              <a:lnSpc>
                <a:spcPct val="100000"/>
              </a:lnSpc>
              <a:spcBef>
                <a:spcPts val="40"/>
              </a:spcBef>
            </a:pPr>
            <a:endParaRPr sz="1150" b="1" dirty="0">
              <a:latin typeface="Trebuchet MS"/>
              <a:cs typeface="Trebuchet MS"/>
            </a:endParaRPr>
          </a:p>
          <a:p>
            <a:pPr marL="12700" marR="743585">
              <a:lnSpc>
                <a:spcPts val="1300"/>
              </a:lnSpc>
            </a:pPr>
            <a:r>
              <a:rPr sz="1150" b="1" dirty="0">
                <a:solidFill>
                  <a:srgbClr val="2F5496"/>
                </a:solidFill>
                <a:latin typeface="Trebuchet MS"/>
                <a:cs typeface="Trebuchet MS"/>
              </a:rPr>
              <a:t>How likely are you </a:t>
            </a:r>
            <a:r>
              <a:rPr sz="1150" b="1" spc="-5" dirty="0">
                <a:solidFill>
                  <a:srgbClr val="2F5496"/>
                </a:solidFill>
                <a:latin typeface="Trebuchet MS"/>
                <a:cs typeface="Trebuchet MS"/>
              </a:rPr>
              <a:t>to recommend this </a:t>
            </a:r>
            <a:r>
              <a:rPr sz="1150" b="1" dirty="0">
                <a:solidFill>
                  <a:srgbClr val="2F5496"/>
                </a:solidFill>
                <a:latin typeface="Trebuchet MS"/>
                <a:cs typeface="Trebuchet MS"/>
              </a:rPr>
              <a:t>anyone who </a:t>
            </a:r>
            <a:r>
              <a:rPr sz="1150" b="1" spc="-5" dirty="0">
                <a:solidFill>
                  <a:srgbClr val="2F5496"/>
                </a:solidFill>
                <a:latin typeface="Trebuchet MS"/>
                <a:cs typeface="Trebuchet MS"/>
              </a:rPr>
              <a:t>needs </a:t>
            </a:r>
            <a:r>
              <a:rPr sz="1150" b="1" dirty="0">
                <a:solidFill>
                  <a:srgbClr val="2F5496"/>
                </a:solidFill>
                <a:latin typeface="Trebuchet MS"/>
                <a:cs typeface="Trebuchet MS"/>
              </a:rPr>
              <a:t>similar care or </a:t>
            </a:r>
            <a:r>
              <a:rPr sz="1150" b="1" spc="-5" dirty="0">
                <a:solidFill>
                  <a:srgbClr val="2F5496"/>
                </a:solidFill>
                <a:latin typeface="Trebuchet MS"/>
                <a:cs typeface="Trebuchet MS"/>
              </a:rPr>
              <a:t>treatment? </a:t>
            </a:r>
            <a:r>
              <a:rPr sz="1150" b="1" spc="-350" dirty="0">
                <a:solidFill>
                  <a:srgbClr val="2F5496"/>
                </a:solidFill>
                <a:latin typeface="Trebuchet MS"/>
                <a:cs typeface="Trebuchet MS"/>
              </a:rPr>
              <a:t> </a:t>
            </a:r>
            <a:r>
              <a:rPr sz="1150" b="1" spc="-5" dirty="0">
                <a:solidFill>
                  <a:srgbClr val="2F5496"/>
                </a:solidFill>
                <a:latin typeface="Trebuchet MS"/>
                <a:cs typeface="Trebuchet MS"/>
              </a:rPr>
              <a:t>(Please</a:t>
            </a:r>
            <a:r>
              <a:rPr sz="1150" b="1" spc="-10" dirty="0">
                <a:solidFill>
                  <a:srgbClr val="2F5496"/>
                </a:solidFill>
                <a:latin typeface="Trebuchet MS"/>
                <a:cs typeface="Trebuchet MS"/>
              </a:rPr>
              <a:t> </a:t>
            </a:r>
            <a:r>
              <a:rPr sz="1150" b="1" dirty="0">
                <a:solidFill>
                  <a:srgbClr val="2F5496"/>
                </a:solidFill>
                <a:latin typeface="Trebuchet MS"/>
                <a:cs typeface="Trebuchet MS"/>
              </a:rPr>
              <a:t>circle)</a:t>
            </a:r>
            <a:endParaRPr sz="1150" b="1" dirty="0">
              <a:latin typeface="Trebuchet MS"/>
              <a:cs typeface="Trebuchet MS"/>
            </a:endParaRPr>
          </a:p>
          <a:p>
            <a:pPr marL="12700" marR="1039494">
              <a:lnSpc>
                <a:spcPts val="1300"/>
              </a:lnSpc>
              <a:tabLst>
                <a:tab pos="1718310" algn="l"/>
                <a:tab pos="2617470" algn="l"/>
                <a:tab pos="4917440" algn="l"/>
              </a:tabLst>
            </a:pPr>
            <a:r>
              <a:rPr sz="1150" b="1" dirty="0">
                <a:solidFill>
                  <a:srgbClr val="2F5496"/>
                </a:solidFill>
                <a:latin typeface="Trebuchet MS"/>
                <a:cs typeface="Trebuchet MS"/>
              </a:rPr>
              <a:t>5</a:t>
            </a:r>
            <a:r>
              <a:rPr sz="1150" b="1" spc="-5" dirty="0">
                <a:solidFill>
                  <a:srgbClr val="2F5496"/>
                </a:solidFill>
                <a:latin typeface="Trebuchet MS"/>
                <a:cs typeface="Trebuchet MS"/>
              </a:rPr>
              <a:t> </a:t>
            </a:r>
            <a:r>
              <a:rPr sz="1150" b="1" dirty="0">
                <a:solidFill>
                  <a:srgbClr val="2F5496"/>
                </a:solidFill>
                <a:latin typeface="Trebuchet MS"/>
                <a:cs typeface="Trebuchet MS"/>
              </a:rPr>
              <a:t>=</a:t>
            </a:r>
            <a:r>
              <a:rPr sz="1150" b="1" spc="-5" dirty="0">
                <a:solidFill>
                  <a:srgbClr val="2F5496"/>
                </a:solidFill>
                <a:latin typeface="Trebuchet MS"/>
                <a:cs typeface="Trebuchet MS"/>
              </a:rPr>
              <a:t> </a:t>
            </a:r>
            <a:r>
              <a:rPr sz="1150" b="1" dirty="0">
                <a:solidFill>
                  <a:srgbClr val="2F5496"/>
                </a:solidFill>
                <a:latin typeface="Trebuchet MS"/>
                <a:cs typeface="Trebuchet MS"/>
              </a:rPr>
              <a:t>Extremely likely	4</a:t>
            </a:r>
            <a:r>
              <a:rPr sz="1150" b="1" spc="-5" dirty="0">
                <a:solidFill>
                  <a:srgbClr val="2F5496"/>
                </a:solidFill>
                <a:latin typeface="Trebuchet MS"/>
                <a:cs typeface="Trebuchet MS"/>
              </a:rPr>
              <a:t> </a:t>
            </a:r>
            <a:r>
              <a:rPr sz="1150" b="1" dirty="0">
                <a:solidFill>
                  <a:srgbClr val="2F5496"/>
                </a:solidFill>
                <a:latin typeface="Trebuchet MS"/>
                <a:cs typeface="Trebuchet MS"/>
              </a:rPr>
              <a:t>=</a:t>
            </a:r>
            <a:r>
              <a:rPr sz="1150" b="1" spc="-5" dirty="0">
                <a:solidFill>
                  <a:srgbClr val="2F5496"/>
                </a:solidFill>
                <a:latin typeface="Trebuchet MS"/>
                <a:cs typeface="Trebuchet MS"/>
              </a:rPr>
              <a:t> Likely	</a:t>
            </a:r>
            <a:r>
              <a:rPr sz="1150" b="1" dirty="0">
                <a:solidFill>
                  <a:srgbClr val="2F5496"/>
                </a:solidFill>
                <a:latin typeface="Trebuchet MS"/>
                <a:cs typeface="Trebuchet MS"/>
              </a:rPr>
              <a:t>3</a:t>
            </a:r>
            <a:r>
              <a:rPr sz="1150" b="1" spc="-5" dirty="0">
                <a:solidFill>
                  <a:srgbClr val="2F5496"/>
                </a:solidFill>
                <a:latin typeface="Trebuchet MS"/>
                <a:cs typeface="Trebuchet MS"/>
              </a:rPr>
              <a:t> </a:t>
            </a:r>
            <a:r>
              <a:rPr sz="1150" b="1" dirty="0">
                <a:solidFill>
                  <a:srgbClr val="2F5496"/>
                </a:solidFill>
                <a:latin typeface="Trebuchet MS"/>
                <a:cs typeface="Trebuchet MS"/>
              </a:rPr>
              <a:t>= </a:t>
            </a:r>
            <a:r>
              <a:rPr sz="1150" b="1" spc="-5" dirty="0">
                <a:solidFill>
                  <a:srgbClr val="2F5496"/>
                </a:solidFill>
                <a:latin typeface="Trebuchet MS"/>
                <a:cs typeface="Trebuchet MS"/>
              </a:rPr>
              <a:t>Neither </a:t>
            </a:r>
            <a:r>
              <a:rPr sz="1150" b="1" dirty="0">
                <a:solidFill>
                  <a:srgbClr val="2F5496"/>
                </a:solidFill>
                <a:latin typeface="Trebuchet MS"/>
                <a:cs typeface="Trebuchet MS"/>
              </a:rPr>
              <a:t>likely </a:t>
            </a:r>
            <a:r>
              <a:rPr sz="1150" b="1" spc="-5" dirty="0">
                <a:solidFill>
                  <a:srgbClr val="2F5496"/>
                </a:solidFill>
                <a:latin typeface="Trebuchet MS"/>
                <a:cs typeface="Trebuchet MS"/>
              </a:rPr>
              <a:t>nor unlikely	</a:t>
            </a:r>
            <a:r>
              <a:rPr sz="1150" b="1" dirty="0">
                <a:solidFill>
                  <a:srgbClr val="2F5496"/>
                </a:solidFill>
                <a:latin typeface="Trebuchet MS"/>
                <a:cs typeface="Trebuchet MS"/>
              </a:rPr>
              <a:t>2</a:t>
            </a:r>
            <a:r>
              <a:rPr sz="1150" b="1" spc="-50" dirty="0">
                <a:solidFill>
                  <a:srgbClr val="2F5496"/>
                </a:solidFill>
                <a:latin typeface="Trebuchet MS"/>
                <a:cs typeface="Trebuchet MS"/>
              </a:rPr>
              <a:t> </a:t>
            </a:r>
            <a:r>
              <a:rPr sz="1150" b="1" dirty="0">
                <a:solidFill>
                  <a:srgbClr val="2F5496"/>
                </a:solidFill>
                <a:latin typeface="Trebuchet MS"/>
                <a:cs typeface="Trebuchet MS"/>
              </a:rPr>
              <a:t>=</a:t>
            </a:r>
            <a:r>
              <a:rPr sz="1150" b="1" spc="-50" dirty="0">
                <a:solidFill>
                  <a:srgbClr val="2F5496"/>
                </a:solidFill>
                <a:latin typeface="Trebuchet MS"/>
                <a:cs typeface="Trebuchet MS"/>
              </a:rPr>
              <a:t> </a:t>
            </a:r>
            <a:r>
              <a:rPr sz="1150" b="1" spc="-5" dirty="0">
                <a:solidFill>
                  <a:srgbClr val="2F5496"/>
                </a:solidFill>
                <a:latin typeface="Trebuchet MS"/>
                <a:cs typeface="Trebuchet MS"/>
              </a:rPr>
              <a:t>Unlikely </a:t>
            </a:r>
            <a:r>
              <a:rPr sz="1150" b="1" spc="-350" dirty="0">
                <a:solidFill>
                  <a:srgbClr val="2F5496"/>
                </a:solidFill>
                <a:latin typeface="Trebuchet MS"/>
                <a:cs typeface="Trebuchet MS"/>
              </a:rPr>
              <a:t> </a:t>
            </a:r>
            <a:r>
              <a:rPr sz="1150" b="1" dirty="0">
                <a:solidFill>
                  <a:srgbClr val="2F5496"/>
                </a:solidFill>
                <a:latin typeface="Trebuchet MS"/>
                <a:cs typeface="Trebuchet MS"/>
              </a:rPr>
              <a:t>1</a:t>
            </a:r>
            <a:r>
              <a:rPr sz="1150" b="1" spc="-5" dirty="0">
                <a:solidFill>
                  <a:srgbClr val="2F5496"/>
                </a:solidFill>
                <a:latin typeface="Trebuchet MS"/>
                <a:cs typeface="Trebuchet MS"/>
              </a:rPr>
              <a:t> </a:t>
            </a:r>
            <a:r>
              <a:rPr sz="1150" b="1" dirty="0">
                <a:solidFill>
                  <a:srgbClr val="2F5496"/>
                </a:solidFill>
                <a:latin typeface="Trebuchet MS"/>
                <a:cs typeface="Trebuchet MS"/>
              </a:rPr>
              <a:t>=</a:t>
            </a:r>
            <a:r>
              <a:rPr sz="1150" b="1" spc="-5" dirty="0">
                <a:solidFill>
                  <a:srgbClr val="2F5496"/>
                </a:solidFill>
                <a:latin typeface="Trebuchet MS"/>
                <a:cs typeface="Trebuchet MS"/>
              </a:rPr>
              <a:t> </a:t>
            </a:r>
            <a:r>
              <a:rPr sz="1150" b="1" dirty="0">
                <a:solidFill>
                  <a:srgbClr val="2F5496"/>
                </a:solidFill>
                <a:latin typeface="Trebuchet MS"/>
                <a:cs typeface="Trebuchet MS"/>
              </a:rPr>
              <a:t>Extremely </a:t>
            </a:r>
            <a:r>
              <a:rPr sz="1150" b="1" spc="-5" dirty="0">
                <a:solidFill>
                  <a:srgbClr val="2F5496"/>
                </a:solidFill>
                <a:latin typeface="Trebuchet MS"/>
                <a:cs typeface="Trebuchet MS"/>
              </a:rPr>
              <a:t>unlikely	</a:t>
            </a:r>
            <a:r>
              <a:rPr sz="1150" b="1" dirty="0">
                <a:solidFill>
                  <a:srgbClr val="2F5496"/>
                </a:solidFill>
                <a:latin typeface="Trebuchet MS"/>
                <a:cs typeface="Trebuchet MS"/>
              </a:rPr>
              <a:t>(</a:t>
            </a:r>
            <a:r>
              <a:rPr sz="1150" b="1" spc="355" dirty="0">
                <a:solidFill>
                  <a:srgbClr val="2F5496"/>
                </a:solidFill>
                <a:latin typeface="Trebuchet MS"/>
                <a:cs typeface="Trebuchet MS"/>
              </a:rPr>
              <a:t> </a:t>
            </a:r>
            <a:r>
              <a:rPr sz="1150" b="1" dirty="0">
                <a:solidFill>
                  <a:srgbClr val="2F5496"/>
                </a:solidFill>
                <a:latin typeface="Trebuchet MS"/>
                <a:cs typeface="Trebuchet MS"/>
              </a:rPr>
              <a:t>)</a:t>
            </a:r>
            <a:r>
              <a:rPr sz="1150" b="1" spc="-5" dirty="0">
                <a:solidFill>
                  <a:srgbClr val="2F5496"/>
                </a:solidFill>
                <a:latin typeface="Trebuchet MS"/>
                <a:cs typeface="Trebuchet MS"/>
              </a:rPr>
              <a:t> Don’t</a:t>
            </a:r>
            <a:r>
              <a:rPr sz="1150" b="1" spc="-10" dirty="0">
                <a:solidFill>
                  <a:srgbClr val="2F5496"/>
                </a:solidFill>
                <a:latin typeface="Trebuchet MS"/>
                <a:cs typeface="Trebuchet MS"/>
              </a:rPr>
              <a:t> </a:t>
            </a:r>
            <a:r>
              <a:rPr sz="1150" b="1" spc="-5" dirty="0">
                <a:solidFill>
                  <a:srgbClr val="2F5496"/>
                </a:solidFill>
                <a:latin typeface="Trebuchet MS"/>
                <a:cs typeface="Trebuchet MS"/>
              </a:rPr>
              <a:t>know</a:t>
            </a:r>
            <a:endParaRPr sz="1150" b="1" dirty="0">
              <a:latin typeface="Trebuchet MS"/>
              <a:cs typeface="Trebuchet MS"/>
            </a:endParaRPr>
          </a:p>
          <a:p>
            <a:pPr marL="12700">
              <a:lnSpc>
                <a:spcPts val="1370"/>
              </a:lnSpc>
              <a:spcBef>
                <a:spcPts val="1140"/>
              </a:spcBef>
            </a:pPr>
            <a:r>
              <a:rPr sz="1150" b="1" dirty="0">
                <a:solidFill>
                  <a:srgbClr val="2F5496"/>
                </a:solidFill>
                <a:latin typeface="Trebuchet MS"/>
                <a:cs typeface="Trebuchet MS"/>
              </a:rPr>
              <a:t>How</a:t>
            </a:r>
            <a:r>
              <a:rPr sz="1150" b="1" spc="-10" dirty="0">
                <a:solidFill>
                  <a:srgbClr val="2F5496"/>
                </a:solidFill>
                <a:latin typeface="Trebuchet MS"/>
                <a:cs typeface="Trebuchet MS"/>
              </a:rPr>
              <a:t> </a:t>
            </a:r>
            <a:r>
              <a:rPr sz="1150" b="1" dirty="0">
                <a:solidFill>
                  <a:srgbClr val="2F5496"/>
                </a:solidFill>
                <a:latin typeface="Trebuchet MS"/>
                <a:cs typeface="Trebuchet MS"/>
              </a:rPr>
              <a:t>do</a:t>
            </a:r>
            <a:r>
              <a:rPr sz="1150" b="1" spc="-10" dirty="0">
                <a:solidFill>
                  <a:srgbClr val="2F5496"/>
                </a:solidFill>
                <a:latin typeface="Trebuchet MS"/>
                <a:cs typeface="Trebuchet MS"/>
              </a:rPr>
              <a:t> </a:t>
            </a:r>
            <a:r>
              <a:rPr sz="1150" b="1" dirty="0">
                <a:solidFill>
                  <a:srgbClr val="2F5496"/>
                </a:solidFill>
                <a:latin typeface="Trebuchet MS"/>
                <a:cs typeface="Trebuchet MS"/>
              </a:rPr>
              <a:t>you</a:t>
            </a:r>
            <a:r>
              <a:rPr sz="1150" b="1" spc="-10" dirty="0">
                <a:solidFill>
                  <a:srgbClr val="2F5496"/>
                </a:solidFill>
                <a:latin typeface="Trebuchet MS"/>
                <a:cs typeface="Trebuchet MS"/>
              </a:rPr>
              <a:t> rate </a:t>
            </a:r>
            <a:r>
              <a:rPr sz="1150" b="1" dirty="0">
                <a:solidFill>
                  <a:srgbClr val="2F5496"/>
                </a:solidFill>
                <a:latin typeface="Trebuchet MS"/>
                <a:cs typeface="Trebuchet MS"/>
              </a:rPr>
              <a:t>your</a:t>
            </a:r>
            <a:r>
              <a:rPr sz="1150" b="1" spc="-10" dirty="0">
                <a:solidFill>
                  <a:srgbClr val="2F5496"/>
                </a:solidFill>
                <a:latin typeface="Trebuchet MS"/>
                <a:cs typeface="Trebuchet MS"/>
              </a:rPr>
              <a:t> overall </a:t>
            </a:r>
            <a:r>
              <a:rPr sz="1150" b="1" dirty="0">
                <a:solidFill>
                  <a:srgbClr val="2F5496"/>
                </a:solidFill>
                <a:latin typeface="Trebuchet MS"/>
                <a:cs typeface="Trebuchet MS"/>
              </a:rPr>
              <a:t>experience?</a:t>
            </a:r>
            <a:endParaRPr sz="1150" b="1" dirty="0">
              <a:latin typeface="Trebuchet MS"/>
              <a:cs typeface="Trebuchet MS"/>
            </a:endParaRPr>
          </a:p>
          <a:p>
            <a:pPr marL="12700">
              <a:lnSpc>
                <a:spcPts val="1370"/>
              </a:lnSpc>
              <a:tabLst>
                <a:tab pos="1494155" algn="l"/>
                <a:tab pos="2693035" algn="l"/>
                <a:tab pos="3829685" algn="l"/>
                <a:tab pos="4980940" algn="l"/>
              </a:tabLst>
            </a:pPr>
            <a:r>
              <a:rPr sz="1150" b="1" dirty="0">
                <a:solidFill>
                  <a:srgbClr val="2F5496"/>
                </a:solidFill>
                <a:latin typeface="Trebuchet MS"/>
                <a:cs typeface="Trebuchet MS"/>
              </a:rPr>
              <a:t>5</a:t>
            </a:r>
            <a:r>
              <a:rPr sz="1150" b="1" spc="-5" dirty="0">
                <a:solidFill>
                  <a:srgbClr val="2F5496"/>
                </a:solidFill>
                <a:latin typeface="Trebuchet MS"/>
                <a:cs typeface="Trebuchet MS"/>
              </a:rPr>
              <a:t> </a:t>
            </a:r>
            <a:r>
              <a:rPr sz="1150" b="1" dirty="0">
                <a:solidFill>
                  <a:srgbClr val="2F5496"/>
                </a:solidFill>
                <a:latin typeface="Trebuchet MS"/>
                <a:cs typeface="Trebuchet MS"/>
              </a:rPr>
              <a:t>=</a:t>
            </a:r>
            <a:r>
              <a:rPr sz="1150" b="1" spc="-5" dirty="0">
                <a:solidFill>
                  <a:srgbClr val="2F5496"/>
                </a:solidFill>
                <a:latin typeface="Trebuchet MS"/>
                <a:cs typeface="Trebuchet MS"/>
              </a:rPr>
              <a:t> </a:t>
            </a:r>
            <a:r>
              <a:rPr sz="1150" b="1" dirty="0">
                <a:solidFill>
                  <a:srgbClr val="2F5496"/>
                </a:solidFill>
                <a:latin typeface="Trebuchet MS"/>
                <a:cs typeface="Trebuchet MS"/>
              </a:rPr>
              <a:t>Excellent	4</a:t>
            </a:r>
            <a:r>
              <a:rPr sz="1150" b="1" spc="-5" dirty="0">
                <a:solidFill>
                  <a:srgbClr val="2F5496"/>
                </a:solidFill>
                <a:latin typeface="Trebuchet MS"/>
                <a:cs typeface="Trebuchet MS"/>
              </a:rPr>
              <a:t> </a:t>
            </a:r>
            <a:r>
              <a:rPr sz="1150" b="1" dirty="0">
                <a:solidFill>
                  <a:srgbClr val="2F5496"/>
                </a:solidFill>
                <a:latin typeface="Trebuchet MS"/>
                <a:cs typeface="Trebuchet MS"/>
              </a:rPr>
              <a:t>=</a:t>
            </a:r>
            <a:r>
              <a:rPr sz="1150" b="1" spc="-5" dirty="0">
                <a:solidFill>
                  <a:srgbClr val="2F5496"/>
                </a:solidFill>
                <a:latin typeface="Trebuchet MS"/>
                <a:cs typeface="Trebuchet MS"/>
              </a:rPr>
              <a:t> Good	</a:t>
            </a:r>
            <a:r>
              <a:rPr sz="1150" b="1" dirty="0">
                <a:solidFill>
                  <a:srgbClr val="2F5496"/>
                </a:solidFill>
                <a:latin typeface="Trebuchet MS"/>
                <a:cs typeface="Trebuchet MS"/>
              </a:rPr>
              <a:t>3</a:t>
            </a:r>
            <a:r>
              <a:rPr sz="1150" b="1" spc="-5" dirty="0">
                <a:solidFill>
                  <a:srgbClr val="2F5496"/>
                </a:solidFill>
                <a:latin typeface="Trebuchet MS"/>
                <a:cs typeface="Trebuchet MS"/>
              </a:rPr>
              <a:t> </a:t>
            </a:r>
            <a:r>
              <a:rPr sz="1150" b="1" dirty="0">
                <a:solidFill>
                  <a:srgbClr val="2F5496"/>
                </a:solidFill>
                <a:latin typeface="Trebuchet MS"/>
                <a:cs typeface="Trebuchet MS"/>
              </a:rPr>
              <a:t>=</a:t>
            </a:r>
            <a:r>
              <a:rPr sz="1150" b="1" spc="-5" dirty="0">
                <a:solidFill>
                  <a:srgbClr val="2F5496"/>
                </a:solidFill>
                <a:latin typeface="Trebuchet MS"/>
                <a:cs typeface="Trebuchet MS"/>
              </a:rPr>
              <a:t> </a:t>
            </a:r>
            <a:r>
              <a:rPr sz="1150" b="1" dirty="0">
                <a:solidFill>
                  <a:srgbClr val="2F5496"/>
                </a:solidFill>
                <a:latin typeface="Trebuchet MS"/>
                <a:cs typeface="Trebuchet MS"/>
              </a:rPr>
              <a:t>Okay	2</a:t>
            </a:r>
            <a:r>
              <a:rPr sz="1150" b="1" spc="-5" dirty="0">
                <a:solidFill>
                  <a:srgbClr val="2F5496"/>
                </a:solidFill>
                <a:latin typeface="Trebuchet MS"/>
                <a:cs typeface="Trebuchet MS"/>
              </a:rPr>
              <a:t> </a:t>
            </a:r>
            <a:r>
              <a:rPr sz="1150" b="1" dirty="0">
                <a:solidFill>
                  <a:srgbClr val="2F5496"/>
                </a:solidFill>
                <a:latin typeface="Trebuchet MS"/>
                <a:cs typeface="Trebuchet MS"/>
              </a:rPr>
              <a:t>=</a:t>
            </a:r>
            <a:r>
              <a:rPr sz="1150" b="1" spc="-5" dirty="0">
                <a:solidFill>
                  <a:srgbClr val="2F5496"/>
                </a:solidFill>
                <a:latin typeface="Trebuchet MS"/>
                <a:cs typeface="Trebuchet MS"/>
              </a:rPr>
              <a:t> </a:t>
            </a:r>
            <a:r>
              <a:rPr sz="1150" b="1" spc="-10" dirty="0">
                <a:solidFill>
                  <a:srgbClr val="2F5496"/>
                </a:solidFill>
                <a:latin typeface="Trebuchet MS"/>
                <a:cs typeface="Trebuchet MS"/>
              </a:rPr>
              <a:t>Poor	</a:t>
            </a:r>
            <a:r>
              <a:rPr sz="1150" b="1" dirty="0">
                <a:solidFill>
                  <a:srgbClr val="2F5496"/>
                </a:solidFill>
                <a:latin typeface="Trebuchet MS"/>
                <a:cs typeface="Trebuchet MS"/>
              </a:rPr>
              <a:t>1</a:t>
            </a:r>
            <a:r>
              <a:rPr sz="1150" b="1" spc="-35" dirty="0">
                <a:solidFill>
                  <a:srgbClr val="2F5496"/>
                </a:solidFill>
                <a:latin typeface="Trebuchet MS"/>
                <a:cs typeface="Trebuchet MS"/>
              </a:rPr>
              <a:t> </a:t>
            </a:r>
            <a:r>
              <a:rPr sz="1150" b="1" dirty="0">
                <a:solidFill>
                  <a:srgbClr val="2F5496"/>
                </a:solidFill>
                <a:latin typeface="Trebuchet MS"/>
                <a:cs typeface="Trebuchet MS"/>
              </a:rPr>
              <a:t>=</a:t>
            </a:r>
            <a:r>
              <a:rPr sz="1150" b="1" spc="-45" dirty="0">
                <a:solidFill>
                  <a:srgbClr val="2F5496"/>
                </a:solidFill>
                <a:latin typeface="Trebuchet MS"/>
                <a:cs typeface="Trebuchet MS"/>
              </a:rPr>
              <a:t> </a:t>
            </a:r>
            <a:r>
              <a:rPr sz="1150" b="1" spc="-25" dirty="0">
                <a:solidFill>
                  <a:srgbClr val="2F5496"/>
                </a:solidFill>
                <a:latin typeface="Trebuchet MS"/>
                <a:cs typeface="Trebuchet MS"/>
              </a:rPr>
              <a:t>Terrible</a:t>
            </a:r>
            <a:endParaRPr sz="1150" b="1" dirty="0">
              <a:latin typeface="Trebuchet MS"/>
              <a:cs typeface="Trebuchet MS"/>
            </a:endParaRPr>
          </a:p>
          <a:p>
            <a:pPr marL="12700">
              <a:lnSpc>
                <a:spcPts val="1370"/>
              </a:lnSpc>
              <a:spcBef>
                <a:spcPts val="1155"/>
              </a:spcBef>
            </a:pPr>
            <a:r>
              <a:rPr sz="1150" b="1" spc="-5" dirty="0">
                <a:solidFill>
                  <a:srgbClr val="2F5496"/>
                </a:solidFill>
                <a:latin typeface="Trebuchet MS"/>
                <a:cs typeface="Trebuchet MS"/>
              </a:rPr>
              <a:t>Summary</a:t>
            </a:r>
            <a:r>
              <a:rPr sz="1150" b="1" spc="-30" dirty="0">
                <a:solidFill>
                  <a:srgbClr val="2F5496"/>
                </a:solidFill>
                <a:latin typeface="Trebuchet MS"/>
                <a:cs typeface="Trebuchet MS"/>
              </a:rPr>
              <a:t> </a:t>
            </a:r>
            <a:r>
              <a:rPr sz="1150" b="1" dirty="0">
                <a:solidFill>
                  <a:srgbClr val="2F5496"/>
                </a:solidFill>
                <a:latin typeface="Trebuchet MS"/>
                <a:cs typeface="Trebuchet MS"/>
              </a:rPr>
              <a:t>of</a:t>
            </a:r>
            <a:r>
              <a:rPr sz="1150" b="1" spc="-30" dirty="0">
                <a:solidFill>
                  <a:srgbClr val="2F5496"/>
                </a:solidFill>
                <a:latin typeface="Trebuchet MS"/>
                <a:cs typeface="Trebuchet MS"/>
              </a:rPr>
              <a:t> </a:t>
            </a:r>
            <a:r>
              <a:rPr sz="1150" b="1" dirty="0">
                <a:solidFill>
                  <a:srgbClr val="2F5496"/>
                </a:solidFill>
                <a:latin typeface="Trebuchet MS"/>
                <a:cs typeface="Trebuchet MS"/>
              </a:rPr>
              <a:t>your</a:t>
            </a:r>
            <a:r>
              <a:rPr sz="1150" b="1" spc="-20" dirty="0">
                <a:solidFill>
                  <a:srgbClr val="2F5496"/>
                </a:solidFill>
                <a:latin typeface="Trebuchet MS"/>
                <a:cs typeface="Trebuchet MS"/>
              </a:rPr>
              <a:t> </a:t>
            </a:r>
            <a:r>
              <a:rPr sz="1150" b="1" dirty="0">
                <a:solidFill>
                  <a:srgbClr val="2F5496"/>
                </a:solidFill>
                <a:latin typeface="Trebuchet MS"/>
                <a:cs typeface="Trebuchet MS"/>
              </a:rPr>
              <a:t>experience</a:t>
            </a:r>
            <a:endParaRPr sz="1150" b="1" dirty="0">
              <a:latin typeface="Trebuchet MS"/>
              <a:cs typeface="Trebuchet MS"/>
            </a:endParaRPr>
          </a:p>
          <a:p>
            <a:pPr marL="12700">
              <a:lnSpc>
                <a:spcPts val="1370"/>
              </a:lnSpc>
            </a:pPr>
            <a:r>
              <a:rPr sz="1150" b="1" spc="-5" dirty="0">
                <a:solidFill>
                  <a:srgbClr val="2F5496"/>
                </a:solidFill>
                <a:latin typeface="Trebuchet MS"/>
                <a:cs typeface="Trebuchet MS"/>
              </a:rPr>
              <a:t>…………………………………………………………………………………………………………………………………………………………...</a:t>
            </a:r>
            <a:endParaRPr sz="1150" b="1" dirty="0">
              <a:latin typeface="Trebuchet MS"/>
              <a:cs typeface="Trebuchet MS"/>
            </a:endParaRPr>
          </a:p>
          <a:p>
            <a:pPr marL="12700">
              <a:lnSpc>
                <a:spcPct val="100000"/>
              </a:lnSpc>
              <a:spcBef>
                <a:spcPts val="1160"/>
              </a:spcBef>
            </a:pPr>
            <a:r>
              <a:rPr sz="1150" b="1" spc="-35" dirty="0">
                <a:solidFill>
                  <a:srgbClr val="2F5496"/>
                </a:solidFill>
                <a:latin typeface="Trebuchet MS"/>
                <a:cs typeface="Trebuchet MS"/>
              </a:rPr>
              <a:t>Tell</a:t>
            </a:r>
            <a:r>
              <a:rPr sz="1150" b="1" spc="-15" dirty="0">
                <a:solidFill>
                  <a:srgbClr val="2F5496"/>
                </a:solidFill>
                <a:latin typeface="Trebuchet MS"/>
                <a:cs typeface="Trebuchet MS"/>
              </a:rPr>
              <a:t> </a:t>
            </a:r>
            <a:r>
              <a:rPr sz="1150" b="1" dirty="0">
                <a:solidFill>
                  <a:srgbClr val="2F5496"/>
                </a:solidFill>
                <a:latin typeface="Trebuchet MS"/>
                <a:cs typeface="Trebuchet MS"/>
              </a:rPr>
              <a:t>us</a:t>
            </a:r>
            <a:r>
              <a:rPr sz="1150" b="1" spc="-15" dirty="0">
                <a:solidFill>
                  <a:srgbClr val="2F5496"/>
                </a:solidFill>
                <a:latin typeface="Trebuchet MS"/>
                <a:cs typeface="Trebuchet MS"/>
              </a:rPr>
              <a:t> </a:t>
            </a:r>
            <a:r>
              <a:rPr sz="1150" b="1" spc="-5" dirty="0">
                <a:solidFill>
                  <a:srgbClr val="2F5496"/>
                </a:solidFill>
                <a:latin typeface="Trebuchet MS"/>
                <a:cs typeface="Trebuchet MS"/>
              </a:rPr>
              <a:t>more</a:t>
            </a:r>
            <a:r>
              <a:rPr sz="1150" b="1" spc="-20" dirty="0">
                <a:solidFill>
                  <a:srgbClr val="2F5496"/>
                </a:solidFill>
                <a:latin typeface="Trebuchet MS"/>
                <a:cs typeface="Trebuchet MS"/>
              </a:rPr>
              <a:t> </a:t>
            </a:r>
            <a:r>
              <a:rPr sz="1150" b="1" dirty="0">
                <a:solidFill>
                  <a:srgbClr val="2F5496"/>
                </a:solidFill>
                <a:latin typeface="Trebuchet MS"/>
                <a:cs typeface="Trebuchet MS"/>
              </a:rPr>
              <a:t>about</a:t>
            </a:r>
            <a:r>
              <a:rPr sz="1150" b="1" spc="-15" dirty="0">
                <a:solidFill>
                  <a:srgbClr val="2F5496"/>
                </a:solidFill>
                <a:latin typeface="Trebuchet MS"/>
                <a:cs typeface="Trebuchet MS"/>
              </a:rPr>
              <a:t> </a:t>
            </a:r>
            <a:r>
              <a:rPr sz="1150" b="1" dirty="0">
                <a:solidFill>
                  <a:srgbClr val="2F5496"/>
                </a:solidFill>
                <a:latin typeface="Trebuchet MS"/>
                <a:cs typeface="Trebuchet MS"/>
              </a:rPr>
              <a:t>your</a:t>
            </a:r>
            <a:r>
              <a:rPr sz="1150" b="1" spc="-15" dirty="0">
                <a:solidFill>
                  <a:srgbClr val="2F5496"/>
                </a:solidFill>
                <a:latin typeface="Trebuchet MS"/>
                <a:cs typeface="Trebuchet MS"/>
              </a:rPr>
              <a:t> </a:t>
            </a:r>
            <a:r>
              <a:rPr sz="1150" b="1" dirty="0">
                <a:solidFill>
                  <a:srgbClr val="2F5496"/>
                </a:solidFill>
                <a:latin typeface="Trebuchet MS"/>
                <a:cs typeface="Trebuchet MS"/>
              </a:rPr>
              <a:t>experience</a:t>
            </a:r>
            <a:endParaRPr sz="1150" b="1" dirty="0">
              <a:latin typeface="Trebuchet MS"/>
              <a:cs typeface="Trebuchet MS"/>
            </a:endParaRPr>
          </a:p>
          <a:p>
            <a:pPr marL="12700">
              <a:lnSpc>
                <a:spcPct val="100000"/>
              </a:lnSpc>
              <a:spcBef>
                <a:spcPts val="1160"/>
              </a:spcBef>
            </a:pPr>
            <a:r>
              <a:rPr sz="1150" b="1" spc="-5" dirty="0">
                <a:solidFill>
                  <a:srgbClr val="2F5496"/>
                </a:solidFill>
                <a:latin typeface="Trebuchet MS"/>
                <a:cs typeface="Trebuchet MS"/>
              </a:rPr>
              <a:t>………………………………………………………………………………………………………………………………………..………………...</a:t>
            </a:r>
            <a:endParaRPr sz="1150" b="1" dirty="0">
              <a:latin typeface="Trebuchet MS"/>
              <a:cs typeface="Trebuchet MS"/>
            </a:endParaRPr>
          </a:p>
          <a:p>
            <a:pPr marL="12700">
              <a:lnSpc>
                <a:spcPct val="100000"/>
              </a:lnSpc>
              <a:spcBef>
                <a:spcPts val="1160"/>
              </a:spcBef>
            </a:pPr>
            <a:r>
              <a:rPr sz="1150" b="1" spc="-5" dirty="0">
                <a:solidFill>
                  <a:srgbClr val="2F5496"/>
                </a:solidFill>
                <a:latin typeface="Trebuchet MS"/>
                <a:cs typeface="Trebuchet MS"/>
              </a:rPr>
              <a:t>…………………………………………………………………………………………………………………………………………………………...</a:t>
            </a:r>
            <a:endParaRPr sz="1150" b="1" dirty="0">
              <a:latin typeface="Trebuchet MS"/>
              <a:cs typeface="Trebuchet MS"/>
            </a:endParaRPr>
          </a:p>
          <a:p>
            <a:pPr marL="12700">
              <a:lnSpc>
                <a:spcPct val="100000"/>
              </a:lnSpc>
              <a:spcBef>
                <a:spcPts val="1160"/>
              </a:spcBef>
            </a:pPr>
            <a:r>
              <a:rPr lang="en-GB" sz="1150" b="1" spc="-5" dirty="0">
                <a:solidFill>
                  <a:srgbClr val="2F5496"/>
                </a:solidFill>
                <a:latin typeface="Trebuchet MS"/>
                <a:cs typeface="Trebuchet MS"/>
              </a:rPr>
              <a:t>………………………………………………………………………………………………………………………………….………………………...</a:t>
            </a:r>
            <a:endParaRPr lang="en-GB" sz="1150" b="1" dirty="0">
              <a:latin typeface="Trebuchet MS"/>
              <a:cs typeface="Trebuchet MS"/>
            </a:endParaRPr>
          </a:p>
          <a:p>
            <a:pPr marL="12700">
              <a:lnSpc>
                <a:spcPts val="1370"/>
              </a:lnSpc>
              <a:spcBef>
                <a:spcPts val="1160"/>
              </a:spcBef>
            </a:pPr>
            <a:r>
              <a:rPr sz="1150" b="1" dirty="0">
                <a:solidFill>
                  <a:srgbClr val="2F5496"/>
                </a:solidFill>
                <a:latin typeface="Trebuchet MS"/>
                <a:cs typeface="Trebuchet MS"/>
              </a:rPr>
              <a:t>Where</a:t>
            </a:r>
            <a:r>
              <a:rPr sz="1150" b="1" spc="-20" dirty="0">
                <a:solidFill>
                  <a:srgbClr val="2F5496"/>
                </a:solidFill>
                <a:latin typeface="Trebuchet MS"/>
                <a:cs typeface="Trebuchet MS"/>
              </a:rPr>
              <a:t> </a:t>
            </a:r>
            <a:r>
              <a:rPr sz="1150" b="1" dirty="0">
                <a:solidFill>
                  <a:srgbClr val="2F5496"/>
                </a:solidFill>
                <a:latin typeface="Trebuchet MS"/>
                <a:cs typeface="Trebuchet MS"/>
              </a:rPr>
              <a:t>do</a:t>
            </a:r>
            <a:r>
              <a:rPr sz="1150" b="1" spc="-20" dirty="0">
                <a:solidFill>
                  <a:srgbClr val="2F5496"/>
                </a:solidFill>
                <a:latin typeface="Trebuchet MS"/>
                <a:cs typeface="Trebuchet MS"/>
              </a:rPr>
              <a:t> </a:t>
            </a:r>
            <a:r>
              <a:rPr sz="1150" b="1" dirty="0">
                <a:solidFill>
                  <a:srgbClr val="2F5496"/>
                </a:solidFill>
                <a:latin typeface="Trebuchet MS"/>
                <a:cs typeface="Trebuchet MS"/>
              </a:rPr>
              <a:t>you</a:t>
            </a:r>
            <a:r>
              <a:rPr sz="1150" b="1" spc="-20" dirty="0">
                <a:solidFill>
                  <a:srgbClr val="2F5496"/>
                </a:solidFill>
                <a:latin typeface="Trebuchet MS"/>
                <a:cs typeface="Trebuchet MS"/>
              </a:rPr>
              <a:t> </a:t>
            </a:r>
            <a:r>
              <a:rPr sz="1150" b="1" dirty="0">
                <a:solidFill>
                  <a:srgbClr val="2F5496"/>
                </a:solidFill>
                <a:latin typeface="Trebuchet MS"/>
                <a:cs typeface="Trebuchet MS"/>
              </a:rPr>
              <a:t>live?</a:t>
            </a:r>
            <a:r>
              <a:rPr sz="1150" b="1" spc="-25" dirty="0">
                <a:solidFill>
                  <a:srgbClr val="2F5496"/>
                </a:solidFill>
                <a:latin typeface="Trebuchet MS"/>
                <a:cs typeface="Trebuchet MS"/>
              </a:rPr>
              <a:t> </a:t>
            </a:r>
            <a:r>
              <a:rPr sz="1150" b="1" spc="-5" dirty="0">
                <a:solidFill>
                  <a:srgbClr val="2F5496"/>
                </a:solidFill>
                <a:latin typeface="Trebuchet MS"/>
                <a:cs typeface="Trebuchet MS"/>
              </a:rPr>
              <a:t>(town/city)</a:t>
            </a:r>
            <a:endParaRPr sz="1150" b="1" dirty="0">
              <a:latin typeface="Trebuchet MS"/>
              <a:cs typeface="Trebuchet MS"/>
            </a:endParaRPr>
          </a:p>
          <a:p>
            <a:pPr marL="12700" marR="37465">
              <a:lnSpc>
                <a:spcPts val="1300"/>
              </a:lnSpc>
              <a:spcBef>
                <a:spcPts val="90"/>
              </a:spcBef>
            </a:pPr>
            <a:r>
              <a:rPr sz="1150" b="1" spc="-5" dirty="0">
                <a:solidFill>
                  <a:srgbClr val="2F5496"/>
                </a:solidFill>
                <a:latin typeface="Trebuchet MS"/>
                <a:cs typeface="Trebuchet MS"/>
              </a:rPr>
              <a:t>……………………………………………………………………………………………………………………………….………………………….</a:t>
            </a:r>
            <a:endParaRPr lang="en-GB" sz="1150" b="1" dirty="0">
              <a:latin typeface="Trebuchet MS"/>
              <a:cs typeface="Trebuchet MS"/>
            </a:endParaRPr>
          </a:p>
        </p:txBody>
      </p:sp>
    </p:spTree>
    <p:extLst>
      <p:ext uri="{BB962C8B-B14F-4D97-AF65-F5344CB8AC3E}">
        <p14:creationId xmlns:p14="http://schemas.microsoft.com/office/powerpoint/2010/main" val="2225485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05"/>
          </a:xfrm>
          <a:prstGeom prst="rect">
            <a:avLst/>
          </a:prstGeom>
        </p:spPr>
        <p:txBody>
          <a:bodyPr vert="horz" wrap="square" lIns="0" tIns="0" rIns="0" bIns="0" rtlCol="0">
            <a:spAutoFit/>
          </a:bodyPr>
          <a:lstStyle/>
          <a:p>
            <a:pPr marL="38100">
              <a:lnSpc>
                <a:spcPts val="1240"/>
              </a:lnSpc>
            </a:pPr>
            <a:r>
              <a:rPr dirty="0"/>
              <a:t>4</a:t>
            </a:r>
            <a:r>
              <a:rPr lang="en-GB" dirty="0"/>
              <a:t>7</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Physical Questionnaire</a:t>
            </a:r>
            <a:endParaRPr lang="en-GB" sz="1200" dirty="0">
              <a:latin typeface="Trebuchet MS"/>
              <a:cs typeface="Trebuchet MS"/>
            </a:endParaRPr>
          </a:p>
        </p:txBody>
      </p:sp>
      <p:sp>
        <p:nvSpPr>
          <p:cNvPr id="17" name="object 3">
            <a:extLst>
              <a:ext uri="{FF2B5EF4-FFF2-40B4-BE49-F238E27FC236}">
                <a16:creationId xmlns:a16="http://schemas.microsoft.com/office/drawing/2014/main" id="{7FD09D56-0F46-435F-81CF-AB722E89AA92}"/>
              </a:ext>
            </a:extLst>
          </p:cNvPr>
          <p:cNvSpPr txBox="1"/>
          <p:nvPr/>
        </p:nvSpPr>
        <p:spPr>
          <a:xfrm>
            <a:off x="993141" y="1066800"/>
            <a:ext cx="9141459" cy="5398914"/>
          </a:xfrm>
          <a:prstGeom prst="rect">
            <a:avLst/>
          </a:prstGeom>
        </p:spPr>
        <p:txBody>
          <a:bodyPr vert="horz" wrap="square" lIns="0" tIns="12700" rIns="0" bIns="0" rtlCol="0">
            <a:spAutoFit/>
          </a:bodyPr>
          <a:lstStyle/>
          <a:p>
            <a:pPr marL="288000">
              <a:lnSpc>
                <a:spcPts val="1365"/>
              </a:lnSpc>
            </a:pPr>
            <a:r>
              <a:rPr lang="en-GB" sz="1150" b="1" spc="-5" dirty="0">
                <a:solidFill>
                  <a:srgbClr val="2F5496"/>
                </a:solidFill>
                <a:latin typeface="Trebuchet MS" panose="020B0603020202020204" pitchFamily="34" charset="0"/>
                <a:cs typeface="Trebuchet MS"/>
              </a:rPr>
              <a:t> Your ratings (select if applicable)</a:t>
            </a:r>
          </a:p>
          <a:p>
            <a:pPr marL="288000">
              <a:lnSpc>
                <a:spcPts val="1365"/>
              </a:lnSpc>
            </a:pPr>
            <a:endParaRPr lang="en-GB" sz="1150" b="1" spc="-5" dirty="0">
              <a:solidFill>
                <a:srgbClr val="2F5496"/>
              </a:solidFill>
              <a:latin typeface="Trebuchet MS" panose="020B0603020202020204" pitchFamily="34" charset="0"/>
              <a:cs typeface="Trebuchet MS"/>
            </a:endParaRPr>
          </a:p>
          <a:p>
            <a:pPr marL="288000">
              <a:lnSpc>
                <a:spcPts val="1365"/>
              </a:lnSpc>
            </a:pPr>
            <a:r>
              <a:rPr sz="1150" b="1" spc="-5" dirty="0">
                <a:solidFill>
                  <a:srgbClr val="2F5496"/>
                </a:solidFill>
                <a:latin typeface="Trebuchet MS" panose="020B0603020202020204" pitchFamily="34" charset="0"/>
                <a:cs typeface="Trebuchet MS"/>
              </a:rPr>
              <a:t>Acces</a:t>
            </a:r>
            <a:r>
              <a:rPr sz="1150" b="1" dirty="0">
                <a:solidFill>
                  <a:srgbClr val="2F5496"/>
                </a:solidFill>
                <a:latin typeface="Trebuchet MS" panose="020B0603020202020204" pitchFamily="34" charset="0"/>
                <a:cs typeface="Trebuchet MS"/>
              </a:rPr>
              <a:t>s</a:t>
            </a:r>
            <a:r>
              <a:rPr sz="1150" b="1" spc="-5" dirty="0">
                <a:solidFill>
                  <a:srgbClr val="2F5496"/>
                </a:solidFill>
                <a:latin typeface="Trebuchet MS" panose="020B0603020202020204" pitchFamily="34" charset="0"/>
                <a:cs typeface="Trebuchet MS"/>
              </a:rPr>
              <a:t> t</a:t>
            </a:r>
            <a:r>
              <a:rPr sz="1150" b="1" dirty="0">
                <a:solidFill>
                  <a:srgbClr val="2F5496"/>
                </a:solidFill>
                <a:latin typeface="Trebuchet MS" panose="020B0603020202020204" pitchFamily="34" charset="0"/>
                <a:cs typeface="Trebuchet MS"/>
              </a:rPr>
              <a:t>o</a:t>
            </a:r>
            <a:r>
              <a:rPr sz="1150" b="1" spc="-70" dirty="0">
                <a:solidFill>
                  <a:srgbClr val="2F5496"/>
                </a:solidFill>
                <a:latin typeface="Trebuchet MS" panose="020B0603020202020204" pitchFamily="34" charset="0"/>
                <a:cs typeface="Trebuchet MS"/>
              </a:rPr>
              <a:t> </a:t>
            </a:r>
            <a:r>
              <a:rPr sz="1150" b="1" spc="-5" dirty="0">
                <a:solidFill>
                  <a:srgbClr val="2F5496"/>
                </a:solidFill>
                <a:latin typeface="Trebuchet MS" panose="020B0603020202020204" pitchFamily="34" charset="0"/>
                <a:cs typeface="Trebuchet MS"/>
              </a:rPr>
              <a:t>Appointment</a:t>
            </a:r>
            <a:endParaRPr sz="1150" b="1" dirty="0">
              <a:latin typeface="Trebuchet MS" panose="020B0603020202020204" pitchFamily="34" charset="0"/>
              <a:cs typeface="Trebuchet MS"/>
            </a:endParaRPr>
          </a:p>
          <a:p>
            <a:pPr marL="288000">
              <a:lnSpc>
                <a:spcPts val="1365"/>
              </a:lnSpc>
              <a:tabLst>
                <a:tab pos="1494155" algn="l"/>
              </a:tabLst>
            </a:pPr>
            <a:r>
              <a:rPr sz="1150" b="1" dirty="0">
                <a:solidFill>
                  <a:srgbClr val="2F5496"/>
                </a:solidFill>
                <a:latin typeface="Trebuchet MS" panose="020B0603020202020204" pitchFamily="34" charset="0"/>
                <a:cs typeface="Trebuchet MS"/>
              </a:rPr>
              <a:t>5</a:t>
            </a:r>
            <a:r>
              <a:rPr sz="1150" b="1" spc="-5" dirty="0">
                <a:solidFill>
                  <a:srgbClr val="2F5496"/>
                </a:solidFill>
                <a:latin typeface="Trebuchet MS" panose="020B0603020202020204" pitchFamily="34" charset="0"/>
                <a:cs typeface="Trebuchet MS"/>
              </a:rPr>
              <a:t> </a:t>
            </a:r>
            <a:r>
              <a:rPr sz="1150" b="1" dirty="0">
                <a:solidFill>
                  <a:srgbClr val="2F5496"/>
                </a:solidFill>
                <a:latin typeface="Trebuchet MS" panose="020B0603020202020204" pitchFamily="34" charset="0"/>
                <a:cs typeface="Trebuchet MS"/>
              </a:rPr>
              <a:t>=</a:t>
            </a:r>
            <a:r>
              <a:rPr sz="1150" b="1" spc="-5" dirty="0">
                <a:solidFill>
                  <a:srgbClr val="2F5496"/>
                </a:solidFill>
                <a:latin typeface="Trebuchet MS" panose="020B0603020202020204" pitchFamily="34" charset="0"/>
                <a:cs typeface="Trebuchet MS"/>
              </a:rPr>
              <a:t> </a:t>
            </a:r>
            <a:r>
              <a:rPr sz="1150" b="1" dirty="0">
                <a:solidFill>
                  <a:srgbClr val="2F5496"/>
                </a:solidFill>
                <a:latin typeface="Trebuchet MS" panose="020B0603020202020204" pitchFamily="34" charset="0"/>
                <a:cs typeface="Trebuchet MS"/>
              </a:rPr>
              <a:t>Excellent</a:t>
            </a:r>
            <a:r>
              <a:rPr lang="en-GB" sz="1150" b="1" dirty="0">
                <a:solidFill>
                  <a:srgbClr val="2F5496"/>
                </a:solidFill>
                <a:latin typeface="Trebuchet MS" panose="020B0603020202020204" pitchFamily="34" charset="0"/>
                <a:cs typeface="Trebuchet MS"/>
              </a:rPr>
              <a:t>			</a:t>
            </a:r>
            <a:r>
              <a:rPr sz="1150" b="1" dirty="0">
                <a:solidFill>
                  <a:srgbClr val="2F5496"/>
                </a:solidFill>
                <a:latin typeface="Trebuchet MS" panose="020B0603020202020204" pitchFamily="34" charset="0"/>
                <a:cs typeface="Trebuchet MS"/>
              </a:rPr>
              <a:t>4</a:t>
            </a:r>
            <a:r>
              <a:rPr sz="1150" b="1" spc="-50" dirty="0">
                <a:solidFill>
                  <a:srgbClr val="2F5496"/>
                </a:solidFill>
                <a:latin typeface="Trebuchet MS" panose="020B0603020202020204" pitchFamily="34" charset="0"/>
                <a:cs typeface="Trebuchet MS"/>
              </a:rPr>
              <a:t> </a:t>
            </a:r>
            <a:r>
              <a:rPr sz="1150" b="1" dirty="0">
                <a:solidFill>
                  <a:srgbClr val="2F5496"/>
                </a:solidFill>
                <a:latin typeface="Trebuchet MS" panose="020B0603020202020204" pitchFamily="34" charset="0"/>
                <a:cs typeface="Trebuchet MS"/>
              </a:rPr>
              <a:t>=</a:t>
            </a:r>
            <a:r>
              <a:rPr sz="1150" b="1" spc="-45" dirty="0">
                <a:solidFill>
                  <a:srgbClr val="2F5496"/>
                </a:solidFill>
                <a:latin typeface="Trebuchet MS" panose="020B0603020202020204" pitchFamily="34" charset="0"/>
                <a:cs typeface="Trebuchet MS"/>
              </a:rPr>
              <a:t> </a:t>
            </a:r>
            <a:r>
              <a:rPr sz="1150" b="1" spc="-5" dirty="0">
                <a:solidFill>
                  <a:srgbClr val="2F5496"/>
                </a:solidFill>
                <a:latin typeface="Trebuchet MS" panose="020B0603020202020204" pitchFamily="34" charset="0"/>
                <a:cs typeface="Trebuchet MS"/>
              </a:rPr>
              <a:t>Good</a:t>
            </a:r>
            <a:r>
              <a:rPr lang="en-GB" sz="1150" b="1" spc="-5" dirty="0">
                <a:solidFill>
                  <a:srgbClr val="2F5496"/>
                </a:solidFill>
                <a:latin typeface="Trebuchet MS" panose="020B0603020202020204" pitchFamily="34" charset="0"/>
                <a:cs typeface="Trebuchet MS"/>
              </a:rPr>
              <a:t>		</a:t>
            </a:r>
            <a:r>
              <a:rPr lang="en-GB" sz="1150" b="1" dirty="0">
                <a:solidFill>
                  <a:srgbClr val="2F5496"/>
                </a:solidFill>
                <a:latin typeface="Trebuchet MS" panose="020B0603020202020204" pitchFamily="34" charset="0"/>
                <a:cs typeface="Trebuchet MS"/>
              </a:rPr>
              <a:t>3</a:t>
            </a:r>
            <a:r>
              <a:rPr lang="en-GB" sz="1150" b="1" spc="-50" dirty="0">
                <a:solidFill>
                  <a:srgbClr val="2F5496"/>
                </a:solidFill>
                <a:latin typeface="Trebuchet MS" panose="020B0603020202020204" pitchFamily="34" charset="0"/>
                <a:cs typeface="Trebuchet MS"/>
              </a:rPr>
              <a:t> </a:t>
            </a:r>
            <a:r>
              <a:rPr lang="en-GB" sz="1150" b="1" dirty="0">
                <a:solidFill>
                  <a:srgbClr val="2F5496"/>
                </a:solidFill>
                <a:latin typeface="Trebuchet MS" panose="020B0603020202020204" pitchFamily="34" charset="0"/>
                <a:cs typeface="Trebuchet MS"/>
              </a:rPr>
              <a:t>=</a:t>
            </a:r>
            <a:r>
              <a:rPr lang="en-GB" sz="1150" b="1" spc="-50" dirty="0">
                <a:solidFill>
                  <a:srgbClr val="2F5496"/>
                </a:solidFill>
                <a:latin typeface="Trebuchet MS" panose="020B0603020202020204" pitchFamily="34" charset="0"/>
                <a:cs typeface="Trebuchet MS"/>
              </a:rPr>
              <a:t> </a:t>
            </a:r>
            <a:r>
              <a:rPr lang="en-GB" sz="1150" b="1" dirty="0">
                <a:solidFill>
                  <a:srgbClr val="2F5496"/>
                </a:solidFill>
                <a:latin typeface="Trebuchet MS" panose="020B0603020202020204" pitchFamily="34" charset="0"/>
                <a:cs typeface="Trebuchet MS"/>
              </a:rPr>
              <a:t>Okay		2</a:t>
            </a:r>
            <a:r>
              <a:rPr lang="en-GB" sz="1150" b="1" spc="-50" dirty="0">
                <a:solidFill>
                  <a:srgbClr val="2F5496"/>
                </a:solidFill>
                <a:latin typeface="Trebuchet MS" panose="020B0603020202020204" pitchFamily="34" charset="0"/>
                <a:cs typeface="Trebuchet MS"/>
              </a:rPr>
              <a:t> </a:t>
            </a:r>
            <a:r>
              <a:rPr lang="en-GB" sz="1150" b="1" dirty="0">
                <a:solidFill>
                  <a:srgbClr val="2F5496"/>
                </a:solidFill>
                <a:latin typeface="Trebuchet MS" panose="020B0603020202020204" pitchFamily="34" charset="0"/>
                <a:cs typeface="Trebuchet MS"/>
              </a:rPr>
              <a:t>=</a:t>
            </a:r>
            <a:r>
              <a:rPr lang="en-GB" sz="1150" b="1" spc="-50" dirty="0">
                <a:solidFill>
                  <a:srgbClr val="2F5496"/>
                </a:solidFill>
                <a:latin typeface="Trebuchet MS" panose="020B0603020202020204" pitchFamily="34" charset="0"/>
                <a:cs typeface="Trebuchet MS"/>
              </a:rPr>
              <a:t> </a:t>
            </a:r>
            <a:r>
              <a:rPr lang="en-GB" sz="1150" b="1" spc="-10" dirty="0">
                <a:solidFill>
                  <a:srgbClr val="2F5496"/>
                </a:solidFill>
                <a:latin typeface="Trebuchet MS" panose="020B0603020202020204" pitchFamily="34" charset="0"/>
                <a:cs typeface="Trebuchet MS"/>
              </a:rPr>
              <a:t>Poor		</a:t>
            </a:r>
            <a:r>
              <a:rPr lang="en-GB" sz="1150" b="1" dirty="0">
                <a:solidFill>
                  <a:srgbClr val="2F5496"/>
                </a:solidFill>
                <a:latin typeface="Trebuchet MS" panose="020B0603020202020204" pitchFamily="34" charset="0"/>
                <a:cs typeface="Trebuchet MS"/>
              </a:rPr>
              <a:t>1</a:t>
            </a:r>
            <a:r>
              <a:rPr lang="en-GB" sz="1150" b="1" spc="-45" dirty="0">
                <a:solidFill>
                  <a:srgbClr val="2F5496"/>
                </a:solidFill>
                <a:latin typeface="Trebuchet MS" panose="020B0603020202020204" pitchFamily="34" charset="0"/>
                <a:cs typeface="Trebuchet MS"/>
              </a:rPr>
              <a:t> </a:t>
            </a:r>
            <a:r>
              <a:rPr lang="en-GB" sz="1150" b="1" dirty="0">
                <a:solidFill>
                  <a:srgbClr val="2F5496"/>
                </a:solidFill>
                <a:latin typeface="Trebuchet MS" panose="020B0603020202020204" pitchFamily="34" charset="0"/>
                <a:cs typeface="Trebuchet MS"/>
              </a:rPr>
              <a:t>=</a:t>
            </a:r>
            <a:r>
              <a:rPr lang="en-GB" sz="1150" b="1" spc="-55" dirty="0">
                <a:solidFill>
                  <a:srgbClr val="2F5496"/>
                </a:solidFill>
                <a:latin typeface="Trebuchet MS" panose="020B0603020202020204" pitchFamily="34" charset="0"/>
                <a:cs typeface="Trebuchet MS"/>
              </a:rPr>
              <a:t> </a:t>
            </a:r>
            <a:r>
              <a:rPr lang="en-GB" sz="1150" b="1" spc="-25" dirty="0">
                <a:solidFill>
                  <a:srgbClr val="2F5496"/>
                </a:solidFill>
                <a:latin typeface="Trebuchet MS" panose="020B0603020202020204" pitchFamily="34" charset="0"/>
                <a:cs typeface="Trebuchet MS"/>
              </a:rPr>
              <a:t>Terrible</a:t>
            </a:r>
          </a:p>
          <a:p>
            <a:pPr marL="288000">
              <a:lnSpc>
                <a:spcPts val="1365"/>
              </a:lnSpc>
              <a:tabLst>
                <a:tab pos="1494155" algn="l"/>
              </a:tabLst>
            </a:pPr>
            <a:endParaRPr lang="en-GB" sz="1150" b="1" spc="-10" dirty="0">
              <a:solidFill>
                <a:srgbClr val="2F5496"/>
              </a:solidFill>
              <a:latin typeface="Trebuchet MS" panose="020B0603020202020204" pitchFamily="34" charset="0"/>
              <a:cs typeface="Trebuchet MS"/>
            </a:endParaRPr>
          </a:p>
          <a:p>
            <a:pPr marL="288000">
              <a:lnSpc>
                <a:spcPts val="1365"/>
              </a:lnSpc>
              <a:tabLst>
                <a:tab pos="1494155" algn="l"/>
              </a:tabLst>
            </a:pPr>
            <a:r>
              <a:rPr lang="en-GB" sz="1150" b="1" spc="-10" dirty="0">
                <a:solidFill>
                  <a:srgbClr val="2F5496"/>
                </a:solidFill>
                <a:latin typeface="Trebuchet MS" panose="020B0603020202020204" pitchFamily="34" charset="0"/>
                <a:cs typeface="Trebuchet MS"/>
              </a:rPr>
              <a:t>Generally</a:t>
            </a:r>
            <a:r>
              <a:rPr lang="en-GB" sz="1150" b="1" spc="-5" dirty="0">
                <a:solidFill>
                  <a:srgbClr val="2F5496"/>
                </a:solidFill>
                <a:latin typeface="Trebuchet MS" panose="020B0603020202020204" pitchFamily="34" charset="0"/>
                <a:cs typeface="Trebuchet MS"/>
              </a:rPr>
              <a:t> </a:t>
            </a:r>
            <a:r>
              <a:rPr lang="en-GB" sz="1150" b="1" dirty="0">
                <a:solidFill>
                  <a:srgbClr val="2F5496"/>
                </a:solidFill>
                <a:latin typeface="Trebuchet MS" panose="020B0603020202020204" pitchFamily="34" charset="0"/>
                <a:cs typeface="Trebuchet MS"/>
              </a:rPr>
              <a:t>how</a:t>
            </a:r>
            <a:r>
              <a:rPr lang="en-GB" sz="1150" b="1" spc="-5" dirty="0">
                <a:solidFill>
                  <a:srgbClr val="2F5496"/>
                </a:solidFill>
                <a:latin typeface="Trebuchet MS" panose="020B0603020202020204" pitchFamily="34" charset="0"/>
                <a:cs typeface="Trebuchet MS"/>
              </a:rPr>
              <a:t> </a:t>
            </a:r>
            <a:r>
              <a:rPr lang="en-GB" sz="1150" b="1" dirty="0">
                <a:solidFill>
                  <a:srgbClr val="2F5496"/>
                </a:solidFill>
                <a:latin typeface="Trebuchet MS" panose="020B0603020202020204" pitchFamily="34" charset="0"/>
                <a:cs typeface="Trebuchet MS"/>
              </a:rPr>
              <a:t>easy </a:t>
            </a:r>
            <a:r>
              <a:rPr lang="en-GB" sz="1150" b="1" spc="-5" dirty="0">
                <a:solidFill>
                  <a:srgbClr val="2F5496"/>
                </a:solidFill>
                <a:latin typeface="Trebuchet MS" panose="020B0603020202020204" pitchFamily="34" charset="0"/>
                <a:cs typeface="Trebuchet MS"/>
              </a:rPr>
              <a:t>is</a:t>
            </a:r>
            <a:r>
              <a:rPr lang="en-GB" sz="1150" b="1" spc="-10" dirty="0">
                <a:solidFill>
                  <a:srgbClr val="2F5496"/>
                </a:solidFill>
                <a:latin typeface="Trebuchet MS" panose="020B0603020202020204" pitchFamily="34" charset="0"/>
                <a:cs typeface="Trebuchet MS"/>
              </a:rPr>
              <a:t> </a:t>
            </a:r>
            <a:r>
              <a:rPr lang="en-GB" sz="1150" b="1" spc="-5" dirty="0">
                <a:solidFill>
                  <a:srgbClr val="2F5496"/>
                </a:solidFill>
                <a:latin typeface="Trebuchet MS" panose="020B0603020202020204" pitchFamily="34" charset="0"/>
                <a:cs typeface="Trebuchet MS"/>
              </a:rPr>
              <a:t>it</a:t>
            </a:r>
            <a:r>
              <a:rPr lang="en-GB" sz="1150" b="1" spc="-10" dirty="0">
                <a:solidFill>
                  <a:srgbClr val="2F5496"/>
                </a:solidFill>
                <a:latin typeface="Trebuchet MS" panose="020B0603020202020204" pitchFamily="34" charset="0"/>
                <a:cs typeface="Trebuchet MS"/>
              </a:rPr>
              <a:t> </a:t>
            </a:r>
            <a:r>
              <a:rPr lang="en-GB" sz="1150" b="1" spc="-5" dirty="0">
                <a:solidFill>
                  <a:srgbClr val="2F5496"/>
                </a:solidFill>
                <a:latin typeface="Trebuchet MS" panose="020B0603020202020204" pitchFamily="34" charset="0"/>
                <a:cs typeface="Trebuchet MS"/>
              </a:rPr>
              <a:t>to </a:t>
            </a:r>
            <a:r>
              <a:rPr lang="en-GB" sz="1150" b="1" dirty="0">
                <a:solidFill>
                  <a:srgbClr val="2F5496"/>
                </a:solidFill>
                <a:latin typeface="Trebuchet MS" panose="020B0603020202020204" pitchFamily="34" charset="0"/>
                <a:cs typeface="Trebuchet MS"/>
              </a:rPr>
              <a:t>get</a:t>
            </a:r>
            <a:r>
              <a:rPr lang="en-GB" sz="1150" b="1" spc="-10" dirty="0">
                <a:solidFill>
                  <a:srgbClr val="2F5496"/>
                </a:solidFill>
                <a:latin typeface="Trebuchet MS" panose="020B0603020202020204" pitchFamily="34" charset="0"/>
                <a:cs typeface="Trebuchet MS"/>
              </a:rPr>
              <a:t> </a:t>
            </a:r>
            <a:r>
              <a:rPr lang="en-GB" sz="1150" b="1" spc="-5" dirty="0">
                <a:solidFill>
                  <a:srgbClr val="2F5496"/>
                </a:solidFill>
                <a:latin typeface="Trebuchet MS" panose="020B0603020202020204" pitchFamily="34" charset="0"/>
                <a:cs typeface="Trebuchet MS"/>
              </a:rPr>
              <a:t>through</a:t>
            </a:r>
            <a:r>
              <a:rPr lang="en-GB" sz="1150" b="1" spc="-10" dirty="0">
                <a:solidFill>
                  <a:srgbClr val="2F5496"/>
                </a:solidFill>
                <a:latin typeface="Trebuchet MS" panose="020B0603020202020204" pitchFamily="34" charset="0"/>
                <a:cs typeface="Trebuchet MS"/>
              </a:rPr>
              <a:t> </a:t>
            </a:r>
            <a:r>
              <a:rPr lang="en-GB" sz="1150" b="1" spc="-5" dirty="0">
                <a:solidFill>
                  <a:srgbClr val="2F5496"/>
                </a:solidFill>
                <a:latin typeface="Trebuchet MS" panose="020B0603020202020204" pitchFamily="34" charset="0"/>
                <a:cs typeface="Trebuchet MS"/>
              </a:rPr>
              <a:t>to </a:t>
            </a:r>
            <a:r>
              <a:rPr lang="en-GB" sz="1150" b="1" dirty="0">
                <a:solidFill>
                  <a:srgbClr val="2F5496"/>
                </a:solidFill>
                <a:latin typeface="Trebuchet MS" panose="020B0603020202020204" pitchFamily="34" charset="0"/>
                <a:cs typeface="Trebuchet MS"/>
              </a:rPr>
              <a:t>someone</a:t>
            </a:r>
            <a:r>
              <a:rPr lang="en-GB" sz="1150" b="1" spc="-5" dirty="0">
                <a:solidFill>
                  <a:srgbClr val="2F5496"/>
                </a:solidFill>
                <a:latin typeface="Trebuchet MS" panose="020B0603020202020204" pitchFamily="34" charset="0"/>
                <a:cs typeface="Trebuchet MS"/>
              </a:rPr>
              <a:t> </a:t>
            </a:r>
            <a:r>
              <a:rPr lang="en-GB" sz="1150" b="1" dirty="0">
                <a:solidFill>
                  <a:srgbClr val="2F5496"/>
                </a:solidFill>
                <a:latin typeface="Trebuchet MS" panose="020B0603020202020204" pitchFamily="34" charset="0"/>
                <a:cs typeface="Trebuchet MS"/>
              </a:rPr>
              <a:t>on</a:t>
            </a:r>
            <a:r>
              <a:rPr lang="en-GB" sz="1150" b="1" spc="-5" dirty="0">
                <a:solidFill>
                  <a:srgbClr val="2F5496"/>
                </a:solidFill>
                <a:latin typeface="Trebuchet MS" panose="020B0603020202020204" pitchFamily="34" charset="0"/>
                <a:cs typeface="Trebuchet MS"/>
              </a:rPr>
              <a:t> the</a:t>
            </a:r>
            <a:r>
              <a:rPr lang="en-GB" sz="1150" b="1" spc="-10" dirty="0">
                <a:solidFill>
                  <a:srgbClr val="2F5496"/>
                </a:solidFill>
                <a:latin typeface="Trebuchet MS" panose="020B0603020202020204" pitchFamily="34" charset="0"/>
                <a:cs typeface="Trebuchet MS"/>
              </a:rPr>
              <a:t> </a:t>
            </a:r>
            <a:r>
              <a:rPr lang="en-GB" sz="1150" b="1" dirty="0">
                <a:solidFill>
                  <a:srgbClr val="2F5496"/>
                </a:solidFill>
                <a:latin typeface="Trebuchet MS" panose="020B0603020202020204" pitchFamily="34" charset="0"/>
                <a:cs typeface="Trebuchet MS"/>
              </a:rPr>
              <a:t>phone?</a:t>
            </a:r>
            <a:endParaRPr lang="en-GB" sz="1150" b="1" dirty="0">
              <a:latin typeface="Trebuchet MS" panose="020B0603020202020204" pitchFamily="34" charset="0"/>
              <a:cs typeface="Trebuchet MS"/>
            </a:endParaRPr>
          </a:p>
          <a:p>
            <a:pPr marL="288000" algn="l" fontAlgn="t">
              <a:lnSpc>
                <a:spcPts val="1365"/>
              </a:lnSpc>
            </a:pPr>
            <a:endParaRPr lang="en-GB" sz="1150" b="1" dirty="0">
              <a:latin typeface="Trebuchet MS" panose="020B0603020202020204" pitchFamily="34" charset="0"/>
              <a:cs typeface="Trebuchet MS" panose="020B0603020202020204" pitchFamily="34" charset="0"/>
            </a:endParaRP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5</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Excellent		4</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Good		</a:t>
            </a:r>
            <a:r>
              <a:rPr lang="en-GB" sz="1150" b="1" i="0" u="none" strike="noStrike" dirty="0">
                <a:solidFill>
                  <a:srgbClr val="2F5496"/>
                </a:solidFill>
                <a:effectLst/>
                <a:latin typeface="Trebuchet MS" panose="020B0603020202020204" pitchFamily="34" charset="0"/>
                <a:cs typeface="Trebuchet MS" panose="020B0603020202020204" pitchFamily="34" charset="0"/>
              </a:rPr>
              <a:t>3</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Okay		2</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Poor</a:t>
            </a:r>
            <a:r>
              <a:rPr lang="en-GB" sz="1150" b="1" spc="-10" dirty="0">
                <a:latin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1</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4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25" dirty="0">
                <a:solidFill>
                  <a:srgbClr val="2F5496"/>
                </a:solidFill>
                <a:effectLst/>
                <a:latin typeface="Trebuchet MS" panose="020B0603020202020204" pitchFamily="34" charset="0"/>
                <a:cs typeface="Trebuchet MS" panose="020B0603020202020204" pitchFamily="34" charset="0"/>
              </a:rPr>
              <a:t>Terrible</a:t>
            </a:r>
            <a:endParaRPr lang="en-GB" sz="1150" b="1" i="0" u="none" strike="noStrike" dirty="0">
              <a:effectLst/>
              <a:latin typeface="Trebuchet MS" panose="020B0603020202020204" pitchFamily="34" charset="0"/>
            </a:endParaRPr>
          </a:p>
          <a:p>
            <a:pPr marL="288000">
              <a:lnSpc>
                <a:spcPts val="1365"/>
              </a:lnSpc>
              <a:tabLst>
                <a:tab pos="1494155" algn="l"/>
              </a:tabLst>
            </a:pPr>
            <a:endParaRPr lang="en-GB" sz="1150" b="1" dirty="0">
              <a:latin typeface="Trebuchet MS" panose="020B0603020202020204" pitchFamily="34" charset="0"/>
              <a:cs typeface="Trebuchet MS"/>
            </a:endParaRP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Cleanliness</a:t>
            </a:r>
            <a:endParaRPr lang="en-GB" sz="1150" b="1" i="0" u="none" strike="noStrike" dirty="0">
              <a:effectLst/>
              <a:latin typeface="Trebuchet MS" panose="020B0603020202020204" pitchFamily="34" charset="0"/>
            </a:endParaRP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5</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Excellent		4</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Good		</a:t>
            </a:r>
            <a:r>
              <a:rPr lang="en-GB" sz="1150" b="1" i="0" u="none" strike="noStrike" dirty="0">
                <a:solidFill>
                  <a:srgbClr val="2F5496"/>
                </a:solidFill>
                <a:effectLst/>
                <a:latin typeface="Trebuchet MS" panose="020B0603020202020204" pitchFamily="34" charset="0"/>
                <a:cs typeface="Trebuchet MS" panose="020B0603020202020204" pitchFamily="34" charset="0"/>
              </a:rPr>
              <a:t>3</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Okay		2</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Poor		</a:t>
            </a:r>
            <a:r>
              <a:rPr lang="en-GB" sz="1150" b="1" i="0" u="none" strike="noStrike" dirty="0">
                <a:solidFill>
                  <a:srgbClr val="2F5496"/>
                </a:solidFill>
                <a:effectLst/>
                <a:latin typeface="Trebuchet MS" panose="020B0603020202020204" pitchFamily="34" charset="0"/>
                <a:cs typeface="Trebuchet MS" panose="020B0603020202020204" pitchFamily="34" charset="0"/>
              </a:rPr>
              <a:t>1</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4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25" dirty="0">
                <a:solidFill>
                  <a:srgbClr val="2F5496"/>
                </a:solidFill>
                <a:effectLst/>
                <a:latin typeface="Trebuchet MS" panose="020B0603020202020204" pitchFamily="34" charset="0"/>
                <a:cs typeface="Trebuchet MS" panose="020B0603020202020204" pitchFamily="34" charset="0"/>
              </a:rPr>
              <a:t>Terrible</a:t>
            </a:r>
            <a:endParaRPr lang="en-GB" sz="1150" b="1" i="0" u="none" strike="noStrike" dirty="0">
              <a:effectLst/>
              <a:latin typeface="Trebuchet MS" panose="020B0603020202020204" pitchFamily="34" charset="0"/>
            </a:endParaRPr>
          </a:p>
          <a:p>
            <a:pPr marL="288000">
              <a:lnSpc>
                <a:spcPts val="1365"/>
              </a:lnSpc>
              <a:tabLst>
                <a:tab pos="1494155" algn="l"/>
              </a:tabLst>
            </a:pPr>
            <a:endParaRPr lang="en-GB" sz="1150" b="1" dirty="0">
              <a:latin typeface="Trebuchet MS" panose="020B0603020202020204" pitchFamily="34" charset="0"/>
              <a:cs typeface="Trebuchet MS"/>
            </a:endParaRPr>
          </a:p>
          <a:p>
            <a:pPr marL="288000" algn="l" fontAlgn="t">
              <a:lnSpc>
                <a:spcPts val="1365"/>
              </a:lnSpc>
            </a:pPr>
            <a:r>
              <a:rPr lang="en-GB" sz="1150" b="1" i="0" u="none" strike="noStrike" spc="-5" dirty="0">
                <a:solidFill>
                  <a:srgbClr val="2F5496"/>
                </a:solidFill>
                <a:effectLst/>
                <a:latin typeface="Trebuchet MS" panose="020B0603020202020204" pitchFamily="34" charset="0"/>
                <a:cs typeface="Trebuchet MS" panose="020B0603020202020204" pitchFamily="34" charset="0"/>
              </a:rPr>
              <a:t>Staf</a:t>
            </a:r>
            <a:r>
              <a:rPr lang="en-GB" sz="1150" b="1" i="0" u="none" strike="noStrike" dirty="0">
                <a:solidFill>
                  <a:srgbClr val="2F5496"/>
                </a:solidFill>
                <a:effectLst/>
                <a:latin typeface="Trebuchet MS" panose="020B0603020202020204" pitchFamily="34" charset="0"/>
                <a:cs typeface="Trebuchet MS" panose="020B0603020202020204" pitchFamily="34" charset="0"/>
              </a:rPr>
              <a:t>f</a:t>
            </a:r>
            <a:r>
              <a:rPr lang="en-GB" sz="1150" b="1" i="0" u="none" strike="noStrike" spc="-70"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Attitude</a:t>
            </a:r>
            <a:endParaRPr lang="en-GB" sz="1150" b="1" i="0" u="none" strike="noStrike" dirty="0">
              <a:effectLst/>
              <a:latin typeface="Trebuchet MS" panose="020B0603020202020204" pitchFamily="34" charset="0"/>
            </a:endParaRP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5</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Excellent4</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Good</a:t>
            </a:r>
            <a:r>
              <a:rPr lang="en-GB" sz="1150" b="1" i="0" u="none" strike="noStrike" dirty="0">
                <a:solidFill>
                  <a:srgbClr val="2F5496"/>
                </a:solidFill>
                <a:effectLst/>
                <a:latin typeface="Trebuchet MS" panose="020B0603020202020204" pitchFamily="34" charset="0"/>
                <a:cs typeface="Trebuchet MS" panose="020B0603020202020204" pitchFamily="34" charset="0"/>
              </a:rPr>
              <a:t>3</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Okay2</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Poor</a:t>
            </a:r>
            <a:r>
              <a:rPr lang="en-GB" sz="1150" b="1" i="0" u="none" strike="noStrike" dirty="0">
                <a:solidFill>
                  <a:srgbClr val="2F5496"/>
                </a:solidFill>
                <a:effectLst/>
                <a:latin typeface="Trebuchet MS" panose="020B0603020202020204" pitchFamily="34" charset="0"/>
                <a:cs typeface="Trebuchet MS" panose="020B0603020202020204" pitchFamily="34" charset="0"/>
              </a:rPr>
              <a:t>1</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4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25" dirty="0">
                <a:solidFill>
                  <a:srgbClr val="2F5496"/>
                </a:solidFill>
                <a:effectLst/>
                <a:latin typeface="Trebuchet MS" panose="020B0603020202020204" pitchFamily="34" charset="0"/>
                <a:cs typeface="Trebuchet MS" panose="020B0603020202020204" pitchFamily="34" charset="0"/>
              </a:rPr>
              <a:t>Terrible</a:t>
            </a:r>
            <a:endParaRPr lang="en-GB" sz="1150" b="1" i="0" u="none" strike="noStrike" dirty="0">
              <a:effectLst/>
              <a:latin typeface="Trebuchet MS" panose="020B0603020202020204" pitchFamily="34" charset="0"/>
            </a:endParaRPr>
          </a:p>
          <a:p>
            <a:pPr marL="288000" algn="l" fontAlgn="t">
              <a:lnSpc>
                <a:spcPts val="1365"/>
              </a:lnSpc>
            </a:pPr>
            <a:endParaRPr lang="en-GB" sz="1150" b="1" i="0" u="none" strike="noStrike" spc="-10" dirty="0">
              <a:solidFill>
                <a:srgbClr val="2F5496"/>
              </a:solidFill>
              <a:effectLst/>
              <a:latin typeface="Trebuchet MS" panose="020B0603020202020204" pitchFamily="34" charset="0"/>
              <a:cs typeface="Trebuchet MS" panose="020B0603020202020204" pitchFamily="34" charset="0"/>
            </a:endParaRPr>
          </a:p>
          <a:p>
            <a:pPr marL="288000" algn="l" fontAlgn="t">
              <a:lnSpc>
                <a:spcPts val="1365"/>
              </a:lnSpc>
            </a:pPr>
            <a:r>
              <a:rPr lang="en-GB" sz="1150" b="1" i="0" u="none" strike="noStrike" spc="-10" dirty="0">
                <a:solidFill>
                  <a:srgbClr val="2F5496"/>
                </a:solidFill>
                <a:effectLst/>
                <a:latin typeface="Trebuchet MS" panose="020B0603020202020204" pitchFamily="34" charset="0"/>
                <a:cs typeface="Trebuchet MS" panose="020B0603020202020204" pitchFamily="34" charset="0"/>
              </a:rPr>
              <a:t>Waiting</a:t>
            </a:r>
            <a:r>
              <a:rPr lang="en-GB" sz="1150" b="1" i="0" u="none" strike="noStrike" spc="-5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15" dirty="0">
                <a:solidFill>
                  <a:srgbClr val="2F5496"/>
                </a:solidFill>
                <a:effectLst/>
                <a:latin typeface="Trebuchet MS" panose="020B0603020202020204" pitchFamily="34" charset="0"/>
                <a:cs typeface="Trebuchet MS" panose="020B0603020202020204" pitchFamily="34" charset="0"/>
              </a:rPr>
              <a:t>Time</a:t>
            </a:r>
            <a:endParaRPr lang="en-GB" sz="1150" b="1" i="0" u="none" strike="noStrike" dirty="0">
              <a:effectLst/>
              <a:latin typeface="Trebuchet MS" panose="020B0603020202020204" pitchFamily="34" charset="0"/>
            </a:endParaRP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5</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Excellent		4</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Good		</a:t>
            </a:r>
            <a:r>
              <a:rPr lang="en-GB" sz="1150" b="1" i="0" u="none" strike="noStrike" dirty="0">
                <a:solidFill>
                  <a:srgbClr val="2F5496"/>
                </a:solidFill>
                <a:effectLst/>
                <a:latin typeface="Trebuchet MS" panose="020B0603020202020204" pitchFamily="34" charset="0"/>
                <a:cs typeface="Trebuchet MS" panose="020B0603020202020204" pitchFamily="34" charset="0"/>
              </a:rPr>
              <a:t>3</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Okay		2</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Poor		</a:t>
            </a:r>
            <a:r>
              <a:rPr lang="en-GB" sz="1150" b="1" i="0" u="none" strike="noStrike" dirty="0">
                <a:solidFill>
                  <a:srgbClr val="2F5496"/>
                </a:solidFill>
                <a:effectLst/>
                <a:latin typeface="Trebuchet MS" panose="020B0603020202020204" pitchFamily="34" charset="0"/>
                <a:cs typeface="Trebuchet MS" panose="020B0603020202020204" pitchFamily="34" charset="0"/>
              </a:rPr>
              <a:t>1</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4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25" dirty="0">
                <a:solidFill>
                  <a:srgbClr val="2F5496"/>
                </a:solidFill>
                <a:effectLst/>
                <a:latin typeface="Trebuchet MS" panose="020B0603020202020204" pitchFamily="34" charset="0"/>
                <a:cs typeface="Trebuchet MS" panose="020B0603020202020204" pitchFamily="34" charset="0"/>
              </a:rPr>
              <a:t>Terrible</a:t>
            </a:r>
          </a:p>
          <a:p>
            <a:pPr marL="288000" algn="l" fontAlgn="t">
              <a:lnSpc>
                <a:spcPts val="1365"/>
              </a:lnSpc>
            </a:pPr>
            <a:endParaRPr lang="en-GB" sz="1150" b="1" i="0" u="none" strike="noStrike" dirty="0">
              <a:effectLst/>
              <a:latin typeface="Trebuchet MS" panose="020B0603020202020204" pitchFamily="34" charset="0"/>
            </a:endParaRPr>
          </a:p>
          <a:p>
            <a:pPr marL="288000" algn="l" fontAlgn="t">
              <a:lnSpc>
                <a:spcPts val="1365"/>
              </a:lnSpc>
            </a:pPr>
            <a:r>
              <a:rPr lang="en-GB" sz="1150" b="1" i="0" u="none" strike="noStrike" spc="-20" dirty="0">
                <a:solidFill>
                  <a:srgbClr val="2F5496"/>
                </a:solidFill>
                <a:effectLst/>
                <a:latin typeface="Trebuchet MS" panose="020B0603020202020204" pitchFamily="34" charset="0"/>
                <a:cs typeface="Trebuchet MS" panose="020B0603020202020204" pitchFamily="34" charset="0"/>
              </a:rPr>
              <a:t>Treatment</a:t>
            </a:r>
            <a:r>
              <a:rPr lang="en-GB" sz="1150" b="1" i="0" u="none" strike="noStrike" spc="-4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explanation</a:t>
            </a:r>
            <a:endParaRPr lang="en-GB" sz="1150" b="1" i="0" u="none" strike="noStrike" dirty="0">
              <a:effectLst/>
              <a:latin typeface="Trebuchet MS" panose="020B0603020202020204" pitchFamily="34" charset="0"/>
            </a:endParaRP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5</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Excellent		4</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Good		</a:t>
            </a:r>
            <a:r>
              <a:rPr lang="en-GB" sz="1150" b="1" i="0" u="none" strike="noStrike" dirty="0">
                <a:solidFill>
                  <a:srgbClr val="2F5496"/>
                </a:solidFill>
                <a:effectLst/>
                <a:latin typeface="Trebuchet MS" panose="020B0603020202020204" pitchFamily="34" charset="0"/>
                <a:cs typeface="Trebuchet MS" panose="020B0603020202020204" pitchFamily="34" charset="0"/>
              </a:rPr>
              <a:t>3</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Okay		2</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Poor		</a:t>
            </a:r>
            <a:r>
              <a:rPr lang="en-GB" sz="1150" b="1" i="0" u="none" strike="noStrike" dirty="0">
                <a:solidFill>
                  <a:srgbClr val="2F5496"/>
                </a:solidFill>
                <a:effectLst/>
                <a:latin typeface="Trebuchet MS" panose="020B0603020202020204" pitchFamily="34" charset="0"/>
                <a:cs typeface="Trebuchet MS" panose="020B0603020202020204" pitchFamily="34" charset="0"/>
              </a:rPr>
              <a:t>1</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4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25" dirty="0">
                <a:solidFill>
                  <a:srgbClr val="2F5496"/>
                </a:solidFill>
                <a:effectLst/>
                <a:latin typeface="Trebuchet MS" panose="020B0603020202020204" pitchFamily="34" charset="0"/>
                <a:cs typeface="Trebuchet MS" panose="020B0603020202020204" pitchFamily="34" charset="0"/>
              </a:rPr>
              <a:t>Terrible</a:t>
            </a:r>
          </a:p>
          <a:p>
            <a:pPr marL="288000" algn="l" fontAlgn="t">
              <a:lnSpc>
                <a:spcPts val="1365"/>
              </a:lnSpc>
            </a:pPr>
            <a:endParaRPr lang="en-GB" sz="1150" b="1" i="0" u="none" strike="noStrike" dirty="0">
              <a:effectLst/>
              <a:latin typeface="Trebuchet MS" panose="020B0603020202020204" pitchFamily="34" charset="0"/>
            </a:endParaRP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Communication</a:t>
            </a: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5</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Excellent		4</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Good		</a:t>
            </a:r>
            <a:r>
              <a:rPr lang="en-GB" sz="1150" b="1" i="0" u="none" strike="noStrike" dirty="0">
                <a:solidFill>
                  <a:srgbClr val="2F5496"/>
                </a:solidFill>
                <a:effectLst/>
                <a:latin typeface="Trebuchet MS" panose="020B0603020202020204" pitchFamily="34" charset="0"/>
                <a:cs typeface="Trebuchet MS" panose="020B0603020202020204" pitchFamily="34" charset="0"/>
              </a:rPr>
              <a:t>3</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Okay		2</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Poor		</a:t>
            </a:r>
            <a:r>
              <a:rPr lang="en-GB" sz="1150" b="1" i="0" u="none" strike="noStrike" dirty="0">
                <a:solidFill>
                  <a:srgbClr val="2F5496"/>
                </a:solidFill>
                <a:effectLst/>
                <a:latin typeface="Trebuchet MS" panose="020B0603020202020204" pitchFamily="34" charset="0"/>
                <a:cs typeface="Trebuchet MS" panose="020B0603020202020204" pitchFamily="34" charset="0"/>
              </a:rPr>
              <a:t>1</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4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25" dirty="0">
                <a:solidFill>
                  <a:srgbClr val="2F5496"/>
                </a:solidFill>
                <a:effectLst/>
                <a:latin typeface="Trebuchet MS" panose="020B0603020202020204" pitchFamily="34" charset="0"/>
                <a:cs typeface="Trebuchet MS" panose="020B0603020202020204" pitchFamily="34" charset="0"/>
              </a:rPr>
              <a:t>Terrible</a:t>
            </a:r>
          </a:p>
          <a:p>
            <a:pPr marL="288000" algn="l" fontAlgn="t">
              <a:lnSpc>
                <a:spcPts val="1365"/>
              </a:lnSpc>
            </a:pPr>
            <a:endParaRPr lang="en-GB" sz="1150" b="1" i="0" u="none" strike="noStrike" dirty="0">
              <a:solidFill>
                <a:srgbClr val="2F5496"/>
              </a:solidFill>
              <a:effectLst/>
              <a:latin typeface="Trebuchet MS" panose="020B0603020202020204" pitchFamily="34" charset="0"/>
              <a:cs typeface="Trebuchet MS" panose="020B0603020202020204" pitchFamily="34" charset="0"/>
            </a:endParaRP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Quality</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of</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care/treatment</a:t>
            </a: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5</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Excellent		4</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Good		</a:t>
            </a:r>
            <a:r>
              <a:rPr lang="en-GB" sz="1150" b="1" i="0" u="none" strike="noStrike" dirty="0">
                <a:solidFill>
                  <a:srgbClr val="2F5496"/>
                </a:solidFill>
                <a:effectLst/>
                <a:latin typeface="Trebuchet MS" panose="020B0603020202020204" pitchFamily="34" charset="0"/>
                <a:cs typeface="Trebuchet MS" panose="020B0603020202020204" pitchFamily="34" charset="0"/>
              </a:rPr>
              <a:t>3</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Okay		2</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Poor		</a:t>
            </a:r>
            <a:r>
              <a:rPr lang="en-GB" sz="1150" b="1" i="0" u="none" strike="noStrike" dirty="0">
                <a:solidFill>
                  <a:srgbClr val="2F5496"/>
                </a:solidFill>
                <a:effectLst/>
                <a:latin typeface="Trebuchet MS" panose="020B0603020202020204" pitchFamily="34" charset="0"/>
                <a:cs typeface="Trebuchet MS" panose="020B0603020202020204" pitchFamily="34" charset="0"/>
              </a:rPr>
              <a:t>1</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4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25" dirty="0">
                <a:solidFill>
                  <a:srgbClr val="2F5496"/>
                </a:solidFill>
                <a:effectLst/>
                <a:latin typeface="Trebuchet MS" panose="020B0603020202020204" pitchFamily="34" charset="0"/>
                <a:cs typeface="Trebuchet MS" panose="020B0603020202020204" pitchFamily="34" charset="0"/>
              </a:rPr>
              <a:t>Terrible</a:t>
            </a:r>
          </a:p>
          <a:p>
            <a:pPr marL="288000" algn="l" fontAlgn="t">
              <a:lnSpc>
                <a:spcPts val="1365"/>
              </a:lnSpc>
            </a:pPr>
            <a:endParaRPr lang="en-GB" sz="1150" b="1" i="0" u="none" strike="noStrike" dirty="0">
              <a:effectLst/>
              <a:latin typeface="Trebuchet MS" panose="020B0603020202020204" pitchFamily="34" charset="0"/>
            </a:endParaRP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Quality</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of</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food</a:t>
            </a:r>
          </a:p>
          <a:p>
            <a:pPr marL="288000" algn="l" fontAlgn="t">
              <a:lnSpc>
                <a:spcPts val="1365"/>
              </a:lnSpc>
            </a:pPr>
            <a:r>
              <a:rPr lang="en-GB" sz="1150" b="1" i="0" u="none" strike="noStrike" dirty="0">
                <a:solidFill>
                  <a:srgbClr val="2F5496"/>
                </a:solidFill>
                <a:effectLst/>
                <a:latin typeface="Trebuchet MS" panose="020B0603020202020204" pitchFamily="34" charset="0"/>
                <a:cs typeface="Trebuchet MS" panose="020B0603020202020204" pitchFamily="34" charset="0"/>
              </a:rPr>
              <a:t>5</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Excellent		4</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Good		</a:t>
            </a:r>
            <a:r>
              <a:rPr lang="en-GB" sz="1150" b="1" i="0" u="none" strike="noStrike" dirty="0">
                <a:solidFill>
                  <a:srgbClr val="2F5496"/>
                </a:solidFill>
                <a:effectLst/>
                <a:latin typeface="Trebuchet MS" panose="020B0603020202020204" pitchFamily="34" charset="0"/>
                <a:cs typeface="Trebuchet MS" panose="020B0603020202020204" pitchFamily="34" charset="0"/>
              </a:rPr>
              <a:t>3</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Okay		2</a:t>
            </a:r>
            <a:r>
              <a:rPr lang="en-GB" sz="1150" b="1" i="0" u="none" strike="noStrike" spc="-4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Poor		</a:t>
            </a:r>
            <a:r>
              <a:rPr lang="en-GB" sz="1150" b="1" i="0" u="none" strike="noStrike" dirty="0">
                <a:solidFill>
                  <a:srgbClr val="2F5496"/>
                </a:solidFill>
                <a:effectLst/>
                <a:latin typeface="Trebuchet MS" panose="020B0603020202020204" pitchFamily="34" charset="0"/>
                <a:cs typeface="Trebuchet MS" panose="020B0603020202020204" pitchFamily="34" charset="0"/>
              </a:rPr>
              <a:t>1</a:t>
            </a:r>
            <a:r>
              <a:rPr lang="en-GB" sz="1150" b="1" i="0" u="none" strike="noStrike" spc="-3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4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25" dirty="0">
                <a:solidFill>
                  <a:srgbClr val="2F5496"/>
                </a:solidFill>
                <a:effectLst/>
                <a:latin typeface="Trebuchet MS" panose="020B0603020202020204" pitchFamily="34" charset="0"/>
                <a:cs typeface="Trebuchet MS" panose="020B0603020202020204" pitchFamily="34" charset="0"/>
              </a:rPr>
              <a:t>Terrible</a:t>
            </a:r>
            <a:endParaRPr lang="en-GB" sz="1150" b="1" i="0" u="none" strike="noStrike" dirty="0">
              <a:effectLst/>
              <a:latin typeface="Trebuchet MS" panose="020B0603020202020204" pitchFamily="34" charset="0"/>
            </a:endParaRPr>
          </a:p>
          <a:p>
            <a:pPr marL="288000">
              <a:lnSpc>
                <a:spcPts val="1365"/>
              </a:lnSpc>
              <a:tabLst>
                <a:tab pos="1494155" algn="l"/>
              </a:tabLst>
            </a:pPr>
            <a:endParaRPr lang="en-GB" sz="1150" b="1" dirty="0">
              <a:latin typeface="Trebuchet MS" panose="020B0603020202020204" pitchFamily="34" charset="0"/>
              <a:cs typeface="Trebuchet MS"/>
            </a:endParaRPr>
          </a:p>
        </p:txBody>
      </p:sp>
    </p:spTree>
    <p:extLst>
      <p:ext uri="{BB962C8B-B14F-4D97-AF65-F5344CB8AC3E}">
        <p14:creationId xmlns:p14="http://schemas.microsoft.com/office/powerpoint/2010/main" val="4187835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48</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Physical Questionnaire</a:t>
            </a:r>
            <a:endParaRPr lang="en-GB" sz="1200" dirty="0">
              <a:latin typeface="Trebuchet MS"/>
              <a:cs typeface="Trebuchet MS"/>
            </a:endParaRPr>
          </a:p>
        </p:txBody>
      </p:sp>
      <p:sp>
        <p:nvSpPr>
          <p:cNvPr id="17" name="object 3">
            <a:extLst>
              <a:ext uri="{FF2B5EF4-FFF2-40B4-BE49-F238E27FC236}">
                <a16:creationId xmlns:a16="http://schemas.microsoft.com/office/drawing/2014/main" id="{7FD09D56-0F46-435F-81CF-AB722E89AA92}"/>
              </a:ext>
            </a:extLst>
          </p:cNvPr>
          <p:cNvSpPr txBox="1"/>
          <p:nvPr/>
        </p:nvSpPr>
        <p:spPr>
          <a:xfrm>
            <a:off x="493269" y="1066800"/>
            <a:ext cx="9792588" cy="5596404"/>
          </a:xfrm>
          <a:prstGeom prst="rect">
            <a:avLst/>
          </a:prstGeom>
        </p:spPr>
        <p:txBody>
          <a:bodyPr vert="horz" wrap="square" lIns="0" tIns="12700" rIns="0" bIns="0" rtlCol="0">
            <a:spAutoFit/>
          </a:bodyPr>
          <a:lstStyle/>
          <a:p>
            <a:pPr marL="12700">
              <a:lnSpc>
                <a:spcPts val="1370"/>
              </a:lnSpc>
              <a:spcBef>
                <a:spcPts val="100"/>
              </a:spcBef>
            </a:pPr>
            <a:r>
              <a:rPr lang="en-GB" sz="1150" b="1" spc="-5" dirty="0">
                <a:solidFill>
                  <a:srgbClr val="2F5496"/>
                </a:solidFill>
                <a:latin typeface="Trebuchet MS"/>
                <a:cs typeface="Trebuchet MS"/>
              </a:rPr>
              <a:t>In</a:t>
            </a:r>
            <a:r>
              <a:rPr lang="en-GB" sz="1150" b="1" spc="-20" dirty="0">
                <a:solidFill>
                  <a:srgbClr val="2F5496"/>
                </a:solidFill>
                <a:latin typeface="Trebuchet MS"/>
                <a:cs typeface="Trebuchet MS"/>
              </a:rPr>
              <a:t> </a:t>
            </a:r>
            <a:r>
              <a:rPr lang="en-GB" sz="1150" b="1" spc="-5" dirty="0">
                <a:solidFill>
                  <a:srgbClr val="2F5496"/>
                </a:solidFill>
                <a:latin typeface="Trebuchet MS"/>
                <a:cs typeface="Trebuchet MS"/>
              </a:rPr>
              <a:t>relation</a:t>
            </a:r>
            <a:r>
              <a:rPr lang="en-GB" sz="1150" b="1" spc="-15" dirty="0">
                <a:solidFill>
                  <a:srgbClr val="2F5496"/>
                </a:solidFill>
                <a:latin typeface="Trebuchet MS"/>
                <a:cs typeface="Trebuchet MS"/>
              </a:rPr>
              <a:t> </a:t>
            </a:r>
            <a:r>
              <a:rPr lang="en-GB" sz="1150" b="1" spc="-5" dirty="0">
                <a:solidFill>
                  <a:srgbClr val="2F5496"/>
                </a:solidFill>
                <a:latin typeface="Trebuchet MS"/>
                <a:cs typeface="Trebuchet MS"/>
              </a:rPr>
              <a:t>to</a:t>
            </a:r>
            <a:r>
              <a:rPr lang="en-GB" sz="1150" b="1" spc="-15" dirty="0">
                <a:solidFill>
                  <a:srgbClr val="2F5496"/>
                </a:solidFill>
                <a:latin typeface="Trebuchet MS"/>
                <a:cs typeface="Trebuchet MS"/>
              </a:rPr>
              <a:t> </a:t>
            </a:r>
            <a:r>
              <a:rPr lang="en-GB" sz="1150" b="1" dirty="0">
                <a:solidFill>
                  <a:srgbClr val="2F5496"/>
                </a:solidFill>
                <a:latin typeface="Trebuchet MS"/>
                <a:cs typeface="Trebuchet MS"/>
              </a:rPr>
              <a:t>your</a:t>
            </a:r>
            <a:r>
              <a:rPr lang="en-GB" sz="1150" b="1" spc="-10" dirty="0">
                <a:solidFill>
                  <a:srgbClr val="2F5496"/>
                </a:solidFill>
                <a:latin typeface="Trebuchet MS"/>
                <a:cs typeface="Trebuchet MS"/>
              </a:rPr>
              <a:t> </a:t>
            </a:r>
            <a:r>
              <a:rPr lang="en-GB" sz="1150" b="1" dirty="0">
                <a:solidFill>
                  <a:srgbClr val="2F5496"/>
                </a:solidFill>
                <a:latin typeface="Trebuchet MS"/>
                <a:cs typeface="Trebuchet MS"/>
              </a:rPr>
              <a:t>comments</a:t>
            </a:r>
            <a:r>
              <a:rPr lang="en-GB" sz="1150" b="1" spc="-10" dirty="0">
                <a:solidFill>
                  <a:srgbClr val="2F5496"/>
                </a:solidFill>
                <a:latin typeface="Trebuchet MS"/>
                <a:cs typeface="Trebuchet MS"/>
              </a:rPr>
              <a:t> </a:t>
            </a:r>
            <a:r>
              <a:rPr lang="en-GB" sz="1150" b="1" dirty="0">
                <a:solidFill>
                  <a:srgbClr val="2F5496"/>
                </a:solidFill>
                <a:latin typeface="Trebuchet MS"/>
                <a:cs typeface="Trebuchet MS"/>
              </a:rPr>
              <a:t>are</a:t>
            </a:r>
            <a:r>
              <a:rPr lang="en-GB" sz="1150" b="1" spc="-10" dirty="0">
                <a:solidFill>
                  <a:srgbClr val="2F5496"/>
                </a:solidFill>
                <a:latin typeface="Trebuchet MS"/>
                <a:cs typeface="Trebuchet MS"/>
              </a:rPr>
              <a:t> </a:t>
            </a:r>
            <a:r>
              <a:rPr lang="en-GB" sz="1150" b="1" dirty="0">
                <a:solidFill>
                  <a:srgbClr val="2F5496"/>
                </a:solidFill>
                <a:latin typeface="Trebuchet MS"/>
                <a:cs typeface="Trebuchet MS"/>
              </a:rPr>
              <a:t>you</a:t>
            </a:r>
            <a:r>
              <a:rPr lang="en-GB" sz="1150" b="1" spc="-10" dirty="0">
                <a:solidFill>
                  <a:srgbClr val="2F5496"/>
                </a:solidFill>
                <a:latin typeface="Trebuchet MS"/>
                <a:cs typeface="Trebuchet MS"/>
              </a:rPr>
              <a:t> </a:t>
            </a:r>
            <a:r>
              <a:rPr lang="en-GB" sz="1150" b="1" dirty="0">
                <a:solidFill>
                  <a:srgbClr val="2F5496"/>
                </a:solidFill>
                <a:latin typeface="Trebuchet MS"/>
                <a:cs typeface="Trebuchet MS"/>
              </a:rPr>
              <a:t>a:</a:t>
            </a:r>
            <a:endParaRPr lang="en-GB" sz="1150" dirty="0">
              <a:latin typeface="Trebuchet MS"/>
              <a:cs typeface="Trebuchet MS"/>
            </a:endParaRPr>
          </a:p>
          <a:p>
            <a:pPr marL="12700" marR="2864485">
              <a:lnSpc>
                <a:spcPts val="1300"/>
              </a:lnSpc>
              <a:spcBef>
                <a:spcPts val="90"/>
              </a:spcBef>
              <a:tabLst>
                <a:tab pos="205740" algn="l"/>
                <a:tab pos="1035050" algn="l"/>
                <a:tab pos="1650364" algn="l"/>
                <a:tab pos="1703070" algn="l"/>
                <a:tab pos="2382520" algn="l"/>
                <a:tab pos="2550795" algn="l"/>
              </a:tabLst>
            </a:pPr>
            <a:r>
              <a:rPr lang="en-GB" sz="1150" dirty="0">
                <a:solidFill>
                  <a:srgbClr val="2F5496"/>
                </a:solidFill>
                <a:latin typeface="Trebuchet MS"/>
                <a:cs typeface="Trebuchet MS"/>
              </a:rPr>
              <a:t>(   ) </a:t>
            </a:r>
            <a:r>
              <a:rPr lang="en-GB" sz="1150" spc="-15" dirty="0">
                <a:solidFill>
                  <a:srgbClr val="2F5496"/>
                </a:solidFill>
                <a:latin typeface="Trebuchet MS"/>
                <a:cs typeface="Trebuchet MS"/>
              </a:rPr>
              <a:t>Patient	</a:t>
            </a:r>
            <a:r>
              <a:rPr lang="en-GB" sz="1150" dirty="0">
                <a:solidFill>
                  <a:srgbClr val="2F5496"/>
                </a:solidFill>
                <a:latin typeface="Trebuchet MS"/>
                <a:cs typeface="Trebuchet MS"/>
              </a:rPr>
              <a:t>(   )</a:t>
            </a:r>
            <a:r>
              <a:rPr lang="en-GB" sz="1150" spc="-5" dirty="0">
                <a:solidFill>
                  <a:srgbClr val="2F5496"/>
                </a:solidFill>
                <a:latin typeface="Trebuchet MS"/>
                <a:cs typeface="Trebuchet MS"/>
              </a:rPr>
              <a:t> Carer		(   </a:t>
            </a:r>
            <a:r>
              <a:rPr lang="en-GB" sz="1150" dirty="0">
                <a:solidFill>
                  <a:srgbClr val="2F5496"/>
                </a:solidFill>
                <a:latin typeface="Trebuchet MS"/>
                <a:cs typeface="Trebuchet MS"/>
              </a:rPr>
              <a:t>) </a:t>
            </a:r>
            <a:r>
              <a:rPr lang="en-GB" sz="1150" spc="-10" dirty="0">
                <a:solidFill>
                  <a:srgbClr val="2F5496"/>
                </a:solidFill>
                <a:latin typeface="Trebuchet MS"/>
                <a:cs typeface="Trebuchet MS"/>
              </a:rPr>
              <a:t>Relative	(   </a:t>
            </a:r>
            <a:r>
              <a:rPr lang="en-GB" sz="1150" dirty="0">
                <a:solidFill>
                  <a:srgbClr val="2F5496"/>
                </a:solidFill>
                <a:latin typeface="Trebuchet MS"/>
                <a:cs typeface="Trebuchet MS"/>
              </a:rPr>
              <a:t>)</a:t>
            </a:r>
            <a:r>
              <a:rPr lang="en-GB" sz="1150" spc="-30" dirty="0">
                <a:solidFill>
                  <a:srgbClr val="2F5496"/>
                </a:solidFill>
                <a:latin typeface="Trebuchet MS"/>
                <a:cs typeface="Trebuchet MS"/>
              </a:rPr>
              <a:t> </a:t>
            </a:r>
            <a:r>
              <a:rPr lang="en-GB" sz="1150" spc="-5" dirty="0">
                <a:solidFill>
                  <a:srgbClr val="2F5496"/>
                </a:solidFill>
                <a:latin typeface="Trebuchet MS"/>
                <a:cs typeface="Trebuchet MS"/>
              </a:rPr>
              <a:t>Carer</a:t>
            </a:r>
            <a:r>
              <a:rPr lang="en-GB" sz="1150" spc="-35" dirty="0">
                <a:solidFill>
                  <a:srgbClr val="2F5496"/>
                </a:solidFill>
                <a:latin typeface="Trebuchet MS"/>
                <a:cs typeface="Trebuchet MS"/>
              </a:rPr>
              <a:t> </a:t>
            </a:r>
            <a:r>
              <a:rPr lang="en-GB" sz="1150" spc="-5" dirty="0">
                <a:solidFill>
                  <a:srgbClr val="2F5496"/>
                </a:solidFill>
                <a:latin typeface="Trebuchet MS"/>
                <a:cs typeface="Trebuchet MS"/>
              </a:rPr>
              <a:t>and</a:t>
            </a:r>
            <a:r>
              <a:rPr lang="en-GB" sz="1150" spc="-35" dirty="0">
                <a:solidFill>
                  <a:srgbClr val="2F5496"/>
                </a:solidFill>
                <a:latin typeface="Trebuchet MS"/>
                <a:cs typeface="Trebuchet MS"/>
              </a:rPr>
              <a:t> </a:t>
            </a:r>
            <a:r>
              <a:rPr lang="en-GB" sz="1150" spc="-10" dirty="0">
                <a:solidFill>
                  <a:srgbClr val="2F5496"/>
                </a:solidFill>
                <a:latin typeface="Trebuchet MS"/>
                <a:cs typeface="Trebuchet MS"/>
              </a:rPr>
              <a:t>Relative</a:t>
            </a:r>
          </a:p>
          <a:p>
            <a:pPr marL="12700" marR="2864485">
              <a:lnSpc>
                <a:spcPts val="1300"/>
              </a:lnSpc>
              <a:spcBef>
                <a:spcPts val="90"/>
              </a:spcBef>
              <a:tabLst>
                <a:tab pos="205740" algn="l"/>
                <a:tab pos="1035050" algn="l"/>
                <a:tab pos="1650364" algn="l"/>
                <a:tab pos="1703070" algn="l"/>
                <a:tab pos="2382520" algn="l"/>
                <a:tab pos="2550795" algn="l"/>
              </a:tabLst>
            </a:pPr>
            <a:r>
              <a:rPr lang="en-GB" sz="1150" spc="-345" dirty="0">
                <a:solidFill>
                  <a:srgbClr val="2F5496"/>
                </a:solidFill>
                <a:latin typeface="Trebuchet MS"/>
                <a:cs typeface="Trebuchet MS"/>
              </a:rPr>
              <a:t> </a:t>
            </a:r>
            <a:r>
              <a:rPr lang="en-GB" sz="1150" dirty="0">
                <a:solidFill>
                  <a:srgbClr val="2F5496"/>
                </a:solidFill>
                <a:latin typeface="Trebuchet MS"/>
                <a:cs typeface="Trebuchet MS"/>
              </a:rPr>
              <a:t>(   ) Service </a:t>
            </a:r>
            <a:r>
              <a:rPr lang="en-GB" sz="1150" spc="-10" dirty="0">
                <a:solidFill>
                  <a:srgbClr val="2F5496"/>
                </a:solidFill>
                <a:latin typeface="Trebuchet MS"/>
                <a:cs typeface="Trebuchet MS"/>
              </a:rPr>
              <a:t>Provider	</a:t>
            </a:r>
            <a:r>
              <a:rPr lang="en-GB" sz="1150" dirty="0">
                <a:solidFill>
                  <a:srgbClr val="2F5496"/>
                </a:solidFill>
                <a:latin typeface="Trebuchet MS"/>
                <a:cs typeface="Trebuchet MS"/>
              </a:rPr>
              <a:t>(   ) </a:t>
            </a:r>
            <a:r>
              <a:rPr lang="en-GB" sz="1150" spc="-10" dirty="0">
                <a:solidFill>
                  <a:srgbClr val="2F5496"/>
                </a:solidFill>
                <a:latin typeface="Trebuchet MS"/>
                <a:cs typeface="Trebuchet MS"/>
              </a:rPr>
              <a:t>Visitor		(   </a:t>
            </a:r>
            <a:r>
              <a:rPr lang="en-GB" sz="1150" dirty="0">
                <a:solidFill>
                  <a:srgbClr val="2F5496"/>
                </a:solidFill>
                <a:latin typeface="Trebuchet MS"/>
                <a:cs typeface="Trebuchet MS"/>
              </a:rPr>
              <a:t>)</a:t>
            </a:r>
            <a:r>
              <a:rPr lang="en-GB" sz="1150" spc="-10" dirty="0">
                <a:solidFill>
                  <a:srgbClr val="2F5496"/>
                </a:solidFill>
                <a:latin typeface="Trebuchet MS"/>
                <a:cs typeface="Trebuchet MS"/>
              </a:rPr>
              <a:t> </a:t>
            </a:r>
            <a:r>
              <a:rPr lang="en-GB" sz="1150" spc="-5" dirty="0">
                <a:solidFill>
                  <a:srgbClr val="2F5496"/>
                </a:solidFill>
                <a:latin typeface="Trebuchet MS"/>
                <a:cs typeface="Trebuchet MS"/>
              </a:rPr>
              <a:t>Professional</a:t>
            </a:r>
            <a:endParaRPr lang="en-GB" sz="1150" dirty="0">
              <a:latin typeface="Trebuchet MS"/>
              <a:cs typeface="Trebuchet MS"/>
            </a:endParaRPr>
          </a:p>
          <a:p>
            <a:pPr marL="12700">
              <a:lnSpc>
                <a:spcPts val="1370"/>
              </a:lnSpc>
              <a:spcBef>
                <a:spcPts val="1135"/>
              </a:spcBef>
            </a:pPr>
            <a:r>
              <a:rPr lang="en-GB" sz="1150" b="1" dirty="0">
                <a:solidFill>
                  <a:srgbClr val="2F5496"/>
                </a:solidFill>
                <a:latin typeface="Trebuchet MS"/>
                <a:cs typeface="Trebuchet MS"/>
              </a:rPr>
              <a:t>When</a:t>
            </a:r>
            <a:r>
              <a:rPr lang="en-GB" sz="1150" b="1" spc="-25" dirty="0">
                <a:solidFill>
                  <a:srgbClr val="2F5496"/>
                </a:solidFill>
                <a:latin typeface="Trebuchet MS"/>
                <a:cs typeface="Trebuchet MS"/>
              </a:rPr>
              <a:t> </a:t>
            </a:r>
            <a:r>
              <a:rPr lang="en-GB" sz="1150" b="1" dirty="0">
                <a:solidFill>
                  <a:srgbClr val="2F5496"/>
                </a:solidFill>
                <a:latin typeface="Trebuchet MS"/>
                <a:cs typeface="Trebuchet MS"/>
              </a:rPr>
              <a:t>did</a:t>
            </a:r>
            <a:r>
              <a:rPr lang="en-GB" sz="1150" b="1" spc="-25" dirty="0">
                <a:solidFill>
                  <a:srgbClr val="2F5496"/>
                </a:solidFill>
                <a:latin typeface="Trebuchet MS"/>
                <a:cs typeface="Trebuchet MS"/>
              </a:rPr>
              <a:t> </a:t>
            </a:r>
            <a:r>
              <a:rPr lang="en-GB" sz="1150" b="1" spc="-5" dirty="0">
                <a:solidFill>
                  <a:srgbClr val="2F5496"/>
                </a:solidFill>
                <a:latin typeface="Trebuchet MS"/>
                <a:cs typeface="Trebuchet MS"/>
              </a:rPr>
              <a:t>this</a:t>
            </a:r>
            <a:r>
              <a:rPr lang="en-GB" sz="1150" b="1" spc="-25" dirty="0">
                <a:solidFill>
                  <a:srgbClr val="2F5496"/>
                </a:solidFill>
                <a:latin typeface="Trebuchet MS"/>
                <a:cs typeface="Trebuchet MS"/>
              </a:rPr>
              <a:t> </a:t>
            </a:r>
            <a:r>
              <a:rPr lang="en-GB" sz="1150" b="1" dirty="0">
                <a:solidFill>
                  <a:srgbClr val="2F5496"/>
                </a:solidFill>
                <a:latin typeface="Trebuchet MS"/>
                <a:cs typeface="Trebuchet MS"/>
              </a:rPr>
              <a:t>happen?</a:t>
            </a:r>
            <a:endParaRPr lang="en-GB" sz="1150" dirty="0">
              <a:latin typeface="Trebuchet MS"/>
              <a:cs typeface="Trebuchet MS"/>
            </a:endParaRPr>
          </a:p>
          <a:p>
            <a:pPr marL="12700">
              <a:lnSpc>
                <a:spcPts val="1370"/>
              </a:lnSpc>
            </a:pPr>
            <a:r>
              <a:rPr lang="en-GB" sz="1150" spc="-5" dirty="0">
                <a:solidFill>
                  <a:srgbClr val="2F5496"/>
                </a:solidFill>
                <a:latin typeface="Trebuchet MS"/>
                <a:cs typeface="Trebuchet MS"/>
              </a:rPr>
              <a:t>……………………………………………………………………………………………………………………………………………………………….</a:t>
            </a:r>
          </a:p>
          <a:p>
            <a:pPr marL="27432" algn="l" fontAlgn="t">
              <a:lnSpc>
                <a:spcPts val="1365"/>
              </a:lnSpc>
              <a:spcBef>
                <a:spcPts val="0"/>
              </a:spcBef>
              <a:spcAft>
                <a:spcPts val="0"/>
              </a:spcAft>
            </a:pPr>
            <a:r>
              <a:rPr lang="en-GB" sz="1150" b="1" i="0" u="none" strike="noStrike" dirty="0">
                <a:solidFill>
                  <a:srgbClr val="2F5496"/>
                </a:solidFill>
                <a:effectLst/>
                <a:latin typeface="Trebuchet MS" panose="020B0603020202020204" pitchFamily="34" charset="0"/>
                <a:cs typeface="Trebuchet MS" panose="020B0603020202020204" pitchFamily="34" charset="0"/>
              </a:rPr>
              <a:t>Do</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you</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know</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 the</a:t>
            </a:r>
            <a:r>
              <a:rPr lang="en-GB" sz="1150" b="1" i="0" u="none" strike="noStrike" spc="-1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name</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of</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the</a:t>
            </a:r>
            <a:r>
              <a:rPr lang="en-GB" sz="1150" b="1" i="0" u="none" strike="noStrike" spc="-1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ward</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department?</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(if</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applicable)</a:t>
            </a:r>
            <a:endParaRPr lang="en-GB" sz="1150" b="0" i="0" u="none" strike="noStrike" dirty="0">
              <a:effectLst/>
              <a:latin typeface="Arial" panose="020B0604020202020204" pitchFamily="34" charset="0"/>
            </a:endParaRPr>
          </a:p>
          <a:p>
            <a:pPr marL="27432" algn="l" fontAlgn="t">
              <a:lnSpc>
                <a:spcPts val="1320"/>
              </a:lnSpc>
              <a:spcBef>
                <a:spcPts val="530"/>
              </a:spcBef>
              <a:spcAft>
                <a:spcPts val="0"/>
              </a:spcAft>
            </a:pPr>
            <a:r>
              <a:rPr lang="en-GB" sz="1150" b="1" i="0" u="none" strike="noStrike" spc="-5" dirty="0">
                <a:solidFill>
                  <a:srgbClr val="2F5496"/>
                </a:solidFill>
                <a:effectLst/>
                <a:latin typeface="Trebuchet MS" panose="020B0603020202020204" pitchFamily="34" charset="0"/>
                <a:cs typeface="Trebuchet MS" panose="020B0603020202020204" pitchFamily="34" charset="0"/>
              </a:rPr>
              <a:t>Would</a:t>
            </a:r>
            <a:r>
              <a:rPr lang="en-GB" sz="1150" b="1" i="0" u="none" strike="noStrike" spc="-2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you</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like</a:t>
            </a:r>
            <a:r>
              <a:rPr lang="en-GB" sz="1150" b="1" i="0" u="none" strike="noStrike" spc="-1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information</a:t>
            </a:r>
            <a:r>
              <a:rPr lang="en-GB" sz="1150" b="1" i="0" u="none" strike="noStrike" spc="-1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about</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other</a:t>
            </a:r>
            <a:r>
              <a:rPr lang="en-GB" sz="1150" b="1" i="0" u="none" strike="noStrike" spc="-1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local</a:t>
            </a:r>
            <a:r>
              <a:rPr lang="en-GB" sz="1150" b="1" i="0" u="none" strike="noStrike" spc="-1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services?</a:t>
            </a:r>
            <a:r>
              <a:rPr lang="en-GB" sz="1150" dirty="0">
                <a:latin typeface="Arial" panose="020B0604020202020204" pitchFamily="34" charset="0"/>
              </a:rPr>
              <a:t>		</a:t>
            </a:r>
            <a:r>
              <a:rPr lang="en-GB" sz="1150" b="0" i="0" u="none" strike="noStrike"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55"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5" dirty="0">
                <a:solidFill>
                  <a:srgbClr val="2F5496"/>
                </a:solidFill>
                <a:effectLst/>
                <a:latin typeface="Trebuchet MS" panose="020B0603020202020204" pitchFamily="34" charset="0"/>
                <a:cs typeface="Trebuchet MS" panose="020B0603020202020204" pitchFamily="34" charset="0"/>
              </a:rPr>
              <a:t>No	</a:t>
            </a:r>
            <a:r>
              <a:rPr lang="en-GB" sz="1150" b="0" i="0" u="none" strike="noStrike"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60"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50" dirty="0">
                <a:solidFill>
                  <a:srgbClr val="2F5496"/>
                </a:solidFill>
                <a:effectLst/>
                <a:latin typeface="Trebuchet MS" panose="020B0603020202020204" pitchFamily="34" charset="0"/>
                <a:cs typeface="Trebuchet MS" panose="020B0603020202020204" pitchFamily="34" charset="0"/>
              </a:rPr>
              <a:t>Yes</a:t>
            </a:r>
            <a:endParaRPr lang="en-GB" sz="1150" b="0" i="0" u="none" strike="noStrike" dirty="0">
              <a:effectLst/>
              <a:latin typeface="Arial" panose="020B0604020202020204" pitchFamily="34" charset="0"/>
            </a:endParaRPr>
          </a:p>
          <a:p>
            <a:pPr marL="27432" algn="l" fontAlgn="t">
              <a:lnSpc>
                <a:spcPts val="1200"/>
              </a:lnSpc>
              <a:spcBef>
                <a:spcPts val="0"/>
              </a:spcBef>
              <a:spcAft>
                <a:spcPts val="0"/>
              </a:spcAft>
            </a:pPr>
            <a:r>
              <a:rPr lang="en-GB" sz="1150" b="1" i="0" u="none" strike="noStrike" dirty="0">
                <a:solidFill>
                  <a:srgbClr val="2F5496"/>
                </a:solidFill>
                <a:effectLst/>
                <a:latin typeface="Trebuchet MS" panose="020B0603020202020204" pitchFamily="34" charset="0"/>
                <a:cs typeface="Trebuchet MS" panose="020B0603020202020204" pitchFamily="34" charset="0"/>
              </a:rPr>
              <a:t>Do</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you</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want</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 to</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know</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 more</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about how</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 to</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make</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an</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official </a:t>
            </a:r>
            <a:r>
              <a:rPr lang="en-GB" sz="1150" b="1" i="0" u="none" strike="noStrike" dirty="0">
                <a:solidFill>
                  <a:srgbClr val="2F5496"/>
                </a:solidFill>
                <a:effectLst/>
                <a:latin typeface="Trebuchet MS" panose="020B0603020202020204" pitchFamily="34" charset="0"/>
                <a:cs typeface="Trebuchet MS" panose="020B0603020202020204" pitchFamily="34" charset="0"/>
              </a:rPr>
              <a:t>complaint?	</a:t>
            </a:r>
            <a:r>
              <a:rPr lang="en-GB" sz="1150" b="0" i="0" u="none" strike="noStrike"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55"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5" dirty="0">
                <a:solidFill>
                  <a:srgbClr val="2F5496"/>
                </a:solidFill>
                <a:effectLst/>
                <a:latin typeface="Trebuchet MS" panose="020B0603020202020204" pitchFamily="34" charset="0"/>
                <a:cs typeface="Trebuchet MS" panose="020B0603020202020204" pitchFamily="34" charset="0"/>
              </a:rPr>
              <a:t>No</a:t>
            </a:r>
            <a:r>
              <a:rPr lang="en-GB" sz="1150" spc="-5" dirty="0">
                <a:latin typeface="Arial" panose="020B0604020202020204" pitchFamily="34" charset="0"/>
              </a:rPr>
              <a:t>	</a:t>
            </a:r>
            <a:r>
              <a:rPr lang="en-GB" sz="1150" b="0" i="0" u="none" strike="noStrike" dirty="0">
                <a:solidFill>
                  <a:srgbClr val="2F5496"/>
                </a:solidFill>
                <a:effectLst/>
                <a:latin typeface="Trebuchet MS" panose="020B0603020202020204" pitchFamily="34" charset="0"/>
                <a:cs typeface="Trebuchet MS" panose="020B0603020202020204" pitchFamily="34" charset="0"/>
              </a:rPr>
              <a:t>(</a:t>
            </a:r>
            <a:r>
              <a:rPr lang="en-GB" sz="1150" dirty="0">
                <a:solidFill>
                  <a:srgbClr val="2F5496"/>
                </a:solidFill>
                <a:latin typeface="Trebuchet MS" panose="020B0603020202020204" pitchFamily="34" charset="0"/>
                <a:cs typeface="Trebuchet MS" panose="020B0603020202020204" pitchFamily="34" charset="0"/>
              </a:rPr>
              <a:t>   </a:t>
            </a:r>
            <a:r>
              <a:rPr lang="en-GB" sz="1150" b="0" i="0" u="none" strike="noStrike" dirty="0">
                <a:solidFill>
                  <a:srgbClr val="2F5496"/>
                </a:solidFill>
                <a:effectLst/>
                <a:latin typeface="Trebuchet MS" panose="020B0603020202020204" pitchFamily="34" charset="0"/>
                <a:cs typeface="Trebuchet MS" panose="020B0603020202020204" pitchFamily="34" charset="0"/>
              </a:rPr>
              <a:t>)</a:t>
            </a:r>
            <a:r>
              <a:rPr lang="en-GB" sz="1150" b="0" i="0" u="none" strike="noStrike" spc="-65"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50" dirty="0">
                <a:solidFill>
                  <a:srgbClr val="2F5496"/>
                </a:solidFill>
                <a:effectLst/>
                <a:latin typeface="Trebuchet MS" panose="020B0603020202020204" pitchFamily="34" charset="0"/>
                <a:cs typeface="Trebuchet MS" panose="020B0603020202020204" pitchFamily="34" charset="0"/>
              </a:rPr>
              <a:t>Yes</a:t>
            </a:r>
            <a:endParaRPr lang="en-GB" sz="1150" b="0" i="0" u="none" strike="noStrike" dirty="0">
              <a:effectLst/>
              <a:latin typeface="Arial" panose="020B0604020202020204" pitchFamily="34" charset="0"/>
            </a:endParaRPr>
          </a:p>
          <a:p>
            <a:pPr marL="27432" algn="l" fontAlgn="t">
              <a:lnSpc>
                <a:spcPts val="1245"/>
              </a:lnSpc>
              <a:spcBef>
                <a:spcPts val="0"/>
              </a:spcBef>
              <a:spcAft>
                <a:spcPts val="0"/>
              </a:spcAft>
            </a:pPr>
            <a:r>
              <a:rPr lang="en-GB" sz="1150" b="1" i="0" u="none" strike="noStrike" dirty="0">
                <a:solidFill>
                  <a:srgbClr val="2F5496"/>
                </a:solidFill>
                <a:effectLst/>
                <a:latin typeface="Trebuchet MS" panose="020B0603020202020204" pitchFamily="34" charset="0"/>
                <a:cs typeface="Trebuchet MS" panose="020B0603020202020204" pitchFamily="34" charset="0"/>
              </a:rPr>
              <a:t>I</a:t>
            </a:r>
            <a:r>
              <a:rPr lang="en-GB" sz="1150" b="1" i="0" u="none" strike="noStrike" spc="-1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consent</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to</a:t>
            </a:r>
            <a:r>
              <a:rPr lang="en-GB" sz="1150" b="1" i="0" u="none" strike="noStrike" spc="-1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being</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contacted</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regarding</a:t>
            </a:r>
            <a:r>
              <a:rPr lang="en-GB" sz="1150" b="1" i="0" u="none" strike="noStrike" spc="-15" dirty="0">
                <a:solidFill>
                  <a:srgbClr val="2F5496"/>
                </a:solidFill>
                <a:effectLst/>
                <a:latin typeface="Trebuchet MS" panose="020B0603020202020204" pitchFamily="34" charset="0"/>
                <a:cs typeface="Trebuchet MS" panose="020B0603020202020204" pitchFamily="34" charset="0"/>
              </a:rPr>
              <a:t> </a:t>
            </a:r>
            <a:r>
              <a:rPr lang="en-GB" sz="1150" b="1" i="0" u="none" strike="noStrike" spc="-5" dirty="0">
                <a:solidFill>
                  <a:srgbClr val="2F5496"/>
                </a:solidFill>
                <a:effectLst/>
                <a:latin typeface="Trebuchet MS" panose="020B0603020202020204" pitchFamily="34" charset="0"/>
                <a:cs typeface="Trebuchet MS" panose="020B0603020202020204" pitchFamily="34" charset="0"/>
              </a:rPr>
              <a:t>my</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feedback</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by</a:t>
            </a:r>
            <a:r>
              <a:rPr lang="en-GB" sz="1150" b="1" i="0" u="none" strike="noStrike" spc="-10" dirty="0">
                <a:solidFill>
                  <a:srgbClr val="2F5496"/>
                </a:solidFill>
                <a:effectLst/>
                <a:latin typeface="Trebuchet MS" panose="020B0603020202020204" pitchFamily="34" charset="0"/>
                <a:cs typeface="Trebuchet MS" panose="020B0603020202020204" pitchFamily="34" charset="0"/>
              </a:rPr>
              <a:t> </a:t>
            </a:r>
            <a:r>
              <a:rPr lang="en-GB" sz="1150" b="1" i="0" u="none" strike="noStrike" dirty="0">
                <a:solidFill>
                  <a:srgbClr val="2F5496"/>
                </a:solidFill>
                <a:effectLst/>
                <a:latin typeface="Trebuchet MS" panose="020B0603020202020204" pitchFamily="34" charset="0"/>
                <a:cs typeface="Trebuchet MS" panose="020B0603020202020204" pitchFamily="34" charset="0"/>
              </a:rPr>
              <a:t>Healthwatch	</a:t>
            </a:r>
            <a:r>
              <a:rPr lang="en-GB" sz="1150" b="0" i="0" u="none" strike="noStrike"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55"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5" dirty="0">
                <a:solidFill>
                  <a:srgbClr val="2F5496"/>
                </a:solidFill>
                <a:effectLst/>
                <a:latin typeface="Trebuchet MS" panose="020B0603020202020204" pitchFamily="34" charset="0"/>
                <a:cs typeface="Trebuchet MS" panose="020B0603020202020204" pitchFamily="34" charset="0"/>
              </a:rPr>
              <a:t>No	</a:t>
            </a:r>
            <a:r>
              <a:rPr lang="en-GB" sz="1150" b="0" i="0" u="none" strike="noStrike"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65" dirty="0">
                <a:solidFill>
                  <a:srgbClr val="2F5496"/>
                </a:solidFill>
                <a:effectLst/>
                <a:latin typeface="Trebuchet MS" panose="020B0603020202020204" pitchFamily="34" charset="0"/>
                <a:cs typeface="Trebuchet MS" panose="020B0603020202020204" pitchFamily="34" charset="0"/>
              </a:rPr>
              <a:t> </a:t>
            </a:r>
            <a:r>
              <a:rPr lang="en-GB" sz="1150" b="0" i="0" u="none" strike="noStrike" spc="-50" dirty="0">
                <a:solidFill>
                  <a:srgbClr val="2F5496"/>
                </a:solidFill>
                <a:effectLst/>
                <a:latin typeface="Trebuchet MS" panose="020B0603020202020204" pitchFamily="34" charset="0"/>
                <a:cs typeface="Trebuchet MS" panose="020B0603020202020204" pitchFamily="34" charset="0"/>
              </a:rPr>
              <a:t>Yes</a:t>
            </a:r>
            <a:endParaRPr lang="en-GB" sz="1150" b="0" i="0" u="none" strike="noStrike" dirty="0">
              <a:effectLst/>
              <a:latin typeface="Arial" panose="020B0604020202020204" pitchFamily="34" charset="0"/>
            </a:endParaRPr>
          </a:p>
          <a:p>
            <a:pPr marL="12700">
              <a:lnSpc>
                <a:spcPts val="1370"/>
              </a:lnSpc>
            </a:pPr>
            <a:endParaRPr lang="en-GB" sz="1200" dirty="0">
              <a:latin typeface="Trebuchet MS"/>
              <a:cs typeface="Trebuchet MS"/>
            </a:endParaRPr>
          </a:p>
          <a:p>
            <a:pPr marL="1531620" marR="0" lvl="0" indent="0" algn="ctr" defTabSz="914400" rtl="0" eaLnBrk="1" fontAlgn="auto" latinLnBrk="0" hangingPunct="1">
              <a:lnSpc>
                <a:spcPct val="100000"/>
              </a:lnSpc>
              <a:spcBef>
                <a:spcPts val="100"/>
              </a:spcBef>
              <a:spcAft>
                <a:spcPts val="0"/>
              </a:spcAft>
              <a:buClrTx/>
              <a:buSzTx/>
              <a:buFontTx/>
              <a:buNone/>
              <a:tabLst/>
              <a:defRPr/>
            </a:pPr>
            <a:r>
              <a:rPr kumimoji="0" lang="en-GB" sz="1600" b="1" i="0" u="none" strike="noStrike" kern="1200" cap="none" spc="-5" normalizeH="0" baseline="0" noProof="0" dirty="0">
                <a:ln>
                  <a:noFill/>
                </a:ln>
                <a:solidFill>
                  <a:srgbClr val="2F5496"/>
                </a:solidFill>
                <a:effectLst/>
                <a:uLnTx/>
                <a:uFillTx/>
                <a:latin typeface="Trebuchet MS"/>
                <a:ea typeface="+mn-ea"/>
                <a:cs typeface="Trebuchet MS"/>
              </a:rPr>
              <a:t>About</a:t>
            </a:r>
            <a:r>
              <a:rPr kumimoji="0" lang="en-GB" sz="1600" b="1"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600" b="1" i="0" u="none" strike="noStrike" kern="1200" cap="none" spc="0" normalizeH="0" baseline="0" noProof="0" dirty="0">
                <a:ln>
                  <a:noFill/>
                </a:ln>
                <a:solidFill>
                  <a:srgbClr val="2F5496"/>
                </a:solidFill>
                <a:effectLst/>
                <a:uLnTx/>
                <a:uFillTx/>
                <a:latin typeface="Trebuchet MS"/>
                <a:ea typeface="+mn-ea"/>
                <a:cs typeface="Trebuchet MS"/>
              </a:rPr>
              <a:t>you</a:t>
            </a:r>
            <a:endParaRPr kumimoji="0" lang="en-GB" sz="16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1040"/>
              </a:spcBef>
              <a:spcAft>
                <a:spcPts val="0"/>
              </a:spcAft>
              <a:buClrTx/>
              <a:buSzTx/>
              <a:buFontTx/>
              <a:buNone/>
              <a:tabLst/>
              <a:defRPr/>
            </a:pP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Name…………………………………………………………………………………………………………………</a:t>
            </a: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4610" lvl="0" indent="0" algn="l" defTabSz="914400" rtl="0" eaLnBrk="1" fontAlgn="auto" latinLnBrk="0" hangingPunct="1">
              <a:lnSpc>
                <a:spcPts val="1300"/>
              </a:lnSpc>
              <a:spcBef>
                <a:spcPts val="0"/>
              </a:spcBef>
              <a:spcAft>
                <a:spcPts val="0"/>
              </a:spcAft>
              <a:buClrTx/>
              <a:buSzTx/>
              <a:buFontTx/>
              <a:buNone/>
              <a:tabLst>
                <a:tab pos="205740" algn="l"/>
              </a:tabLst>
              <a:defRPr/>
            </a:pP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Email………………………………………………………………………………………………………………….  (	)</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Leave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feedback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anonymously</a:t>
            </a: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lang="en-GB" sz="1550" b="0" i="0" u="none" strike="noStrike" kern="1200" cap="none" spc="0" normalizeH="0" baseline="0" noProof="0" dirty="0">
              <a:ln>
                <a:noFill/>
              </a:ln>
              <a:solidFill>
                <a:prstClr val="black"/>
              </a:solidFill>
              <a:effectLst/>
              <a:uLnTx/>
              <a:uFillTx/>
              <a:latin typeface="Trebuchet MS"/>
              <a:ea typeface="+mn-ea"/>
              <a:cs typeface="Trebuchet MS"/>
            </a:endParaRPr>
          </a:p>
          <a:p>
            <a:pPr marL="1530985"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 normalizeH="0" baseline="0" noProof="0" dirty="0">
                <a:ln>
                  <a:noFill/>
                </a:ln>
                <a:solidFill>
                  <a:srgbClr val="2F5496"/>
                </a:solidFill>
                <a:effectLst/>
                <a:uLnTx/>
                <a:uFillTx/>
                <a:latin typeface="Trebuchet MS"/>
                <a:ea typeface="+mn-ea"/>
                <a:cs typeface="Trebuchet MS"/>
              </a:rPr>
              <a:t>Monitoring</a:t>
            </a:r>
            <a:r>
              <a:rPr kumimoji="0" lang="en-GB" sz="1600" b="1"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600" b="1" i="0" u="none" strike="noStrike" kern="1200" cap="none" spc="-5" normalizeH="0" baseline="0" noProof="0" dirty="0">
                <a:ln>
                  <a:noFill/>
                </a:ln>
                <a:solidFill>
                  <a:srgbClr val="2F5496"/>
                </a:solidFill>
                <a:effectLst/>
                <a:uLnTx/>
                <a:uFillTx/>
                <a:latin typeface="Trebuchet MS"/>
                <a:ea typeface="+mn-ea"/>
                <a:cs typeface="Trebuchet MS"/>
              </a:rPr>
              <a:t>Information</a:t>
            </a:r>
            <a:endParaRPr kumimoji="0" lang="en-GB" sz="16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ts val="1370"/>
              </a:lnSpc>
              <a:spcBef>
                <a:spcPts val="1040"/>
              </a:spcBef>
              <a:spcAft>
                <a:spcPts val="0"/>
              </a:spcAft>
              <a:buClrTx/>
              <a:buSzTx/>
              <a:buFontTx/>
              <a:buNone/>
              <a:tabLst/>
              <a:defRPr/>
            </a:pP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What</a:t>
            </a:r>
            <a:r>
              <a:rPr kumimoji="0" lang="en-GB" sz="1150" b="1" i="0" u="none" strike="noStrike" kern="1200" cap="none" spc="-15"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gender</a:t>
            </a:r>
            <a:r>
              <a:rPr kumimoji="0" lang="en-GB" sz="1150" b="1"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do</a:t>
            </a:r>
            <a:r>
              <a:rPr kumimoji="0" lang="en-GB" sz="1150" b="1" i="0" u="none" strike="noStrike" kern="1200" cap="none" spc="-15"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you</a:t>
            </a:r>
            <a:r>
              <a:rPr kumimoji="0" lang="en-GB" sz="1150" b="1"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5" normalizeH="0" baseline="0" noProof="0" dirty="0">
                <a:ln>
                  <a:noFill/>
                </a:ln>
                <a:solidFill>
                  <a:srgbClr val="2F5496"/>
                </a:solidFill>
                <a:effectLst/>
                <a:uLnTx/>
                <a:uFillTx/>
                <a:latin typeface="Trebuchet MS"/>
                <a:ea typeface="+mn-ea"/>
                <a:cs typeface="Trebuchet MS"/>
              </a:rPr>
              <a:t>identify</a:t>
            </a:r>
            <a:r>
              <a:rPr kumimoji="0" lang="en-GB" sz="1150" b="1"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yourself</a:t>
            </a:r>
            <a:r>
              <a:rPr kumimoji="0" lang="en-GB" sz="1150" b="1" i="0" u="none" strike="noStrike" kern="1200" cap="none" spc="-15"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as:</a:t>
            </a: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a:p>
            <a:pPr marL="12700" marR="4603750" lvl="0" indent="0" algn="l" defTabSz="914400" rtl="0" eaLnBrk="1" fontAlgn="auto" latinLnBrk="0" hangingPunct="1">
              <a:lnSpc>
                <a:spcPts val="1300"/>
              </a:lnSpc>
              <a:spcBef>
                <a:spcPts val="90"/>
              </a:spcBef>
              <a:spcAft>
                <a:spcPts val="0"/>
              </a:spcAft>
              <a:buClrTx/>
              <a:buSzTx/>
              <a:buFontTx/>
              <a:buNone/>
              <a:tabLst/>
              <a:defRPr/>
            </a:pP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Female </a:t>
            </a:r>
            <a:r>
              <a:rPr kumimoji="0" lang="en-GB" sz="1150" b="0" i="0" u="none" strike="noStrike" kern="1200" cap="none" spc="-34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2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Male</a:t>
            </a: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ts val="1210"/>
              </a:lnSpc>
              <a:spcBef>
                <a:spcPts val="0"/>
              </a:spcBef>
              <a:spcAft>
                <a:spcPts val="0"/>
              </a:spcAft>
              <a:buClrTx/>
              <a:buSzTx/>
              <a:buFontTx/>
              <a:buNone/>
              <a:tabLst/>
              <a:defRPr/>
            </a:pP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Other...............................................</a:t>
            </a: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ts val="1370"/>
              </a:lnSpc>
              <a:spcBef>
                <a:spcPts val="0"/>
              </a:spcBef>
              <a:spcAft>
                <a:spcPts val="0"/>
              </a:spcAft>
              <a:buClrTx/>
              <a:buSzTx/>
              <a:buFontTx/>
              <a:buNone/>
              <a:tabLst/>
              <a:defRPr/>
            </a:pP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Prefer</a:t>
            </a:r>
            <a:r>
              <a:rPr kumimoji="0" lang="en-GB" sz="1150" b="0" i="0" u="none" strike="noStrike" kern="1200" cap="none" spc="-1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not</a:t>
            </a:r>
            <a:r>
              <a:rPr kumimoji="0" lang="en-GB" sz="1150" b="0"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to</a:t>
            </a:r>
            <a:r>
              <a:rPr kumimoji="0" lang="en-GB" sz="1150" b="0"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say</a:t>
            </a: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ts val="1370"/>
              </a:lnSpc>
              <a:spcBef>
                <a:spcPts val="1160"/>
              </a:spcBef>
              <a:spcAft>
                <a:spcPts val="0"/>
              </a:spcAft>
              <a:buClrTx/>
              <a:buSzTx/>
              <a:buFontTx/>
              <a:buNone/>
              <a:tabLst/>
              <a:defRPr/>
            </a:pP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What</a:t>
            </a:r>
            <a:r>
              <a:rPr kumimoji="0" lang="en-GB" sz="1150" b="1"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5" normalizeH="0" baseline="0" noProof="0" dirty="0">
                <a:ln>
                  <a:noFill/>
                </a:ln>
                <a:solidFill>
                  <a:srgbClr val="2F5496"/>
                </a:solidFill>
                <a:effectLst/>
                <a:uLnTx/>
                <a:uFillTx/>
                <a:latin typeface="Trebuchet MS"/>
                <a:ea typeface="+mn-ea"/>
                <a:cs typeface="Trebuchet MS"/>
              </a:rPr>
              <a:t>is</a:t>
            </a:r>
            <a:r>
              <a:rPr kumimoji="0" lang="en-GB" sz="1150" b="1" i="0" u="none" strike="noStrike" kern="1200" cap="none" spc="-25"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your</a:t>
            </a:r>
            <a:r>
              <a:rPr kumimoji="0" lang="en-GB" sz="1150" b="1"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sexual</a:t>
            </a:r>
            <a:r>
              <a:rPr kumimoji="0" lang="en-GB" sz="1150" b="1" i="0" u="none" strike="noStrike" kern="1200" cap="none" spc="-15"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orientation?</a:t>
            </a: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ts val="1370"/>
              </a:lnSpc>
              <a:spcBef>
                <a:spcPts val="0"/>
              </a:spcBef>
              <a:spcAft>
                <a:spcPts val="0"/>
              </a:spcAft>
              <a:buClrTx/>
              <a:buSzTx/>
              <a:buFontTx/>
              <a:buNone/>
              <a:tabLst/>
              <a:defRPr/>
            </a:pP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Heterosexual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 Gay</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Bisexual</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 Lesbian</a:t>
            </a:r>
            <a:r>
              <a:rPr kumimoji="0" lang="en-GB" sz="1150" b="0" i="0" u="none" strike="noStrike" kern="1200" cap="none" spc="3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Prefer</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 not to</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say</a:t>
            </a:r>
            <a:r>
              <a:rPr kumimoji="0" lang="en-GB" sz="1150" b="0" i="0" u="none" strike="noStrike" kern="1200" cap="none" spc="3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Other</a:t>
            </a: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ts val="1370"/>
              </a:lnSpc>
              <a:spcBef>
                <a:spcPts val="1160"/>
              </a:spcBef>
              <a:spcAft>
                <a:spcPts val="0"/>
              </a:spcAft>
              <a:buClrTx/>
              <a:buSzTx/>
              <a:buFontTx/>
              <a:buNone/>
              <a:tabLst/>
              <a:defRPr/>
            </a:pP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Which</a:t>
            </a:r>
            <a:r>
              <a:rPr kumimoji="0" lang="en-GB" sz="1150" b="1"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age</a:t>
            </a:r>
            <a:r>
              <a:rPr kumimoji="0" lang="en-GB" sz="1150" b="1" i="0" u="none" strike="noStrike" kern="1200" cap="none" spc="-15"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group</a:t>
            </a:r>
            <a:r>
              <a:rPr kumimoji="0" lang="en-GB" sz="1150" b="1"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are</a:t>
            </a:r>
            <a:r>
              <a:rPr kumimoji="0" lang="en-GB" sz="1150" b="1"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0" normalizeH="0" baseline="0" noProof="0" dirty="0">
                <a:ln>
                  <a:noFill/>
                </a:ln>
                <a:solidFill>
                  <a:srgbClr val="2F5496"/>
                </a:solidFill>
                <a:effectLst/>
                <a:uLnTx/>
                <a:uFillTx/>
                <a:latin typeface="Trebuchet MS"/>
                <a:ea typeface="+mn-ea"/>
                <a:cs typeface="Trebuchet MS"/>
              </a:rPr>
              <a:t>you</a:t>
            </a:r>
            <a:r>
              <a:rPr kumimoji="0" lang="en-GB" sz="1150" b="1" i="0" u="none" strike="noStrike" kern="1200" cap="none" spc="-15" normalizeH="0" baseline="0" noProof="0" dirty="0">
                <a:ln>
                  <a:noFill/>
                </a:ln>
                <a:solidFill>
                  <a:srgbClr val="2F5496"/>
                </a:solidFill>
                <a:effectLst/>
                <a:uLnTx/>
                <a:uFillTx/>
                <a:latin typeface="Trebuchet MS"/>
                <a:ea typeface="+mn-ea"/>
                <a:cs typeface="Trebuchet MS"/>
              </a:rPr>
              <a:t> </a:t>
            </a:r>
            <a:r>
              <a:rPr kumimoji="0" lang="en-GB" sz="1150" b="1" i="0" u="none" strike="noStrike" kern="1200" cap="none" spc="-5" normalizeH="0" baseline="0" noProof="0" dirty="0">
                <a:ln>
                  <a:noFill/>
                </a:ln>
                <a:solidFill>
                  <a:srgbClr val="2F5496"/>
                </a:solidFill>
                <a:effectLst/>
                <a:uLnTx/>
                <a:uFillTx/>
                <a:latin typeface="Trebuchet MS"/>
                <a:ea typeface="+mn-ea"/>
                <a:cs typeface="Trebuchet MS"/>
              </a:rPr>
              <a:t>in?</a:t>
            </a: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a:p>
            <a:pPr marL="12700">
              <a:lnSpc>
                <a:spcPts val="1370"/>
              </a:lnSpc>
              <a:spcBef>
                <a:spcPts val="100"/>
              </a:spcBef>
            </a:pP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4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3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0-10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11-20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21-30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a:t>
            </a:r>
            <a:r>
              <a:rPr kumimoji="0" lang="en-GB" sz="1150" b="0" i="0" u="none" strike="noStrike" kern="1200" cap="none" spc="-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31-40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spc="-5" dirty="0">
                <a:solidFill>
                  <a:srgbClr val="2F5496"/>
                </a:solidFill>
                <a:latin typeface="Trebuchet MS"/>
                <a:cs typeface="Trebuchet MS"/>
              </a:rPr>
              <a:t>41-50</a:t>
            </a:r>
            <a:endParaRPr lang="en-GB" sz="1150" dirty="0">
              <a:latin typeface="Trebuchet MS"/>
              <a:cs typeface="Trebuchet MS"/>
            </a:endParaRPr>
          </a:p>
          <a:p>
            <a:pPr marL="12700">
              <a:lnSpc>
                <a:spcPts val="1300"/>
              </a:lnSpc>
            </a:pP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spc="-5" dirty="0">
                <a:solidFill>
                  <a:srgbClr val="2F5496"/>
                </a:solidFill>
                <a:latin typeface="Trebuchet MS"/>
                <a:cs typeface="Trebuchet MS"/>
              </a:rPr>
              <a:t>51-60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spc="-5" dirty="0">
                <a:solidFill>
                  <a:srgbClr val="2F5496"/>
                </a:solidFill>
                <a:latin typeface="Trebuchet MS"/>
                <a:cs typeface="Trebuchet MS"/>
              </a:rPr>
              <a:t>61-70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spc="-5" dirty="0">
                <a:solidFill>
                  <a:srgbClr val="2F5496"/>
                </a:solidFill>
                <a:latin typeface="Trebuchet MS"/>
                <a:cs typeface="Trebuchet MS"/>
              </a:rPr>
              <a:t>71-80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spc="-5" dirty="0">
                <a:solidFill>
                  <a:srgbClr val="2F5496"/>
                </a:solidFill>
                <a:latin typeface="Trebuchet MS"/>
                <a:cs typeface="Trebuchet MS"/>
              </a:rPr>
              <a:t>81-90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dirty="0">
                <a:solidFill>
                  <a:srgbClr val="2F5496"/>
                </a:solidFill>
                <a:latin typeface="Trebuchet MS"/>
                <a:cs typeface="Trebuchet MS"/>
              </a:rPr>
              <a:t>)</a:t>
            </a:r>
            <a:r>
              <a:rPr lang="en-GB" sz="1150" spc="-55" dirty="0">
                <a:solidFill>
                  <a:srgbClr val="2F5496"/>
                </a:solidFill>
                <a:latin typeface="Trebuchet MS"/>
                <a:cs typeface="Trebuchet MS"/>
              </a:rPr>
              <a:t> </a:t>
            </a:r>
            <a:r>
              <a:rPr lang="en-GB" sz="1150" spc="-5" dirty="0">
                <a:solidFill>
                  <a:srgbClr val="2F5496"/>
                </a:solidFill>
                <a:latin typeface="Trebuchet MS"/>
                <a:cs typeface="Trebuchet MS"/>
              </a:rPr>
              <a:t>91-99</a:t>
            </a:r>
            <a:endParaRPr lang="en-GB" sz="1150" dirty="0">
              <a:latin typeface="Trebuchet MS"/>
              <a:cs typeface="Trebuchet MS"/>
            </a:endParaRPr>
          </a:p>
          <a:p>
            <a:pPr marL="12700">
              <a:lnSpc>
                <a:spcPts val="1300"/>
              </a:lnSpc>
            </a:pPr>
            <a:r>
              <a:rPr lang="en-GB" sz="1150" dirty="0">
                <a:solidFill>
                  <a:srgbClr val="2F5496"/>
                </a:solidFill>
                <a:latin typeface="Trebuchet MS"/>
                <a:cs typeface="Trebuchet MS"/>
              </a:rPr>
              <a:t>(</a:t>
            </a:r>
            <a:r>
              <a:rPr lang="en-GB" sz="1150" spc="-40" dirty="0">
                <a:solidFill>
                  <a:srgbClr val="2F5496"/>
                </a:solidFill>
                <a:latin typeface="Trebuchet MS"/>
                <a:cs typeface="Trebuchet MS"/>
              </a:rPr>
              <a:t> </a:t>
            </a:r>
            <a:r>
              <a:rPr lang="en-GB" sz="1150" dirty="0">
                <a:solidFill>
                  <a:srgbClr val="2F5496"/>
                </a:solidFill>
                <a:latin typeface="Trebuchet MS"/>
                <a:cs typeface="Trebuchet MS"/>
              </a:rPr>
              <a:t>)</a:t>
            </a:r>
            <a:r>
              <a:rPr lang="en-GB" sz="1150" spc="-35" dirty="0">
                <a:solidFill>
                  <a:srgbClr val="2F5496"/>
                </a:solidFill>
                <a:latin typeface="Trebuchet MS"/>
                <a:cs typeface="Trebuchet MS"/>
              </a:rPr>
              <a:t> </a:t>
            </a:r>
            <a:r>
              <a:rPr lang="en-GB" sz="1150" spc="-5" dirty="0">
                <a:solidFill>
                  <a:srgbClr val="2F5496"/>
                </a:solidFill>
                <a:latin typeface="Trebuchet MS"/>
                <a:cs typeface="Trebuchet MS"/>
              </a:rPr>
              <a:t>100+</a:t>
            </a:r>
            <a:r>
              <a:rPr lang="en-GB" sz="1150" spc="-5" dirty="0">
                <a:latin typeface="Trebuchet MS"/>
                <a:cs typeface="Trebuchet MS"/>
              </a:rPr>
              <a:t>		</a:t>
            </a:r>
            <a:r>
              <a:rPr lang="en-GB" sz="1150" dirty="0">
                <a:solidFill>
                  <a:srgbClr val="2F5496"/>
                </a:solidFill>
                <a:latin typeface="Trebuchet MS"/>
                <a:cs typeface="Trebuchet MS"/>
              </a:rPr>
              <a:t>(</a:t>
            </a:r>
            <a:r>
              <a:rPr lang="en-GB" sz="1150" spc="-20" dirty="0">
                <a:solidFill>
                  <a:srgbClr val="2F5496"/>
                </a:solidFill>
                <a:latin typeface="Trebuchet MS"/>
                <a:cs typeface="Trebuchet MS"/>
              </a:rPr>
              <a:t> </a:t>
            </a:r>
            <a:r>
              <a:rPr lang="en-GB" sz="1150" dirty="0">
                <a:solidFill>
                  <a:srgbClr val="2F5496"/>
                </a:solidFill>
                <a:latin typeface="Trebuchet MS"/>
                <a:cs typeface="Trebuchet MS"/>
              </a:rPr>
              <a:t>)</a:t>
            </a:r>
            <a:r>
              <a:rPr lang="en-GB" sz="1150" spc="-20" dirty="0">
                <a:solidFill>
                  <a:srgbClr val="2F5496"/>
                </a:solidFill>
                <a:latin typeface="Trebuchet MS"/>
                <a:cs typeface="Trebuchet MS"/>
              </a:rPr>
              <a:t> </a:t>
            </a:r>
            <a:r>
              <a:rPr lang="en-GB" sz="1150" spc="-10" dirty="0">
                <a:solidFill>
                  <a:srgbClr val="2F5496"/>
                </a:solidFill>
                <a:latin typeface="Trebuchet MS"/>
                <a:cs typeface="Trebuchet MS"/>
              </a:rPr>
              <a:t>Prefer</a:t>
            </a:r>
            <a:r>
              <a:rPr lang="en-GB" sz="1150" spc="-15" dirty="0">
                <a:solidFill>
                  <a:srgbClr val="2F5496"/>
                </a:solidFill>
                <a:latin typeface="Trebuchet MS"/>
                <a:cs typeface="Trebuchet MS"/>
              </a:rPr>
              <a:t> </a:t>
            </a:r>
            <a:r>
              <a:rPr lang="en-GB" sz="1150" spc="-5" dirty="0">
                <a:solidFill>
                  <a:srgbClr val="2F5496"/>
                </a:solidFill>
                <a:latin typeface="Trebuchet MS"/>
                <a:cs typeface="Trebuchet MS"/>
              </a:rPr>
              <a:t>not</a:t>
            </a:r>
            <a:r>
              <a:rPr lang="en-GB" sz="1150" spc="-20" dirty="0">
                <a:solidFill>
                  <a:srgbClr val="2F5496"/>
                </a:solidFill>
                <a:latin typeface="Trebuchet MS"/>
                <a:cs typeface="Trebuchet MS"/>
              </a:rPr>
              <a:t> </a:t>
            </a:r>
            <a:r>
              <a:rPr lang="en-GB" sz="1150" spc="-5" dirty="0">
                <a:solidFill>
                  <a:srgbClr val="2F5496"/>
                </a:solidFill>
                <a:latin typeface="Trebuchet MS"/>
                <a:cs typeface="Trebuchet MS"/>
              </a:rPr>
              <a:t>to</a:t>
            </a:r>
            <a:r>
              <a:rPr lang="en-GB" sz="1150" spc="-20" dirty="0">
                <a:solidFill>
                  <a:srgbClr val="2F5496"/>
                </a:solidFill>
                <a:latin typeface="Trebuchet MS"/>
                <a:cs typeface="Trebuchet MS"/>
              </a:rPr>
              <a:t> </a:t>
            </a:r>
            <a:r>
              <a:rPr lang="en-GB" sz="1150" dirty="0">
                <a:solidFill>
                  <a:srgbClr val="2F5496"/>
                </a:solidFill>
                <a:latin typeface="Trebuchet MS"/>
                <a:cs typeface="Trebuchet MS"/>
              </a:rPr>
              <a:t>say</a:t>
            </a:r>
            <a:endParaRPr lang="en-GB" sz="1150" dirty="0">
              <a:latin typeface="Trebuchet MS"/>
              <a:cs typeface="Trebuchet MS"/>
            </a:endParaRPr>
          </a:p>
        </p:txBody>
      </p:sp>
    </p:spTree>
    <p:extLst>
      <p:ext uri="{BB962C8B-B14F-4D97-AF65-F5344CB8AC3E}">
        <p14:creationId xmlns:p14="http://schemas.microsoft.com/office/powerpoint/2010/main" val="421670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p:nvPr/>
        </p:nvSpPr>
        <p:spPr>
          <a:xfrm>
            <a:off x="472541" y="1282065"/>
            <a:ext cx="9485630" cy="592455"/>
          </a:xfrm>
          <a:prstGeom prst="rect">
            <a:avLst/>
          </a:prstGeom>
        </p:spPr>
        <p:txBody>
          <a:bodyPr vert="horz" wrap="square" lIns="0" tIns="3175" rIns="0" bIns="0" rtlCol="0">
            <a:spAutoFit/>
          </a:bodyPr>
          <a:lstStyle/>
          <a:p>
            <a:pPr marL="12700" marR="5080" algn="just">
              <a:lnSpc>
                <a:spcPct val="105000"/>
              </a:lnSpc>
              <a:spcBef>
                <a:spcPts val="25"/>
              </a:spcBef>
            </a:pPr>
            <a:r>
              <a:rPr sz="1200" spc="-10" dirty="0">
                <a:latin typeface="Trebuchet MS"/>
                <a:cs typeface="Trebuchet MS"/>
              </a:rPr>
              <a:t>Healthwatch Lewisham </a:t>
            </a:r>
            <a:r>
              <a:rPr sz="1200" spc="-5" dirty="0">
                <a:latin typeface="Trebuchet MS"/>
                <a:cs typeface="Trebuchet MS"/>
              </a:rPr>
              <a:t>uses </a:t>
            </a:r>
            <a:r>
              <a:rPr sz="1200" dirty="0">
                <a:latin typeface="Trebuchet MS"/>
                <a:cs typeface="Trebuchet MS"/>
              </a:rPr>
              <a:t>a </a:t>
            </a:r>
            <a:r>
              <a:rPr sz="1200" spc="-5" dirty="0">
                <a:latin typeface="Trebuchet MS"/>
                <a:cs typeface="Trebuchet MS"/>
              </a:rPr>
              <a:t>Digital </a:t>
            </a:r>
            <a:r>
              <a:rPr sz="1200" spc="-10" dirty="0">
                <a:latin typeface="Trebuchet MS"/>
                <a:cs typeface="Trebuchet MS"/>
              </a:rPr>
              <a:t>Feedback Centre </a:t>
            </a:r>
            <a:r>
              <a:rPr sz="1200" spc="-5" dirty="0">
                <a:latin typeface="Trebuchet MS"/>
                <a:cs typeface="Trebuchet MS"/>
              </a:rPr>
              <a:t>(on </a:t>
            </a:r>
            <a:r>
              <a:rPr sz="1200" dirty="0">
                <a:latin typeface="Trebuchet MS"/>
                <a:cs typeface="Trebuchet MS"/>
              </a:rPr>
              <a:t>our </a:t>
            </a:r>
            <a:r>
              <a:rPr sz="1200" spc="-5" dirty="0">
                <a:latin typeface="Trebuchet MS"/>
                <a:cs typeface="Trebuchet MS"/>
              </a:rPr>
              <a:t>website) and Informatics system (software sitting </a:t>
            </a:r>
            <a:r>
              <a:rPr sz="1200" spc="-10" dirty="0">
                <a:latin typeface="Trebuchet MS"/>
                <a:cs typeface="Trebuchet MS"/>
              </a:rPr>
              <a:t>behind </a:t>
            </a:r>
            <a:r>
              <a:rPr sz="1200" spc="-5" dirty="0">
                <a:latin typeface="Trebuchet MS"/>
                <a:cs typeface="Trebuchet MS"/>
              </a:rPr>
              <a:t>the Digital </a:t>
            </a:r>
            <a:r>
              <a:rPr sz="1200" dirty="0">
                <a:latin typeface="Trebuchet MS"/>
                <a:cs typeface="Trebuchet MS"/>
              </a:rPr>
              <a:t> </a:t>
            </a:r>
            <a:r>
              <a:rPr sz="1200" spc="-5" dirty="0">
                <a:latin typeface="Trebuchet MS"/>
                <a:cs typeface="Trebuchet MS"/>
              </a:rPr>
              <a:t>Feedback </a:t>
            </a:r>
            <a:r>
              <a:rPr sz="1200" spc="-10" dirty="0">
                <a:latin typeface="Trebuchet MS"/>
                <a:cs typeface="Trebuchet MS"/>
              </a:rPr>
              <a:t>Centre) </a:t>
            </a:r>
            <a:r>
              <a:rPr sz="1200" dirty="0">
                <a:latin typeface="Trebuchet MS"/>
                <a:cs typeface="Trebuchet MS"/>
              </a:rPr>
              <a:t>to </a:t>
            </a:r>
            <a:r>
              <a:rPr sz="1200" spc="-5" dirty="0">
                <a:latin typeface="Trebuchet MS"/>
                <a:cs typeface="Trebuchet MS"/>
              </a:rPr>
              <a:t>capture and </a:t>
            </a:r>
            <a:r>
              <a:rPr sz="1200" spc="-10" dirty="0">
                <a:latin typeface="Trebuchet MS"/>
                <a:cs typeface="Trebuchet MS"/>
              </a:rPr>
              <a:t>analyse patient experience feedback. </a:t>
            </a:r>
            <a:r>
              <a:rPr sz="1200" spc="-5" dirty="0">
                <a:latin typeface="Trebuchet MS"/>
                <a:cs typeface="Trebuchet MS"/>
              </a:rPr>
              <a:t>The Informatics system </a:t>
            </a:r>
            <a:r>
              <a:rPr sz="1200" dirty="0">
                <a:latin typeface="Trebuchet MS"/>
                <a:cs typeface="Trebuchet MS"/>
              </a:rPr>
              <a:t>is </a:t>
            </a:r>
            <a:r>
              <a:rPr sz="1200" spc="-5" dirty="0">
                <a:latin typeface="Trebuchet MS"/>
                <a:cs typeface="Trebuchet MS"/>
              </a:rPr>
              <a:t>currently used </a:t>
            </a:r>
            <a:r>
              <a:rPr sz="1200" dirty="0">
                <a:latin typeface="Trebuchet MS"/>
                <a:cs typeface="Trebuchet MS"/>
              </a:rPr>
              <a:t>by </a:t>
            </a:r>
            <a:r>
              <a:rPr sz="1200" spc="-10" dirty="0">
                <a:latin typeface="Trebuchet MS"/>
                <a:cs typeface="Trebuchet MS"/>
              </a:rPr>
              <a:t>approximately 1/3 </a:t>
            </a:r>
            <a:r>
              <a:rPr sz="1200" dirty="0">
                <a:latin typeface="Trebuchet MS"/>
                <a:cs typeface="Trebuchet MS"/>
              </a:rPr>
              <a:t>of </a:t>
            </a:r>
            <a:r>
              <a:rPr sz="1200" spc="5" dirty="0">
                <a:latin typeface="Trebuchet MS"/>
                <a:cs typeface="Trebuchet MS"/>
              </a:rPr>
              <a:t> </a:t>
            </a:r>
            <a:r>
              <a:rPr sz="1200" dirty="0">
                <a:latin typeface="Trebuchet MS"/>
                <a:cs typeface="Trebuchet MS"/>
              </a:rPr>
              <a:t>the</a:t>
            </a:r>
            <a:r>
              <a:rPr sz="1200" spc="-25" dirty="0">
                <a:latin typeface="Trebuchet MS"/>
                <a:cs typeface="Trebuchet MS"/>
              </a:rPr>
              <a:t> </a:t>
            </a:r>
            <a:r>
              <a:rPr sz="1200" spc="-5" dirty="0">
                <a:latin typeface="Trebuchet MS"/>
                <a:cs typeface="Trebuchet MS"/>
              </a:rPr>
              <a:t>Healthwatch</a:t>
            </a:r>
            <a:r>
              <a:rPr sz="1200" spc="-40" dirty="0">
                <a:latin typeface="Trebuchet MS"/>
                <a:cs typeface="Trebuchet MS"/>
              </a:rPr>
              <a:t> </a:t>
            </a:r>
            <a:r>
              <a:rPr sz="1200" spc="-5" dirty="0">
                <a:latin typeface="Trebuchet MS"/>
                <a:cs typeface="Trebuchet MS"/>
              </a:rPr>
              <a:t>Network</a:t>
            </a:r>
            <a:r>
              <a:rPr sz="1200" spc="-30" dirty="0">
                <a:latin typeface="Trebuchet MS"/>
                <a:cs typeface="Trebuchet MS"/>
              </a:rPr>
              <a:t> </a:t>
            </a:r>
            <a:r>
              <a:rPr sz="1200" dirty="0">
                <a:latin typeface="Trebuchet MS"/>
                <a:cs typeface="Trebuchet MS"/>
              </a:rPr>
              <a:t>across</a:t>
            </a:r>
            <a:r>
              <a:rPr sz="1200" spc="-10" dirty="0">
                <a:latin typeface="Trebuchet MS"/>
                <a:cs typeface="Trebuchet MS"/>
              </a:rPr>
              <a:t> </a:t>
            </a:r>
            <a:r>
              <a:rPr sz="1200" spc="-5" dirty="0">
                <a:latin typeface="Trebuchet MS"/>
                <a:cs typeface="Trebuchet MS"/>
              </a:rPr>
              <a:t>England</a:t>
            </a:r>
            <a:r>
              <a:rPr sz="1200" spc="-40" dirty="0">
                <a:latin typeface="Trebuchet MS"/>
                <a:cs typeface="Trebuchet MS"/>
              </a:rPr>
              <a:t> </a:t>
            </a:r>
            <a:r>
              <a:rPr sz="1200" spc="-5" dirty="0">
                <a:latin typeface="Trebuchet MS"/>
                <a:cs typeface="Trebuchet MS"/>
              </a:rPr>
              <a:t>and</a:t>
            </a:r>
            <a:r>
              <a:rPr sz="1200" spc="-20" dirty="0">
                <a:latin typeface="Trebuchet MS"/>
                <a:cs typeface="Trebuchet MS"/>
              </a:rPr>
              <a:t> </a:t>
            </a:r>
            <a:r>
              <a:rPr sz="1200" dirty="0">
                <a:latin typeface="Trebuchet MS"/>
                <a:cs typeface="Trebuchet MS"/>
              </a:rPr>
              <a:t>it</a:t>
            </a:r>
            <a:r>
              <a:rPr sz="1200" spc="-15" dirty="0">
                <a:latin typeface="Trebuchet MS"/>
                <a:cs typeface="Trebuchet MS"/>
              </a:rPr>
              <a:t> </a:t>
            </a:r>
            <a:r>
              <a:rPr sz="1200" dirty="0">
                <a:latin typeface="Trebuchet MS"/>
                <a:cs typeface="Trebuchet MS"/>
              </a:rPr>
              <a:t>captures</a:t>
            </a:r>
            <a:r>
              <a:rPr sz="1200" spc="-40" dirty="0">
                <a:latin typeface="Trebuchet MS"/>
                <a:cs typeface="Trebuchet MS"/>
              </a:rPr>
              <a:t> </a:t>
            </a:r>
            <a:r>
              <a:rPr sz="1200" spc="-5" dirty="0">
                <a:latin typeface="Trebuchet MS"/>
                <a:cs typeface="Trebuchet MS"/>
              </a:rPr>
              <a:t>feedback</a:t>
            </a:r>
            <a:r>
              <a:rPr sz="1200" spc="-45" dirty="0">
                <a:latin typeface="Trebuchet MS"/>
                <a:cs typeface="Trebuchet MS"/>
              </a:rPr>
              <a:t> </a:t>
            </a:r>
            <a:r>
              <a:rPr sz="1200" dirty="0">
                <a:latin typeface="Trebuchet MS"/>
                <a:cs typeface="Trebuchet MS"/>
              </a:rPr>
              <a:t>in</a:t>
            </a:r>
            <a:r>
              <a:rPr sz="1200" spc="-10" dirty="0">
                <a:latin typeface="Trebuchet MS"/>
                <a:cs typeface="Trebuchet MS"/>
              </a:rPr>
              <a:t> </a:t>
            </a:r>
            <a:r>
              <a:rPr sz="1200" dirty="0">
                <a:latin typeface="Trebuchet MS"/>
                <a:cs typeface="Trebuchet MS"/>
              </a:rPr>
              <a:t>a</a:t>
            </a:r>
            <a:r>
              <a:rPr sz="1200" spc="-10" dirty="0">
                <a:latin typeface="Trebuchet MS"/>
                <a:cs typeface="Trebuchet MS"/>
              </a:rPr>
              <a:t> </a:t>
            </a:r>
            <a:r>
              <a:rPr sz="1200" spc="-5" dirty="0">
                <a:latin typeface="Trebuchet MS"/>
                <a:cs typeface="Trebuchet MS"/>
              </a:rPr>
              <a:t>number</a:t>
            </a:r>
            <a:r>
              <a:rPr sz="1200" spc="-35" dirty="0">
                <a:latin typeface="Trebuchet MS"/>
                <a:cs typeface="Trebuchet MS"/>
              </a:rPr>
              <a:t> </a:t>
            </a:r>
            <a:r>
              <a:rPr sz="1200" dirty="0">
                <a:latin typeface="Trebuchet MS"/>
                <a:cs typeface="Trebuchet MS"/>
              </a:rPr>
              <a:t>of</a:t>
            </a:r>
            <a:r>
              <a:rPr sz="1200" spc="-5" dirty="0">
                <a:latin typeface="Trebuchet MS"/>
                <a:cs typeface="Trebuchet MS"/>
              </a:rPr>
              <a:t> ways:</a:t>
            </a:r>
            <a:endParaRPr sz="1200" dirty="0">
              <a:latin typeface="Trebuchet MS"/>
              <a:cs typeface="Trebuchet MS"/>
            </a:endParaRPr>
          </a:p>
        </p:txBody>
      </p:sp>
      <p:sp>
        <p:nvSpPr>
          <p:cNvPr id="9" name="object 9"/>
          <p:cNvSpPr txBox="1"/>
          <p:nvPr/>
        </p:nvSpPr>
        <p:spPr>
          <a:xfrm>
            <a:off x="9581133" y="6465214"/>
            <a:ext cx="166370" cy="177800"/>
          </a:xfrm>
          <a:prstGeom prst="rect">
            <a:avLst/>
          </a:prstGeom>
        </p:spPr>
        <p:txBody>
          <a:bodyPr vert="horz" wrap="square" lIns="0" tIns="0" rIns="0" bIns="0" rtlCol="0">
            <a:spAutoFit/>
          </a:bodyPr>
          <a:lstStyle/>
          <a:p>
            <a:pPr marL="38100">
              <a:lnSpc>
                <a:spcPts val="1240"/>
              </a:lnSpc>
            </a:pPr>
            <a:r>
              <a:rPr sz="1200" dirty="0">
                <a:solidFill>
                  <a:srgbClr val="888888"/>
                </a:solidFill>
                <a:latin typeface="Calibri"/>
                <a:cs typeface="Calibri"/>
              </a:rPr>
              <a:t>4</a:t>
            </a:r>
            <a:endParaRPr sz="1200">
              <a:latin typeface="Calibri"/>
              <a:cs typeface="Calibri"/>
            </a:endParaRPr>
          </a:p>
        </p:txBody>
      </p:sp>
      <p:sp>
        <p:nvSpPr>
          <p:cNvPr id="4" name="object 4"/>
          <p:cNvSpPr txBox="1"/>
          <p:nvPr/>
        </p:nvSpPr>
        <p:spPr>
          <a:xfrm>
            <a:off x="472541" y="2050541"/>
            <a:ext cx="160655" cy="592455"/>
          </a:xfrm>
          <a:prstGeom prst="rect">
            <a:avLst/>
          </a:prstGeom>
        </p:spPr>
        <p:txBody>
          <a:bodyPr vert="horz" wrap="square" lIns="0" tIns="12700" rIns="0" bIns="0" rtlCol="0">
            <a:spAutoFit/>
          </a:bodyPr>
          <a:lstStyle/>
          <a:p>
            <a:pPr marL="12700">
              <a:lnSpc>
                <a:spcPct val="100000"/>
              </a:lnSpc>
              <a:spcBef>
                <a:spcPts val="100"/>
              </a:spcBef>
            </a:pPr>
            <a:r>
              <a:rPr sz="1200" spc="-10" dirty="0">
                <a:latin typeface="Trebuchet MS"/>
                <a:cs typeface="Trebuchet MS"/>
              </a:rPr>
              <a:t>1</a:t>
            </a:r>
            <a:r>
              <a:rPr sz="1200" dirty="0">
                <a:latin typeface="Trebuchet MS"/>
                <a:cs typeface="Trebuchet MS"/>
              </a:rPr>
              <a:t>.</a:t>
            </a:r>
            <a:endParaRPr sz="1200">
              <a:latin typeface="Trebuchet MS"/>
              <a:cs typeface="Trebuchet MS"/>
            </a:endParaRPr>
          </a:p>
          <a:p>
            <a:pPr marL="12700">
              <a:lnSpc>
                <a:spcPct val="100000"/>
              </a:lnSpc>
              <a:spcBef>
                <a:spcPts val="70"/>
              </a:spcBef>
            </a:pPr>
            <a:r>
              <a:rPr sz="1200" spc="-10" dirty="0">
                <a:latin typeface="Trebuchet MS"/>
                <a:cs typeface="Trebuchet MS"/>
              </a:rPr>
              <a:t>2</a:t>
            </a:r>
            <a:r>
              <a:rPr sz="1200" dirty="0">
                <a:latin typeface="Trebuchet MS"/>
                <a:cs typeface="Trebuchet MS"/>
              </a:rPr>
              <a:t>.</a:t>
            </a:r>
            <a:endParaRPr sz="1200">
              <a:latin typeface="Trebuchet MS"/>
              <a:cs typeface="Trebuchet MS"/>
            </a:endParaRPr>
          </a:p>
          <a:p>
            <a:pPr marL="12700">
              <a:lnSpc>
                <a:spcPct val="100000"/>
              </a:lnSpc>
              <a:spcBef>
                <a:spcPts val="75"/>
              </a:spcBef>
            </a:pPr>
            <a:r>
              <a:rPr sz="1200" spc="-10" dirty="0">
                <a:latin typeface="Trebuchet MS"/>
                <a:cs typeface="Trebuchet MS"/>
              </a:rPr>
              <a:t>3.</a:t>
            </a:r>
            <a:endParaRPr sz="1200">
              <a:latin typeface="Trebuchet MS"/>
              <a:cs typeface="Trebuchet MS"/>
            </a:endParaRPr>
          </a:p>
        </p:txBody>
      </p:sp>
      <p:sp>
        <p:nvSpPr>
          <p:cNvPr id="5" name="object 5"/>
          <p:cNvSpPr txBox="1"/>
          <p:nvPr/>
        </p:nvSpPr>
        <p:spPr>
          <a:xfrm>
            <a:off x="929741" y="2050541"/>
            <a:ext cx="4744085" cy="592455"/>
          </a:xfrm>
          <a:prstGeom prst="rect">
            <a:avLst/>
          </a:prstGeom>
        </p:spPr>
        <p:txBody>
          <a:bodyPr vert="horz" wrap="square" lIns="0" tIns="3175" rIns="0" bIns="0" rtlCol="0">
            <a:spAutoFit/>
          </a:bodyPr>
          <a:lstStyle/>
          <a:p>
            <a:pPr marL="12700" marR="535305">
              <a:lnSpc>
                <a:spcPct val="105000"/>
              </a:lnSpc>
              <a:spcBef>
                <a:spcPts val="25"/>
              </a:spcBef>
            </a:pPr>
            <a:r>
              <a:rPr sz="1200" dirty="0">
                <a:latin typeface="Trebuchet MS"/>
                <a:cs typeface="Trebuchet MS"/>
              </a:rPr>
              <a:t>It</a:t>
            </a:r>
            <a:r>
              <a:rPr sz="1200" spc="-5" dirty="0">
                <a:latin typeface="Trebuchet MS"/>
                <a:cs typeface="Trebuchet MS"/>
              </a:rPr>
              <a:t> asks</a:t>
            </a:r>
            <a:r>
              <a:rPr sz="1200" spc="-10" dirty="0">
                <a:latin typeface="Trebuchet MS"/>
                <a:cs typeface="Trebuchet MS"/>
              </a:rPr>
              <a:t> </a:t>
            </a:r>
            <a:r>
              <a:rPr sz="1200" dirty="0">
                <a:latin typeface="Trebuchet MS"/>
                <a:cs typeface="Trebuchet MS"/>
              </a:rPr>
              <a:t>for an</a:t>
            </a:r>
            <a:r>
              <a:rPr sz="1200" spc="-25" dirty="0">
                <a:latin typeface="Trebuchet MS"/>
                <a:cs typeface="Trebuchet MS"/>
              </a:rPr>
              <a:t> </a:t>
            </a:r>
            <a:r>
              <a:rPr sz="1200" dirty="0">
                <a:latin typeface="Trebuchet MS"/>
                <a:cs typeface="Trebuchet MS"/>
              </a:rPr>
              <a:t>overall</a:t>
            </a:r>
            <a:r>
              <a:rPr sz="1200" spc="-20" dirty="0">
                <a:latin typeface="Trebuchet MS"/>
                <a:cs typeface="Trebuchet MS"/>
              </a:rPr>
              <a:t> </a:t>
            </a:r>
            <a:r>
              <a:rPr sz="1200" spc="-5" dirty="0">
                <a:latin typeface="Trebuchet MS"/>
                <a:cs typeface="Trebuchet MS"/>
              </a:rPr>
              <a:t>star</a:t>
            </a:r>
            <a:r>
              <a:rPr sz="1200" spc="-15" dirty="0">
                <a:latin typeface="Trebuchet MS"/>
                <a:cs typeface="Trebuchet MS"/>
              </a:rPr>
              <a:t> </a:t>
            </a:r>
            <a:r>
              <a:rPr sz="1200" spc="-5" dirty="0">
                <a:latin typeface="Trebuchet MS"/>
                <a:cs typeface="Trebuchet MS"/>
              </a:rPr>
              <a:t>rating</a:t>
            </a:r>
            <a:r>
              <a:rPr sz="1200" spc="-30" dirty="0">
                <a:latin typeface="Trebuchet MS"/>
                <a:cs typeface="Trebuchet MS"/>
              </a:rPr>
              <a:t> </a:t>
            </a:r>
            <a:r>
              <a:rPr sz="1200" dirty="0">
                <a:latin typeface="Trebuchet MS"/>
                <a:cs typeface="Trebuchet MS"/>
              </a:rPr>
              <a:t>of</a:t>
            </a:r>
            <a:r>
              <a:rPr sz="1200" spc="-15" dirty="0">
                <a:latin typeface="Trebuchet MS"/>
                <a:cs typeface="Trebuchet MS"/>
              </a:rPr>
              <a:t> </a:t>
            </a:r>
            <a:r>
              <a:rPr sz="1200" dirty="0">
                <a:latin typeface="Trebuchet MS"/>
                <a:cs typeface="Trebuchet MS"/>
              </a:rPr>
              <a:t>the</a:t>
            </a:r>
            <a:r>
              <a:rPr sz="1200" spc="-20" dirty="0">
                <a:latin typeface="Trebuchet MS"/>
                <a:cs typeface="Trebuchet MS"/>
              </a:rPr>
              <a:t> </a:t>
            </a:r>
            <a:r>
              <a:rPr sz="1200" spc="-5" dirty="0">
                <a:latin typeface="Trebuchet MS"/>
                <a:cs typeface="Trebuchet MS"/>
              </a:rPr>
              <a:t>service,</a:t>
            </a:r>
            <a:r>
              <a:rPr sz="1200" spc="-15" dirty="0">
                <a:latin typeface="Trebuchet MS"/>
                <a:cs typeface="Trebuchet MS"/>
              </a:rPr>
              <a:t> </a:t>
            </a:r>
            <a:r>
              <a:rPr sz="1200" spc="-5" dirty="0">
                <a:latin typeface="Trebuchet MS"/>
                <a:cs typeface="Trebuchet MS"/>
              </a:rPr>
              <a:t>(between</a:t>
            </a:r>
            <a:r>
              <a:rPr sz="1200" spc="-30" dirty="0">
                <a:latin typeface="Trebuchet MS"/>
                <a:cs typeface="Trebuchet MS"/>
              </a:rPr>
              <a:t> </a:t>
            </a:r>
            <a:r>
              <a:rPr sz="1200" spc="-5" dirty="0">
                <a:latin typeface="Trebuchet MS"/>
                <a:cs typeface="Trebuchet MS"/>
              </a:rPr>
              <a:t>1-5) </a:t>
            </a:r>
            <a:r>
              <a:rPr sz="1200" spc="-350" dirty="0">
                <a:latin typeface="Trebuchet MS"/>
                <a:cs typeface="Trebuchet MS"/>
              </a:rPr>
              <a:t> </a:t>
            </a:r>
            <a:r>
              <a:rPr sz="1200" dirty="0">
                <a:latin typeface="Trebuchet MS"/>
                <a:cs typeface="Trebuchet MS"/>
              </a:rPr>
              <a:t>It</a:t>
            </a:r>
            <a:r>
              <a:rPr sz="1200" spc="-5" dirty="0">
                <a:latin typeface="Trebuchet MS"/>
                <a:cs typeface="Trebuchet MS"/>
              </a:rPr>
              <a:t> provides</a:t>
            </a:r>
            <a:r>
              <a:rPr sz="1200" spc="-25" dirty="0">
                <a:latin typeface="Trebuchet MS"/>
                <a:cs typeface="Trebuchet MS"/>
              </a:rPr>
              <a:t> </a:t>
            </a:r>
            <a:r>
              <a:rPr sz="1200" dirty="0">
                <a:latin typeface="Trebuchet MS"/>
                <a:cs typeface="Trebuchet MS"/>
              </a:rPr>
              <a:t>a</a:t>
            </a:r>
            <a:r>
              <a:rPr sz="1200" spc="-10" dirty="0">
                <a:latin typeface="Trebuchet MS"/>
                <a:cs typeface="Trebuchet MS"/>
              </a:rPr>
              <a:t> </a:t>
            </a:r>
            <a:r>
              <a:rPr sz="1200" dirty="0">
                <a:latin typeface="Trebuchet MS"/>
                <a:cs typeface="Trebuchet MS"/>
              </a:rPr>
              <a:t>free</a:t>
            </a:r>
            <a:r>
              <a:rPr sz="1200" spc="-20" dirty="0">
                <a:latin typeface="Trebuchet MS"/>
                <a:cs typeface="Trebuchet MS"/>
              </a:rPr>
              <a:t> </a:t>
            </a:r>
            <a:r>
              <a:rPr sz="1200" dirty="0">
                <a:latin typeface="Trebuchet MS"/>
                <a:cs typeface="Trebuchet MS"/>
              </a:rPr>
              <a:t>text</a:t>
            </a:r>
            <a:r>
              <a:rPr sz="1200" spc="-25" dirty="0">
                <a:latin typeface="Trebuchet MS"/>
                <a:cs typeface="Trebuchet MS"/>
              </a:rPr>
              <a:t> </a:t>
            </a:r>
            <a:r>
              <a:rPr sz="1200" dirty="0">
                <a:latin typeface="Trebuchet MS"/>
                <a:cs typeface="Trebuchet MS"/>
              </a:rPr>
              <a:t>box</a:t>
            </a:r>
            <a:r>
              <a:rPr sz="1200" spc="-10" dirty="0">
                <a:latin typeface="Trebuchet MS"/>
                <a:cs typeface="Trebuchet MS"/>
              </a:rPr>
              <a:t> </a:t>
            </a:r>
            <a:r>
              <a:rPr sz="1200" dirty="0">
                <a:latin typeface="Trebuchet MS"/>
                <a:cs typeface="Trebuchet MS"/>
              </a:rPr>
              <a:t>for</a:t>
            </a:r>
            <a:r>
              <a:rPr sz="1200" spc="-15" dirty="0">
                <a:latin typeface="Trebuchet MS"/>
                <a:cs typeface="Trebuchet MS"/>
              </a:rPr>
              <a:t> </a:t>
            </a:r>
            <a:r>
              <a:rPr sz="1200" spc="-5" dirty="0">
                <a:latin typeface="Trebuchet MS"/>
                <a:cs typeface="Trebuchet MS"/>
              </a:rPr>
              <a:t>comment</a:t>
            </a:r>
            <a:endParaRPr sz="1200" dirty="0">
              <a:latin typeface="Trebuchet MS"/>
              <a:cs typeface="Trebuchet MS"/>
            </a:endParaRPr>
          </a:p>
          <a:p>
            <a:pPr marL="13970">
              <a:lnSpc>
                <a:spcPct val="100000"/>
              </a:lnSpc>
              <a:spcBef>
                <a:spcPts val="75"/>
              </a:spcBef>
            </a:pPr>
            <a:r>
              <a:rPr sz="1200" dirty="0">
                <a:latin typeface="Trebuchet MS"/>
                <a:cs typeface="Trebuchet MS"/>
              </a:rPr>
              <a:t>It </a:t>
            </a:r>
            <a:r>
              <a:rPr sz="1200" spc="-5" dirty="0">
                <a:latin typeface="Trebuchet MS"/>
                <a:cs typeface="Trebuchet MS"/>
              </a:rPr>
              <a:t>asks</a:t>
            </a:r>
            <a:r>
              <a:rPr sz="1200" spc="-10" dirty="0">
                <a:latin typeface="Trebuchet MS"/>
                <a:cs typeface="Trebuchet MS"/>
              </a:rPr>
              <a:t> </a:t>
            </a:r>
            <a:r>
              <a:rPr sz="1200" dirty="0">
                <a:latin typeface="Trebuchet MS"/>
                <a:cs typeface="Trebuchet MS"/>
              </a:rPr>
              <a:t>for</a:t>
            </a:r>
            <a:r>
              <a:rPr sz="1200" spc="5" dirty="0">
                <a:latin typeface="Trebuchet MS"/>
                <a:cs typeface="Trebuchet MS"/>
              </a:rPr>
              <a:t> </a:t>
            </a:r>
            <a:r>
              <a:rPr sz="1200" dirty="0">
                <a:latin typeface="Trebuchet MS"/>
                <a:cs typeface="Trebuchet MS"/>
              </a:rPr>
              <a:t>a</a:t>
            </a:r>
            <a:r>
              <a:rPr sz="1200" spc="-10" dirty="0">
                <a:latin typeface="Trebuchet MS"/>
                <a:cs typeface="Trebuchet MS"/>
              </a:rPr>
              <a:t> </a:t>
            </a:r>
            <a:r>
              <a:rPr sz="1200" spc="-5" dirty="0">
                <a:latin typeface="Trebuchet MS"/>
                <a:cs typeface="Trebuchet MS"/>
              </a:rPr>
              <a:t>star </a:t>
            </a:r>
            <a:r>
              <a:rPr sz="1200" dirty="0">
                <a:latin typeface="Trebuchet MS"/>
                <a:cs typeface="Trebuchet MS"/>
              </a:rPr>
              <a:t>rating</a:t>
            </a:r>
            <a:r>
              <a:rPr sz="1200" spc="-40" dirty="0">
                <a:latin typeface="Trebuchet MS"/>
                <a:cs typeface="Trebuchet MS"/>
              </a:rPr>
              <a:t> </a:t>
            </a:r>
            <a:r>
              <a:rPr sz="1200" spc="-5" dirty="0">
                <a:latin typeface="Trebuchet MS"/>
                <a:cs typeface="Trebuchet MS"/>
              </a:rPr>
              <a:t>against</a:t>
            </a:r>
            <a:r>
              <a:rPr sz="1200" spc="-15" dirty="0">
                <a:latin typeface="Trebuchet MS"/>
                <a:cs typeface="Trebuchet MS"/>
              </a:rPr>
              <a:t> </a:t>
            </a:r>
            <a:r>
              <a:rPr sz="1200" spc="-5" dirty="0">
                <a:latin typeface="Trebuchet MS"/>
                <a:cs typeface="Trebuchet MS"/>
              </a:rPr>
              <a:t>specific</a:t>
            </a:r>
            <a:r>
              <a:rPr sz="1200" spc="-30" dirty="0">
                <a:latin typeface="Trebuchet MS"/>
                <a:cs typeface="Trebuchet MS"/>
              </a:rPr>
              <a:t> </a:t>
            </a:r>
            <a:r>
              <a:rPr sz="1200" dirty="0">
                <a:latin typeface="Trebuchet MS"/>
                <a:cs typeface="Trebuchet MS"/>
              </a:rPr>
              <a:t>domain</a:t>
            </a:r>
            <a:r>
              <a:rPr sz="1200" spc="-40" dirty="0">
                <a:latin typeface="Trebuchet MS"/>
                <a:cs typeface="Trebuchet MS"/>
              </a:rPr>
              <a:t> </a:t>
            </a:r>
            <a:r>
              <a:rPr sz="1200" spc="-5" dirty="0">
                <a:latin typeface="Trebuchet MS"/>
                <a:cs typeface="Trebuchet MS"/>
              </a:rPr>
              <a:t>areas,</a:t>
            </a:r>
            <a:r>
              <a:rPr sz="1200" spc="-30" dirty="0">
                <a:latin typeface="Trebuchet MS"/>
                <a:cs typeface="Trebuchet MS"/>
              </a:rPr>
              <a:t> </a:t>
            </a:r>
            <a:r>
              <a:rPr sz="1200" spc="-5" dirty="0">
                <a:latin typeface="Trebuchet MS"/>
                <a:cs typeface="Trebuchet MS"/>
              </a:rPr>
              <a:t>(between</a:t>
            </a:r>
            <a:r>
              <a:rPr sz="1200" spc="-45" dirty="0">
                <a:latin typeface="Trebuchet MS"/>
                <a:cs typeface="Trebuchet MS"/>
              </a:rPr>
              <a:t> </a:t>
            </a:r>
            <a:r>
              <a:rPr sz="1200" spc="-5" dirty="0">
                <a:latin typeface="Trebuchet MS"/>
                <a:cs typeface="Trebuchet MS"/>
              </a:rPr>
              <a:t>1-5).</a:t>
            </a:r>
            <a:endParaRPr sz="1200" dirty="0">
              <a:latin typeface="Trebuchet MS"/>
              <a:cs typeface="Trebuchet MS"/>
            </a:endParaRPr>
          </a:p>
        </p:txBody>
      </p:sp>
      <p:sp>
        <p:nvSpPr>
          <p:cNvPr id="6" name="object 6"/>
          <p:cNvSpPr txBox="1"/>
          <p:nvPr/>
        </p:nvSpPr>
        <p:spPr>
          <a:xfrm>
            <a:off x="472541" y="2818638"/>
            <a:ext cx="9484360" cy="2158027"/>
          </a:xfrm>
          <a:prstGeom prst="rect">
            <a:avLst/>
          </a:prstGeom>
        </p:spPr>
        <p:txBody>
          <a:bodyPr vert="horz" wrap="square" lIns="0" tIns="12700" rIns="0" bIns="0" rtlCol="0">
            <a:spAutoFit/>
          </a:bodyPr>
          <a:lstStyle/>
          <a:p>
            <a:pPr marL="12700">
              <a:lnSpc>
                <a:spcPct val="100000"/>
              </a:lnSpc>
              <a:spcBef>
                <a:spcPts val="100"/>
              </a:spcBef>
            </a:pPr>
            <a:r>
              <a:rPr sz="1200" dirty="0">
                <a:latin typeface="Trebuchet MS"/>
                <a:cs typeface="Trebuchet MS"/>
              </a:rPr>
              <a:t>In</a:t>
            </a:r>
            <a:r>
              <a:rPr sz="1200" spc="-10" dirty="0">
                <a:latin typeface="Trebuchet MS"/>
                <a:cs typeface="Trebuchet MS"/>
              </a:rPr>
              <a:t> </a:t>
            </a:r>
            <a:r>
              <a:rPr sz="1200" dirty="0">
                <a:latin typeface="Trebuchet MS"/>
                <a:cs typeface="Trebuchet MS"/>
              </a:rPr>
              <a:t>terms of</a:t>
            </a:r>
            <a:r>
              <a:rPr sz="1200" spc="-5" dirty="0">
                <a:latin typeface="Trebuchet MS"/>
                <a:cs typeface="Trebuchet MS"/>
              </a:rPr>
              <a:t> reporting,</a:t>
            </a:r>
            <a:r>
              <a:rPr sz="1200" spc="-30" dirty="0">
                <a:latin typeface="Trebuchet MS"/>
                <a:cs typeface="Trebuchet MS"/>
              </a:rPr>
              <a:t> </a:t>
            </a:r>
            <a:r>
              <a:rPr sz="1200" dirty="0">
                <a:latin typeface="Trebuchet MS"/>
                <a:cs typeface="Trebuchet MS"/>
              </a:rPr>
              <a:t>the</a:t>
            </a:r>
            <a:r>
              <a:rPr sz="1200" spc="-20" dirty="0">
                <a:latin typeface="Trebuchet MS"/>
                <a:cs typeface="Trebuchet MS"/>
              </a:rPr>
              <a:t> </a:t>
            </a:r>
            <a:r>
              <a:rPr sz="1200" dirty="0">
                <a:latin typeface="Trebuchet MS"/>
                <a:cs typeface="Trebuchet MS"/>
              </a:rPr>
              <a:t>above</a:t>
            </a:r>
            <a:r>
              <a:rPr sz="1200" spc="-15" dirty="0">
                <a:latin typeface="Trebuchet MS"/>
                <a:cs typeface="Trebuchet MS"/>
              </a:rPr>
              <a:t> </a:t>
            </a:r>
            <a:r>
              <a:rPr sz="1200" spc="-5" dirty="0">
                <a:latin typeface="Trebuchet MS"/>
                <a:cs typeface="Trebuchet MS"/>
              </a:rPr>
              <a:t>provides</a:t>
            </a:r>
            <a:r>
              <a:rPr sz="1200" spc="-30" dirty="0">
                <a:latin typeface="Trebuchet MS"/>
                <a:cs typeface="Trebuchet MS"/>
              </a:rPr>
              <a:t> </a:t>
            </a:r>
            <a:r>
              <a:rPr sz="1200" spc="-5" dirty="0">
                <a:latin typeface="Trebuchet MS"/>
                <a:cs typeface="Trebuchet MS"/>
              </a:rPr>
              <a:t>Healthwatch</a:t>
            </a:r>
            <a:r>
              <a:rPr sz="1200" spc="-35" dirty="0">
                <a:latin typeface="Trebuchet MS"/>
                <a:cs typeface="Trebuchet MS"/>
              </a:rPr>
              <a:t> </a:t>
            </a:r>
            <a:r>
              <a:rPr sz="1200" spc="-5" dirty="0">
                <a:latin typeface="Trebuchet MS"/>
                <a:cs typeface="Trebuchet MS"/>
              </a:rPr>
              <a:t>with</a:t>
            </a:r>
            <a:r>
              <a:rPr sz="1200" spc="-15" dirty="0">
                <a:latin typeface="Trebuchet MS"/>
                <a:cs typeface="Trebuchet MS"/>
              </a:rPr>
              <a:t> </a:t>
            </a:r>
            <a:r>
              <a:rPr sz="1200" dirty="0">
                <a:latin typeface="Trebuchet MS"/>
                <a:cs typeface="Trebuchet MS"/>
              </a:rPr>
              <a:t>several</a:t>
            </a:r>
            <a:r>
              <a:rPr sz="1200" spc="-30" dirty="0">
                <a:latin typeface="Trebuchet MS"/>
                <a:cs typeface="Trebuchet MS"/>
              </a:rPr>
              <a:t> </a:t>
            </a:r>
            <a:r>
              <a:rPr sz="1200" dirty="0">
                <a:latin typeface="Trebuchet MS"/>
                <a:cs typeface="Trebuchet MS"/>
              </a:rPr>
              <a:t>data</a:t>
            </a:r>
            <a:r>
              <a:rPr sz="1200" spc="-25" dirty="0">
                <a:latin typeface="Trebuchet MS"/>
                <a:cs typeface="Trebuchet MS"/>
              </a:rPr>
              <a:t> </a:t>
            </a:r>
            <a:r>
              <a:rPr sz="1200" spc="-5" dirty="0">
                <a:latin typeface="Trebuchet MS"/>
                <a:cs typeface="Trebuchet MS"/>
              </a:rPr>
              <a:t>sets.</a:t>
            </a:r>
            <a:endParaRPr sz="1200" dirty="0">
              <a:latin typeface="Trebuchet MS"/>
              <a:cs typeface="Trebuchet MS"/>
            </a:endParaRPr>
          </a:p>
          <a:p>
            <a:pPr>
              <a:lnSpc>
                <a:spcPct val="100000"/>
              </a:lnSpc>
              <a:spcBef>
                <a:spcPts val="15"/>
              </a:spcBef>
            </a:pPr>
            <a:endParaRPr sz="1350" dirty="0">
              <a:latin typeface="Trebuchet MS"/>
              <a:cs typeface="Trebuchet MS"/>
            </a:endParaRPr>
          </a:p>
          <a:p>
            <a:pPr marL="12700">
              <a:lnSpc>
                <a:spcPct val="100000"/>
              </a:lnSpc>
            </a:pPr>
            <a:r>
              <a:rPr sz="1200" dirty="0">
                <a:latin typeface="Trebuchet MS"/>
                <a:cs typeface="Trebuchet MS"/>
              </a:rPr>
              <a:t>Star</a:t>
            </a:r>
            <a:r>
              <a:rPr sz="1200" spc="-25" dirty="0">
                <a:latin typeface="Trebuchet MS"/>
                <a:cs typeface="Trebuchet MS"/>
              </a:rPr>
              <a:t> </a:t>
            </a:r>
            <a:r>
              <a:rPr sz="1200" dirty="0">
                <a:latin typeface="Trebuchet MS"/>
                <a:cs typeface="Trebuchet MS"/>
              </a:rPr>
              <a:t>ratings</a:t>
            </a:r>
            <a:r>
              <a:rPr sz="1200" spc="-30" dirty="0">
                <a:latin typeface="Trebuchet MS"/>
                <a:cs typeface="Trebuchet MS"/>
              </a:rPr>
              <a:t> </a:t>
            </a:r>
            <a:r>
              <a:rPr sz="1200" dirty="0">
                <a:latin typeface="Trebuchet MS"/>
                <a:cs typeface="Trebuchet MS"/>
              </a:rPr>
              <a:t>provide</a:t>
            </a:r>
            <a:r>
              <a:rPr sz="1200" spc="-35" dirty="0">
                <a:latin typeface="Trebuchet MS"/>
                <a:cs typeface="Trebuchet MS"/>
              </a:rPr>
              <a:t> </a:t>
            </a:r>
            <a:r>
              <a:rPr sz="1200" dirty="0">
                <a:latin typeface="Trebuchet MS"/>
                <a:cs typeface="Trebuchet MS"/>
              </a:rPr>
              <a:t>a </a:t>
            </a:r>
            <a:r>
              <a:rPr sz="1200" spc="-5" dirty="0">
                <a:latin typeface="Trebuchet MS"/>
                <a:cs typeface="Trebuchet MS"/>
              </a:rPr>
              <a:t>simple</a:t>
            </a:r>
            <a:r>
              <a:rPr sz="1200" spc="-20" dirty="0">
                <a:latin typeface="Trebuchet MS"/>
                <a:cs typeface="Trebuchet MS"/>
              </a:rPr>
              <a:t> </a:t>
            </a:r>
            <a:r>
              <a:rPr sz="1200" spc="-5" dirty="0">
                <a:latin typeface="Trebuchet MS"/>
                <a:cs typeface="Trebuchet MS"/>
              </a:rPr>
              <a:t>snapshot</a:t>
            </a:r>
            <a:r>
              <a:rPr sz="1200" spc="-15" dirty="0">
                <a:latin typeface="Trebuchet MS"/>
                <a:cs typeface="Trebuchet MS"/>
              </a:rPr>
              <a:t> </a:t>
            </a:r>
            <a:r>
              <a:rPr sz="1200" dirty="0">
                <a:latin typeface="Trebuchet MS"/>
                <a:cs typeface="Trebuchet MS"/>
              </a:rPr>
              <a:t>average,</a:t>
            </a:r>
            <a:r>
              <a:rPr sz="1200" spc="-35" dirty="0">
                <a:latin typeface="Trebuchet MS"/>
                <a:cs typeface="Trebuchet MS"/>
              </a:rPr>
              <a:t> </a:t>
            </a:r>
            <a:r>
              <a:rPr sz="1200" dirty="0">
                <a:latin typeface="Trebuchet MS"/>
                <a:cs typeface="Trebuchet MS"/>
              </a:rPr>
              <a:t>both</a:t>
            </a:r>
            <a:r>
              <a:rPr sz="1200" spc="-20" dirty="0">
                <a:latin typeface="Trebuchet MS"/>
                <a:cs typeface="Trebuchet MS"/>
              </a:rPr>
              <a:t> </a:t>
            </a:r>
            <a:r>
              <a:rPr sz="1200" dirty="0">
                <a:latin typeface="Trebuchet MS"/>
                <a:cs typeface="Trebuchet MS"/>
              </a:rPr>
              <a:t>overall</a:t>
            </a:r>
            <a:r>
              <a:rPr sz="1200" spc="-15" dirty="0">
                <a:latin typeface="Trebuchet MS"/>
                <a:cs typeface="Trebuchet MS"/>
              </a:rPr>
              <a:t> </a:t>
            </a:r>
            <a:r>
              <a:rPr sz="1200" dirty="0">
                <a:latin typeface="Trebuchet MS"/>
                <a:cs typeface="Trebuchet MS"/>
              </a:rPr>
              <a:t>and</a:t>
            </a:r>
            <a:r>
              <a:rPr sz="1200" spc="-35" dirty="0">
                <a:latin typeface="Trebuchet MS"/>
                <a:cs typeface="Trebuchet MS"/>
              </a:rPr>
              <a:t> </a:t>
            </a:r>
            <a:r>
              <a:rPr sz="1200" spc="-5" dirty="0">
                <a:latin typeface="Trebuchet MS"/>
                <a:cs typeface="Trebuchet MS"/>
              </a:rPr>
              <a:t>against</a:t>
            </a:r>
            <a:r>
              <a:rPr sz="1200" spc="-30" dirty="0">
                <a:latin typeface="Trebuchet MS"/>
                <a:cs typeface="Trebuchet MS"/>
              </a:rPr>
              <a:t> </a:t>
            </a:r>
            <a:r>
              <a:rPr sz="1200" spc="-5" dirty="0">
                <a:latin typeface="Trebuchet MS"/>
                <a:cs typeface="Trebuchet MS"/>
              </a:rPr>
              <a:t>specific</a:t>
            </a:r>
            <a:r>
              <a:rPr sz="1200" spc="-20" dirty="0">
                <a:latin typeface="Trebuchet MS"/>
                <a:cs typeface="Trebuchet MS"/>
              </a:rPr>
              <a:t> </a:t>
            </a:r>
            <a:r>
              <a:rPr sz="1200" spc="-5" dirty="0">
                <a:latin typeface="Trebuchet MS"/>
                <a:cs typeface="Trebuchet MS"/>
              </a:rPr>
              <a:t>domain</a:t>
            </a:r>
            <a:r>
              <a:rPr sz="1200" spc="-30" dirty="0">
                <a:latin typeface="Trebuchet MS"/>
                <a:cs typeface="Trebuchet MS"/>
              </a:rPr>
              <a:t> </a:t>
            </a:r>
            <a:r>
              <a:rPr sz="1200" dirty="0">
                <a:latin typeface="Trebuchet MS"/>
                <a:cs typeface="Trebuchet MS"/>
              </a:rPr>
              <a:t>areas.</a:t>
            </a:r>
          </a:p>
          <a:p>
            <a:pPr>
              <a:lnSpc>
                <a:spcPct val="100000"/>
              </a:lnSpc>
              <a:spcBef>
                <a:spcPts val="15"/>
              </a:spcBef>
            </a:pPr>
            <a:endParaRPr sz="1350" dirty="0">
              <a:latin typeface="Trebuchet MS"/>
              <a:cs typeface="Trebuchet MS"/>
            </a:endParaRPr>
          </a:p>
          <a:p>
            <a:pPr marL="12700">
              <a:lnSpc>
                <a:spcPct val="100000"/>
              </a:lnSpc>
              <a:spcBef>
                <a:spcPts val="5"/>
              </a:spcBef>
            </a:pPr>
            <a:r>
              <a:rPr sz="1200" spc="-5" dirty="0">
                <a:latin typeface="Trebuchet MS"/>
                <a:cs typeface="Trebuchet MS"/>
              </a:rPr>
              <a:t>When</a:t>
            </a:r>
            <a:r>
              <a:rPr sz="1200" spc="-20" dirty="0">
                <a:latin typeface="Trebuchet MS"/>
                <a:cs typeface="Trebuchet MS"/>
              </a:rPr>
              <a:t> </a:t>
            </a:r>
            <a:r>
              <a:rPr sz="1200" dirty="0">
                <a:latin typeface="Trebuchet MS"/>
                <a:cs typeface="Trebuchet MS"/>
              </a:rPr>
              <a:t>it</a:t>
            </a:r>
            <a:r>
              <a:rPr sz="1200" spc="-5" dirty="0">
                <a:latin typeface="Trebuchet MS"/>
                <a:cs typeface="Trebuchet MS"/>
              </a:rPr>
              <a:t> comes</a:t>
            </a:r>
            <a:r>
              <a:rPr sz="1200" spc="15" dirty="0">
                <a:latin typeface="Trebuchet MS"/>
                <a:cs typeface="Trebuchet MS"/>
              </a:rPr>
              <a:t> </a:t>
            </a:r>
            <a:r>
              <a:rPr sz="1200" dirty="0">
                <a:latin typeface="Trebuchet MS"/>
                <a:cs typeface="Trebuchet MS"/>
              </a:rPr>
              <a:t>to</a:t>
            </a:r>
            <a:r>
              <a:rPr sz="1200" spc="-5" dirty="0">
                <a:latin typeface="Trebuchet MS"/>
                <a:cs typeface="Trebuchet MS"/>
              </a:rPr>
              <a:t> </a:t>
            </a:r>
            <a:r>
              <a:rPr sz="1200" dirty="0">
                <a:latin typeface="Trebuchet MS"/>
                <a:cs typeface="Trebuchet MS"/>
              </a:rPr>
              <a:t>the</a:t>
            </a:r>
            <a:r>
              <a:rPr sz="1200" spc="-5" dirty="0">
                <a:latin typeface="Trebuchet MS"/>
                <a:cs typeface="Trebuchet MS"/>
              </a:rPr>
              <a:t> free-text</a:t>
            </a:r>
            <a:r>
              <a:rPr sz="1200" spc="-25" dirty="0">
                <a:latin typeface="Trebuchet MS"/>
                <a:cs typeface="Trebuchet MS"/>
              </a:rPr>
              <a:t> </a:t>
            </a:r>
            <a:r>
              <a:rPr sz="1200" spc="-5" dirty="0">
                <a:latin typeface="Trebuchet MS"/>
                <a:cs typeface="Trebuchet MS"/>
              </a:rPr>
              <a:t>comment</a:t>
            </a:r>
            <a:r>
              <a:rPr sz="1200" dirty="0">
                <a:latin typeface="Trebuchet MS"/>
                <a:cs typeface="Trebuchet MS"/>
              </a:rPr>
              <a:t> box,</a:t>
            </a:r>
            <a:r>
              <a:rPr sz="1200" spc="-5" dirty="0">
                <a:latin typeface="Trebuchet MS"/>
                <a:cs typeface="Trebuchet MS"/>
              </a:rPr>
              <a:t> </a:t>
            </a:r>
            <a:r>
              <a:rPr sz="1200" dirty="0">
                <a:latin typeface="Trebuchet MS"/>
                <a:cs typeface="Trebuchet MS"/>
              </a:rPr>
              <a:t>this</a:t>
            </a:r>
            <a:r>
              <a:rPr sz="1200" spc="-10" dirty="0">
                <a:latin typeface="Trebuchet MS"/>
                <a:cs typeface="Trebuchet MS"/>
              </a:rPr>
              <a:t> </a:t>
            </a:r>
            <a:r>
              <a:rPr sz="1200" dirty="0">
                <a:latin typeface="Trebuchet MS"/>
                <a:cs typeface="Trebuchet MS"/>
              </a:rPr>
              <a:t>is</a:t>
            </a:r>
            <a:r>
              <a:rPr sz="1200" spc="-5" dirty="0">
                <a:latin typeface="Trebuchet MS"/>
                <a:cs typeface="Trebuchet MS"/>
              </a:rPr>
              <a:t> analysed</a:t>
            </a:r>
            <a:r>
              <a:rPr sz="1200" spc="-40" dirty="0">
                <a:latin typeface="Trebuchet MS"/>
                <a:cs typeface="Trebuchet MS"/>
              </a:rPr>
              <a:t> </a:t>
            </a:r>
            <a:r>
              <a:rPr sz="1200" dirty="0">
                <a:latin typeface="Trebuchet MS"/>
                <a:cs typeface="Trebuchet MS"/>
              </a:rPr>
              <a:t>in</a:t>
            </a:r>
            <a:r>
              <a:rPr sz="1200" spc="-5" dirty="0">
                <a:latin typeface="Trebuchet MS"/>
                <a:cs typeface="Trebuchet MS"/>
              </a:rPr>
              <a:t> two</a:t>
            </a:r>
            <a:r>
              <a:rPr sz="1200" spc="10" dirty="0">
                <a:latin typeface="Trebuchet MS"/>
                <a:cs typeface="Trebuchet MS"/>
              </a:rPr>
              <a:t> </a:t>
            </a:r>
            <a:r>
              <a:rPr sz="1200" spc="-5" dirty="0">
                <a:latin typeface="Trebuchet MS"/>
                <a:cs typeface="Trebuchet MS"/>
              </a:rPr>
              <a:t>different</a:t>
            </a:r>
            <a:r>
              <a:rPr sz="1200" spc="-30" dirty="0">
                <a:latin typeface="Trebuchet MS"/>
                <a:cs typeface="Trebuchet MS"/>
              </a:rPr>
              <a:t> </a:t>
            </a:r>
            <a:r>
              <a:rPr sz="1200" spc="-5" dirty="0">
                <a:latin typeface="Trebuchet MS"/>
                <a:cs typeface="Trebuchet MS"/>
              </a:rPr>
              <a:t>ways</a:t>
            </a:r>
            <a:r>
              <a:rPr sz="1200" spc="-10" dirty="0">
                <a:latin typeface="Trebuchet MS"/>
                <a:cs typeface="Trebuchet MS"/>
              </a:rPr>
              <a:t> </a:t>
            </a:r>
            <a:r>
              <a:rPr sz="1200" spc="-5" dirty="0">
                <a:latin typeface="Trebuchet MS"/>
                <a:cs typeface="Trebuchet MS"/>
              </a:rPr>
              <a:t>resulting</a:t>
            </a:r>
            <a:r>
              <a:rPr sz="1200" spc="-30" dirty="0">
                <a:latin typeface="Trebuchet MS"/>
                <a:cs typeface="Trebuchet MS"/>
              </a:rPr>
              <a:t> </a:t>
            </a:r>
            <a:r>
              <a:rPr sz="1200" dirty="0">
                <a:latin typeface="Trebuchet MS"/>
                <a:cs typeface="Trebuchet MS"/>
              </a:rPr>
              <a:t>in</a:t>
            </a:r>
            <a:r>
              <a:rPr sz="1200" spc="-5" dirty="0">
                <a:latin typeface="Trebuchet MS"/>
                <a:cs typeface="Trebuchet MS"/>
              </a:rPr>
              <a:t> two</a:t>
            </a:r>
            <a:r>
              <a:rPr sz="1200" spc="5" dirty="0">
                <a:latin typeface="Trebuchet MS"/>
                <a:cs typeface="Trebuchet MS"/>
              </a:rPr>
              <a:t> </a:t>
            </a:r>
            <a:r>
              <a:rPr sz="1200" spc="-5" dirty="0">
                <a:latin typeface="Trebuchet MS"/>
                <a:cs typeface="Trebuchet MS"/>
              </a:rPr>
              <a:t>different</a:t>
            </a:r>
            <a:r>
              <a:rPr sz="1200" spc="-25" dirty="0">
                <a:latin typeface="Trebuchet MS"/>
                <a:cs typeface="Trebuchet MS"/>
              </a:rPr>
              <a:t> </a:t>
            </a:r>
            <a:r>
              <a:rPr sz="1200" dirty="0">
                <a:latin typeface="Trebuchet MS"/>
                <a:cs typeface="Trebuchet MS"/>
              </a:rPr>
              <a:t>data</a:t>
            </a:r>
            <a:r>
              <a:rPr sz="1200" spc="-30" dirty="0">
                <a:latin typeface="Trebuchet MS"/>
                <a:cs typeface="Trebuchet MS"/>
              </a:rPr>
              <a:t> </a:t>
            </a:r>
            <a:r>
              <a:rPr sz="1200" spc="-5" dirty="0">
                <a:latin typeface="Trebuchet MS"/>
                <a:cs typeface="Trebuchet MS"/>
              </a:rPr>
              <a:t>sets:</a:t>
            </a:r>
            <a:endParaRPr sz="1200" dirty="0">
              <a:latin typeface="Trebuchet MS"/>
              <a:cs typeface="Trebuchet MS"/>
            </a:endParaRPr>
          </a:p>
          <a:p>
            <a:pPr>
              <a:lnSpc>
                <a:spcPct val="100000"/>
              </a:lnSpc>
            </a:pPr>
            <a:endParaRPr sz="1300" dirty="0">
              <a:latin typeface="Trebuchet MS"/>
              <a:cs typeface="Trebuchet MS"/>
            </a:endParaRPr>
          </a:p>
          <a:p>
            <a:pPr marL="12700" marR="5080" algn="just">
              <a:lnSpc>
                <a:spcPct val="105000"/>
              </a:lnSpc>
            </a:pPr>
            <a:r>
              <a:rPr sz="1200" dirty="0">
                <a:latin typeface="Trebuchet MS"/>
                <a:cs typeface="Trebuchet MS"/>
              </a:rPr>
              <a:t>In </a:t>
            </a:r>
            <a:r>
              <a:rPr sz="1200" spc="-10" dirty="0">
                <a:latin typeface="Trebuchet MS"/>
                <a:cs typeface="Trebuchet MS"/>
              </a:rPr>
              <a:t>the first instance, the </a:t>
            </a:r>
            <a:r>
              <a:rPr sz="1200" spc="-5" dirty="0">
                <a:latin typeface="Trebuchet MS"/>
                <a:cs typeface="Trebuchet MS"/>
              </a:rPr>
              <a:t>Informatics system looks </a:t>
            </a:r>
            <a:r>
              <a:rPr sz="1200" dirty="0">
                <a:latin typeface="Trebuchet MS"/>
                <a:cs typeface="Trebuchet MS"/>
              </a:rPr>
              <a:t>at </a:t>
            </a:r>
            <a:r>
              <a:rPr sz="1200" spc="-5" dirty="0">
                <a:latin typeface="Trebuchet MS"/>
                <a:cs typeface="Trebuchet MS"/>
              </a:rPr>
              <a:t>the </a:t>
            </a:r>
            <a:r>
              <a:rPr sz="1200" spc="-10" dirty="0">
                <a:latin typeface="Trebuchet MS"/>
                <a:cs typeface="Trebuchet MS"/>
              </a:rPr>
              <a:t>patient experience </a:t>
            </a:r>
            <a:r>
              <a:rPr sz="1200" spc="-5" dirty="0">
                <a:latin typeface="Trebuchet MS"/>
                <a:cs typeface="Trebuchet MS"/>
              </a:rPr>
              <a:t>comment in </a:t>
            </a:r>
            <a:r>
              <a:rPr sz="1200" dirty="0">
                <a:latin typeface="Trebuchet MS"/>
                <a:cs typeface="Trebuchet MS"/>
              </a:rPr>
              <a:t>its </a:t>
            </a:r>
            <a:r>
              <a:rPr sz="1200" spc="-25" dirty="0">
                <a:latin typeface="Trebuchet MS"/>
                <a:cs typeface="Trebuchet MS"/>
              </a:rPr>
              <a:t>totality, </a:t>
            </a:r>
            <a:r>
              <a:rPr sz="1200" spc="-5" dirty="0">
                <a:latin typeface="Trebuchet MS"/>
                <a:cs typeface="Trebuchet MS"/>
              </a:rPr>
              <a:t>using </a:t>
            </a:r>
            <a:r>
              <a:rPr sz="1200" dirty="0">
                <a:latin typeface="Trebuchet MS"/>
                <a:cs typeface="Trebuchet MS"/>
              </a:rPr>
              <a:t>a </a:t>
            </a:r>
            <a:r>
              <a:rPr sz="1200" spc="-5" dirty="0">
                <a:latin typeface="Trebuchet MS"/>
                <a:cs typeface="Trebuchet MS"/>
              </a:rPr>
              <a:t>sophisticated </a:t>
            </a:r>
            <a:r>
              <a:rPr sz="1200" spc="-10" dirty="0">
                <a:latin typeface="Trebuchet MS"/>
                <a:cs typeface="Trebuchet MS"/>
              </a:rPr>
              <a:t>algorithm </a:t>
            </a:r>
            <a:r>
              <a:rPr sz="1200" dirty="0">
                <a:latin typeface="Trebuchet MS"/>
                <a:cs typeface="Trebuchet MS"/>
              </a:rPr>
              <a:t>to </a:t>
            </a:r>
            <a:r>
              <a:rPr sz="1200" spc="5" dirty="0">
                <a:latin typeface="Trebuchet MS"/>
                <a:cs typeface="Trebuchet MS"/>
              </a:rPr>
              <a:t> </a:t>
            </a:r>
            <a:r>
              <a:rPr sz="1200" spc="-10" dirty="0">
                <a:latin typeface="Trebuchet MS"/>
                <a:cs typeface="Trebuchet MS"/>
              </a:rPr>
              <a:t>analyse </a:t>
            </a:r>
            <a:r>
              <a:rPr sz="1200" spc="-5" dirty="0">
                <a:latin typeface="Trebuchet MS"/>
                <a:cs typeface="Trebuchet MS"/>
              </a:rPr>
              <a:t>words and phrases in order </a:t>
            </a:r>
            <a:r>
              <a:rPr sz="1200" dirty="0">
                <a:latin typeface="Trebuchet MS"/>
                <a:cs typeface="Trebuchet MS"/>
              </a:rPr>
              <a:t>to </a:t>
            </a:r>
            <a:r>
              <a:rPr sz="1200" spc="-10" dirty="0">
                <a:latin typeface="Trebuchet MS"/>
                <a:cs typeface="Trebuchet MS"/>
              </a:rPr>
              <a:t>apply </a:t>
            </a:r>
            <a:r>
              <a:rPr sz="1200" dirty="0">
                <a:latin typeface="Trebuchet MS"/>
                <a:cs typeface="Trebuchet MS"/>
              </a:rPr>
              <a:t>a </a:t>
            </a:r>
            <a:r>
              <a:rPr sz="1200" spc="-5" dirty="0">
                <a:latin typeface="Trebuchet MS"/>
                <a:cs typeface="Trebuchet MS"/>
              </a:rPr>
              <a:t>sentiment score </a:t>
            </a:r>
            <a:r>
              <a:rPr sz="1200" dirty="0">
                <a:latin typeface="Trebuchet MS"/>
                <a:cs typeface="Trebuchet MS"/>
              </a:rPr>
              <a:t>to </a:t>
            </a:r>
            <a:r>
              <a:rPr sz="1200" spc="-10" dirty="0">
                <a:latin typeface="Trebuchet MS"/>
                <a:cs typeface="Trebuchet MS"/>
              </a:rPr>
              <a:t>the </a:t>
            </a:r>
            <a:r>
              <a:rPr sz="1200" spc="-5" dirty="0">
                <a:latin typeface="Trebuchet MS"/>
                <a:cs typeface="Trebuchet MS"/>
              </a:rPr>
              <a:t>overall </a:t>
            </a:r>
            <a:r>
              <a:rPr sz="1200" dirty="0">
                <a:latin typeface="Trebuchet MS"/>
                <a:cs typeface="Trebuchet MS"/>
              </a:rPr>
              <a:t>comment. The </a:t>
            </a:r>
            <a:r>
              <a:rPr sz="1200" spc="-10" dirty="0">
                <a:latin typeface="Trebuchet MS"/>
                <a:cs typeface="Trebuchet MS"/>
              </a:rPr>
              <a:t>sentiment </a:t>
            </a:r>
            <a:r>
              <a:rPr sz="1200" spc="-5" dirty="0">
                <a:latin typeface="Trebuchet MS"/>
                <a:cs typeface="Trebuchet MS"/>
              </a:rPr>
              <a:t>score </a:t>
            </a:r>
            <a:r>
              <a:rPr sz="1200" dirty="0">
                <a:latin typeface="Trebuchet MS"/>
                <a:cs typeface="Trebuchet MS"/>
              </a:rPr>
              <a:t>is </a:t>
            </a:r>
            <a:r>
              <a:rPr sz="1200" spc="-10" dirty="0">
                <a:latin typeface="Trebuchet MS"/>
                <a:cs typeface="Trebuchet MS"/>
              </a:rPr>
              <a:t>translated </a:t>
            </a:r>
            <a:r>
              <a:rPr sz="1200" spc="-5" dirty="0">
                <a:latin typeface="Trebuchet MS"/>
                <a:cs typeface="Trebuchet MS"/>
              </a:rPr>
              <a:t>into an </a:t>
            </a:r>
            <a:r>
              <a:rPr sz="1200" spc="-10" dirty="0">
                <a:latin typeface="Trebuchet MS"/>
                <a:cs typeface="Trebuchet MS"/>
              </a:rPr>
              <a:t>overall </a:t>
            </a:r>
            <a:r>
              <a:rPr sz="1200" spc="-5" dirty="0">
                <a:latin typeface="Trebuchet MS"/>
                <a:cs typeface="Trebuchet MS"/>
              </a:rPr>
              <a:t> positive,</a:t>
            </a:r>
            <a:r>
              <a:rPr sz="1200" spc="80" dirty="0">
                <a:latin typeface="Trebuchet MS"/>
                <a:cs typeface="Trebuchet MS"/>
              </a:rPr>
              <a:t> </a:t>
            </a:r>
            <a:r>
              <a:rPr sz="1200" spc="-5" dirty="0">
                <a:latin typeface="Trebuchet MS"/>
                <a:cs typeface="Trebuchet MS"/>
              </a:rPr>
              <a:t>negative</a:t>
            </a:r>
            <a:r>
              <a:rPr sz="1200" spc="85" dirty="0">
                <a:latin typeface="Trebuchet MS"/>
                <a:cs typeface="Trebuchet MS"/>
              </a:rPr>
              <a:t> </a:t>
            </a:r>
            <a:r>
              <a:rPr sz="1200" dirty="0">
                <a:latin typeface="Trebuchet MS"/>
                <a:cs typeface="Trebuchet MS"/>
              </a:rPr>
              <a:t>or</a:t>
            </a:r>
            <a:r>
              <a:rPr sz="1200" spc="75" dirty="0">
                <a:latin typeface="Trebuchet MS"/>
                <a:cs typeface="Trebuchet MS"/>
              </a:rPr>
              <a:t> </a:t>
            </a:r>
            <a:r>
              <a:rPr sz="1200" spc="-5" dirty="0">
                <a:latin typeface="Trebuchet MS"/>
                <a:cs typeface="Trebuchet MS"/>
              </a:rPr>
              <a:t>neutral</a:t>
            </a:r>
            <a:r>
              <a:rPr sz="1200" spc="85" dirty="0">
                <a:latin typeface="Trebuchet MS"/>
                <a:cs typeface="Trebuchet MS"/>
              </a:rPr>
              <a:t> </a:t>
            </a:r>
            <a:r>
              <a:rPr sz="1200" spc="-10" dirty="0">
                <a:latin typeface="Trebuchet MS"/>
                <a:cs typeface="Trebuchet MS"/>
              </a:rPr>
              <a:t>sentiment.</a:t>
            </a:r>
            <a:r>
              <a:rPr sz="1200" spc="95" dirty="0">
                <a:latin typeface="Trebuchet MS"/>
                <a:cs typeface="Trebuchet MS"/>
              </a:rPr>
              <a:t> </a:t>
            </a:r>
            <a:r>
              <a:rPr sz="1200" spc="-10" dirty="0">
                <a:latin typeface="Trebuchet MS"/>
                <a:cs typeface="Trebuchet MS"/>
              </a:rPr>
              <a:t>This</a:t>
            </a:r>
            <a:r>
              <a:rPr sz="1200" spc="75" dirty="0">
                <a:latin typeface="Trebuchet MS"/>
                <a:cs typeface="Trebuchet MS"/>
              </a:rPr>
              <a:t> </a:t>
            </a:r>
            <a:r>
              <a:rPr sz="1200" dirty="0">
                <a:latin typeface="Trebuchet MS"/>
                <a:cs typeface="Trebuchet MS"/>
              </a:rPr>
              <a:t>is</a:t>
            </a:r>
            <a:r>
              <a:rPr sz="1200" spc="85" dirty="0">
                <a:latin typeface="Trebuchet MS"/>
                <a:cs typeface="Trebuchet MS"/>
              </a:rPr>
              <a:t> </a:t>
            </a:r>
            <a:r>
              <a:rPr sz="1200" spc="-5" dirty="0">
                <a:latin typeface="Trebuchet MS"/>
                <a:cs typeface="Trebuchet MS"/>
              </a:rPr>
              <a:t>an</a:t>
            </a:r>
            <a:r>
              <a:rPr sz="1200" spc="75" dirty="0">
                <a:latin typeface="Trebuchet MS"/>
                <a:cs typeface="Trebuchet MS"/>
              </a:rPr>
              <a:t> </a:t>
            </a:r>
            <a:r>
              <a:rPr sz="1200" spc="-5" dirty="0">
                <a:latin typeface="Trebuchet MS"/>
                <a:cs typeface="Trebuchet MS"/>
              </a:rPr>
              <a:t>automatic</a:t>
            </a:r>
            <a:r>
              <a:rPr sz="1200" spc="85" dirty="0">
                <a:latin typeface="Trebuchet MS"/>
                <a:cs typeface="Trebuchet MS"/>
              </a:rPr>
              <a:t> </a:t>
            </a:r>
            <a:r>
              <a:rPr sz="1200" spc="-5" dirty="0">
                <a:latin typeface="Trebuchet MS"/>
                <a:cs typeface="Trebuchet MS"/>
              </a:rPr>
              <a:t>process.</a:t>
            </a:r>
            <a:r>
              <a:rPr sz="1200" spc="95" dirty="0">
                <a:latin typeface="Trebuchet MS"/>
                <a:cs typeface="Trebuchet MS"/>
              </a:rPr>
              <a:t> </a:t>
            </a:r>
            <a:r>
              <a:rPr sz="1200" spc="-5" dirty="0">
                <a:latin typeface="Trebuchet MS"/>
                <a:cs typeface="Trebuchet MS"/>
              </a:rPr>
              <a:t>Where</a:t>
            </a:r>
            <a:r>
              <a:rPr sz="1200" spc="90" dirty="0">
                <a:latin typeface="Trebuchet MS"/>
                <a:cs typeface="Trebuchet MS"/>
              </a:rPr>
              <a:t> </a:t>
            </a:r>
            <a:r>
              <a:rPr sz="1200" spc="-5" dirty="0">
                <a:latin typeface="Trebuchet MS"/>
                <a:cs typeface="Trebuchet MS"/>
              </a:rPr>
              <a:t>overall</a:t>
            </a:r>
            <a:r>
              <a:rPr sz="1200" spc="80" dirty="0">
                <a:latin typeface="Trebuchet MS"/>
                <a:cs typeface="Trebuchet MS"/>
              </a:rPr>
              <a:t> </a:t>
            </a:r>
            <a:r>
              <a:rPr sz="1200" spc="-10" dirty="0">
                <a:latin typeface="Trebuchet MS"/>
                <a:cs typeface="Trebuchet MS"/>
              </a:rPr>
              <a:t>sentiment</a:t>
            </a:r>
            <a:r>
              <a:rPr sz="1200" spc="80" dirty="0">
                <a:latin typeface="Trebuchet MS"/>
                <a:cs typeface="Trebuchet MS"/>
              </a:rPr>
              <a:t> </a:t>
            </a:r>
            <a:r>
              <a:rPr sz="1200" dirty="0">
                <a:latin typeface="Trebuchet MS"/>
                <a:cs typeface="Trebuchet MS"/>
              </a:rPr>
              <a:t>is</a:t>
            </a:r>
            <a:r>
              <a:rPr sz="1200" spc="85" dirty="0">
                <a:latin typeface="Trebuchet MS"/>
                <a:cs typeface="Trebuchet MS"/>
              </a:rPr>
              <a:t> </a:t>
            </a:r>
            <a:r>
              <a:rPr sz="1200" spc="-10" dirty="0">
                <a:latin typeface="Trebuchet MS"/>
                <a:cs typeface="Trebuchet MS"/>
              </a:rPr>
              <a:t>highlighted</a:t>
            </a:r>
            <a:r>
              <a:rPr sz="1200" spc="85" dirty="0">
                <a:latin typeface="Trebuchet MS"/>
                <a:cs typeface="Trebuchet MS"/>
              </a:rPr>
              <a:t> </a:t>
            </a:r>
            <a:r>
              <a:rPr sz="1200" spc="-5" dirty="0">
                <a:latin typeface="Trebuchet MS"/>
                <a:cs typeface="Trebuchet MS"/>
              </a:rPr>
              <a:t>in</a:t>
            </a:r>
            <a:r>
              <a:rPr sz="1200" spc="90" dirty="0">
                <a:latin typeface="Trebuchet MS"/>
                <a:cs typeface="Trebuchet MS"/>
              </a:rPr>
              <a:t> </a:t>
            </a:r>
            <a:r>
              <a:rPr sz="1200" spc="-10" dirty="0">
                <a:latin typeface="Trebuchet MS"/>
                <a:cs typeface="Trebuchet MS"/>
              </a:rPr>
              <a:t>the</a:t>
            </a:r>
            <a:r>
              <a:rPr sz="1200" spc="80" dirty="0">
                <a:latin typeface="Trebuchet MS"/>
                <a:cs typeface="Trebuchet MS"/>
              </a:rPr>
              <a:t> </a:t>
            </a:r>
            <a:r>
              <a:rPr sz="1200" spc="-5" dirty="0">
                <a:latin typeface="Trebuchet MS"/>
                <a:cs typeface="Trebuchet MS"/>
              </a:rPr>
              <a:t>report,</a:t>
            </a:r>
            <a:r>
              <a:rPr sz="1200" spc="80" dirty="0">
                <a:latin typeface="Trebuchet MS"/>
                <a:cs typeface="Trebuchet MS"/>
              </a:rPr>
              <a:t> </a:t>
            </a:r>
            <a:r>
              <a:rPr sz="1200" dirty="0">
                <a:latin typeface="Trebuchet MS"/>
                <a:cs typeface="Trebuchet MS"/>
              </a:rPr>
              <a:t>it</a:t>
            </a:r>
            <a:r>
              <a:rPr sz="1200" spc="75" dirty="0">
                <a:latin typeface="Trebuchet MS"/>
                <a:cs typeface="Trebuchet MS"/>
              </a:rPr>
              <a:t> </a:t>
            </a:r>
            <a:r>
              <a:rPr sz="1200" spc="-5" dirty="0">
                <a:latin typeface="Trebuchet MS"/>
                <a:cs typeface="Trebuchet MS"/>
              </a:rPr>
              <a:t>relates</a:t>
            </a:r>
            <a:r>
              <a:rPr sz="1200" spc="85" dirty="0">
                <a:latin typeface="Trebuchet MS"/>
                <a:cs typeface="Trebuchet MS"/>
              </a:rPr>
              <a:t> </a:t>
            </a:r>
            <a:r>
              <a:rPr sz="1200" dirty="0">
                <a:latin typeface="Trebuchet MS"/>
                <a:cs typeface="Trebuchet MS"/>
              </a:rPr>
              <a:t>to </a:t>
            </a:r>
            <a:r>
              <a:rPr sz="1200" spc="-350" dirty="0">
                <a:latin typeface="Trebuchet MS"/>
                <a:cs typeface="Trebuchet MS"/>
              </a:rPr>
              <a:t> </a:t>
            </a:r>
            <a:r>
              <a:rPr sz="1200" dirty="0">
                <a:latin typeface="Trebuchet MS"/>
                <a:cs typeface="Trebuchet MS"/>
              </a:rPr>
              <a:t>this</a:t>
            </a:r>
            <a:r>
              <a:rPr sz="1200" spc="-25" dirty="0">
                <a:latin typeface="Trebuchet MS"/>
                <a:cs typeface="Trebuchet MS"/>
              </a:rPr>
              <a:t> </a:t>
            </a:r>
            <a:r>
              <a:rPr sz="1200" spc="-5" dirty="0">
                <a:latin typeface="Trebuchet MS"/>
                <a:cs typeface="Trebuchet MS"/>
              </a:rPr>
              <a:t>aspect</a:t>
            </a:r>
            <a:r>
              <a:rPr sz="1200" spc="-20" dirty="0">
                <a:latin typeface="Trebuchet MS"/>
                <a:cs typeface="Trebuchet MS"/>
              </a:rPr>
              <a:t> </a:t>
            </a:r>
            <a:r>
              <a:rPr sz="1200" dirty="0">
                <a:latin typeface="Trebuchet MS"/>
                <a:cs typeface="Trebuchet MS"/>
              </a:rPr>
              <a:t>of</a:t>
            </a:r>
            <a:r>
              <a:rPr sz="1200" spc="-15" dirty="0">
                <a:latin typeface="Trebuchet MS"/>
                <a:cs typeface="Trebuchet MS"/>
              </a:rPr>
              <a:t> </a:t>
            </a:r>
            <a:r>
              <a:rPr sz="1200" dirty="0">
                <a:latin typeface="Trebuchet MS"/>
                <a:cs typeface="Trebuchet MS"/>
              </a:rPr>
              <a:t>the</a:t>
            </a:r>
            <a:r>
              <a:rPr sz="1200" spc="-10" dirty="0">
                <a:latin typeface="Trebuchet MS"/>
                <a:cs typeface="Trebuchet MS"/>
              </a:rPr>
              <a:t> </a:t>
            </a:r>
            <a:r>
              <a:rPr sz="1200" spc="-5" dirty="0">
                <a:latin typeface="Trebuchet MS"/>
                <a:cs typeface="Trebuchet MS"/>
              </a:rPr>
              <a:t>process.</a:t>
            </a:r>
            <a:endParaRPr sz="1200" dirty="0">
              <a:latin typeface="Trebuchet MS"/>
              <a:cs typeface="Trebuchet MS"/>
            </a:endParaRPr>
          </a:p>
          <a:p>
            <a:pPr>
              <a:lnSpc>
                <a:spcPct val="100000"/>
              </a:lnSpc>
              <a:spcBef>
                <a:spcPts val="5"/>
              </a:spcBef>
            </a:pPr>
            <a:endParaRPr sz="1300" dirty="0">
              <a:latin typeface="Trebuchet MS"/>
              <a:cs typeface="Trebuchet MS"/>
            </a:endParaRPr>
          </a:p>
        </p:txBody>
      </p:sp>
      <p:sp>
        <p:nvSpPr>
          <p:cNvPr id="7" name="object 7"/>
          <p:cNvSpPr txBox="1">
            <a:spLocks noGrp="1"/>
          </p:cNvSpPr>
          <p:nvPr>
            <p:ph type="title"/>
          </p:nvPr>
        </p:nvSpPr>
        <p:spPr>
          <a:xfrm>
            <a:off x="9471152" y="298450"/>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8" name="object 8"/>
          <p:cNvSpPr txBox="1"/>
          <p:nvPr/>
        </p:nvSpPr>
        <p:spPr>
          <a:xfrm>
            <a:off x="1031544" y="360426"/>
            <a:ext cx="3945254"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latin typeface="Trebuchet MS"/>
                <a:cs typeface="Trebuchet MS"/>
              </a:rPr>
              <a:t>Our</a:t>
            </a:r>
            <a:r>
              <a:rPr sz="3600" spc="-40" dirty="0">
                <a:solidFill>
                  <a:srgbClr val="FFFFFF"/>
                </a:solidFill>
                <a:latin typeface="Trebuchet MS"/>
                <a:cs typeface="Trebuchet MS"/>
              </a:rPr>
              <a:t> </a:t>
            </a:r>
            <a:r>
              <a:rPr sz="3600" spc="-5" dirty="0">
                <a:solidFill>
                  <a:srgbClr val="FFFFFF"/>
                </a:solidFill>
                <a:latin typeface="Trebuchet MS"/>
                <a:cs typeface="Trebuchet MS"/>
              </a:rPr>
              <a:t>data</a:t>
            </a:r>
            <a:r>
              <a:rPr sz="3600" spc="-40" dirty="0">
                <a:solidFill>
                  <a:srgbClr val="FFFFFF"/>
                </a:solidFill>
                <a:latin typeface="Trebuchet MS"/>
                <a:cs typeface="Trebuchet MS"/>
              </a:rPr>
              <a:t> </a:t>
            </a:r>
            <a:r>
              <a:rPr sz="3600" spc="-5" dirty="0">
                <a:solidFill>
                  <a:srgbClr val="FFFFFF"/>
                </a:solidFill>
                <a:latin typeface="Trebuchet MS"/>
                <a:cs typeface="Trebuchet MS"/>
              </a:rPr>
              <a:t>explained</a:t>
            </a:r>
            <a:endParaRPr sz="3600">
              <a:latin typeface="Trebuchet MS"/>
              <a:cs typeface="Trebuchet M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49</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Physical Questionnaire</a:t>
            </a:r>
            <a:endParaRPr lang="en-GB" sz="1200" dirty="0">
              <a:latin typeface="Trebuchet MS"/>
              <a:cs typeface="Trebuchet MS"/>
            </a:endParaRPr>
          </a:p>
        </p:txBody>
      </p:sp>
      <p:sp>
        <p:nvSpPr>
          <p:cNvPr id="17" name="object 3">
            <a:extLst>
              <a:ext uri="{FF2B5EF4-FFF2-40B4-BE49-F238E27FC236}">
                <a16:creationId xmlns:a16="http://schemas.microsoft.com/office/drawing/2014/main" id="{7FD09D56-0F46-435F-81CF-AB722E89AA92}"/>
              </a:ext>
            </a:extLst>
          </p:cNvPr>
          <p:cNvSpPr txBox="1"/>
          <p:nvPr/>
        </p:nvSpPr>
        <p:spPr>
          <a:xfrm>
            <a:off x="493269" y="1066800"/>
            <a:ext cx="9792588" cy="5360442"/>
          </a:xfrm>
          <a:prstGeom prst="rect">
            <a:avLst/>
          </a:prstGeom>
        </p:spPr>
        <p:txBody>
          <a:bodyPr vert="horz" wrap="square" lIns="0" tIns="12700" rIns="0" bIns="0" rtlCol="0">
            <a:spAutoFit/>
          </a:bodyPr>
          <a:lstStyle/>
          <a:p>
            <a:pPr marL="12700" marR="0" lvl="0" indent="0" defTabSz="914400" rtl="0" eaLnBrk="1" fontAlgn="auto" latinLnBrk="0" hangingPunct="1">
              <a:lnSpc>
                <a:spcPts val="1370"/>
              </a:lnSpc>
              <a:spcBef>
                <a:spcPts val="1160"/>
              </a:spcBef>
              <a:spcAft>
                <a:spcPts val="0"/>
              </a:spcAft>
              <a:buClrTx/>
              <a:buSzTx/>
              <a:buFontTx/>
              <a:buNone/>
              <a:tabLst/>
              <a:defRPr/>
            </a:pPr>
            <a:r>
              <a:rPr kumimoji="0" lang="en-GB" sz="1150" b="1" i="0" u="none" strike="noStrike" kern="1200" cap="none" normalizeH="0" baseline="0" noProof="0" dirty="0">
                <a:ln>
                  <a:noFill/>
                </a:ln>
                <a:solidFill>
                  <a:srgbClr val="2F5496"/>
                </a:solidFill>
                <a:effectLst/>
                <a:uLnTx/>
                <a:uFillTx/>
                <a:latin typeface="Trebuchet MS"/>
                <a:ea typeface="+mn-ea"/>
                <a:cs typeface="Trebuchet MS"/>
              </a:rPr>
              <a:t>Do you consider yourself to have any of the following?</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tab pos="2451735" algn="l"/>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Learning disability or difficulty	( ) Long standing illness</a:t>
            </a:r>
            <a:r>
              <a:rPr lang="en-GB" sz="1150" dirty="0">
                <a:solidFill>
                  <a:prstClr val="black"/>
                </a:solidFill>
                <a:latin typeface="Trebuchet MS"/>
                <a:cs typeface="Trebuchet MS"/>
              </a:rPr>
              <a:t>	</a:t>
            </a: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Mental Health condition 	( ) Physical disability</a:t>
            </a:r>
          </a:p>
          <a:p>
            <a:pPr marL="12700" marR="0" lvl="0" indent="0" defTabSz="914400" rtl="0" eaLnBrk="1" fontAlgn="auto" latinLnBrk="0" hangingPunct="1">
              <a:lnSpc>
                <a:spcPts val="1300"/>
              </a:lnSpc>
              <a:spcBef>
                <a:spcPts val="0"/>
              </a:spcBef>
              <a:spcAft>
                <a:spcPts val="0"/>
              </a:spcAft>
              <a:buClrTx/>
              <a:buSzTx/>
              <a:buFontTx/>
              <a:buNone/>
              <a:tabLst>
                <a:tab pos="2451735" algn="l"/>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Sensory disability  	( ) None	(	 ) Prefer not to say		( ) Other</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70"/>
              </a:lnSpc>
              <a:spcBef>
                <a:spcPts val="1140"/>
              </a:spcBef>
              <a:spcAft>
                <a:spcPts val="0"/>
              </a:spcAft>
              <a:buClrTx/>
              <a:buSzTx/>
              <a:buFontTx/>
              <a:buNone/>
              <a:tabLst/>
              <a:defRPr/>
            </a:pPr>
            <a:r>
              <a:rPr kumimoji="0" lang="en-GB" sz="1150" b="1" i="0" u="none" strike="noStrike" kern="1200" cap="none" normalizeH="0" baseline="0" noProof="0" dirty="0">
                <a:ln>
                  <a:noFill/>
                </a:ln>
                <a:solidFill>
                  <a:srgbClr val="2F5496"/>
                </a:solidFill>
                <a:effectLst/>
                <a:uLnTx/>
                <a:uFillTx/>
                <a:latin typeface="Trebuchet MS"/>
                <a:ea typeface="+mn-ea"/>
                <a:cs typeface="Trebuchet MS"/>
              </a:rPr>
              <a:t>What is your religion?</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6085205" lvl="0" indent="0" defTabSz="914400" rtl="0" eaLnBrk="1" fontAlgn="auto" latinLnBrk="0" hangingPunct="1">
              <a:lnSpc>
                <a:spcPts val="1300"/>
              </a:lnSpc>
              <a:spcBef>
                <a:spcPts val="9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Buddhist  ( ) Christian  ( ) Hindu	( ) Jewish</a:t>
            </a:r>
          </a:p>
          <a:p>
            <a:pPr marL="12700" marR="6085205" lvl="0" indent="0" defTabSz="914400" rtl="0" eaLnBrk="1" fontAlgn="auto" latinLnBrk="0" hangingPunct="1">
              <a:lnSpc>
                <a:spcPts val="1300"/>
              </a:lnSpc>
              <a:spcBef>
                <a:spcPts val="9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Muslim  ( ) Sikh</a:t>
            </a:r>
            <a:r>
              <a:rPr lang="en-GB" sz="1150" dirty="0">
                <a:solidFill>
                  <a:prstClr val="black"/>
                </a:solidFill>
                <a:latin typeface="Trebuchet MS"/>
                <a:cs typeface="Trebuchet MS"/>
              </a:rPr>
              <a:t>	</a:t>
            </a: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Other religion ( ) None () Prefer not to say</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70"/>
              </a:lnSpc>
              <a:spcBef>
                <a:spcPts val="1135"/>
              </a:spcBef>
              <a:spcAft>
                <a:spcPts val="0"/>
              </a:spcAft>
              <a:buClrTx/>
              <a:buSzTx/>
              <a:buFontTx/>
              <a:buNone/>
              <a:tabLst/>
              <a:defRPr/>
            </a:pPr>
            <a:r>
              <a:rPr kumimoji="0" lang="en-GB" sz="1150" b="1" i="0" u="none" strike="noStrike" kern="1200" cap="none" normalizeH="0" baseline="0" noProof="0" dirty="0">
                <a:ln>
                  <a:noFill/>
                </a:ln>
                <a:solidFill>
                  <a:srgbClr val="2F5496"/>
                </a:solidFill>
                <a:effectLst/>
                <a:uLnTx/>
                <a:uFillTx/>
                <a:latin typeface="Trebuchet MS"/>
                <a:ea typeface="+mn-ea"/>
                <a:cs typeface="Trebuchet MS"/>
              </a:rPr>
              <a:t>What is your marital status?</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1482090" lvl="0" indent="0" defTabSz="914400" rtl="0" eaLnBrk="1" fontAlgn="auto" latinLnBrk="0" hangingPunct="1">
              <a:lnSpc>
                <a:spcPts val="1300"/>
              </a:lnSpc>
              <a:spcBef>
                <a:spcPts val="9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Civil partnership ( ) Cohabiting ( ) Divorced ( ) Widowed ( ) Prefer not to say  ( ) Married Single</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70"/>
              </a:lnSpc>
              <a:spcBef>
                <a:spcPts val="1140"/>
              </a:spcBef>
              <a:spcAft>
                <a:spcPts val="0"/>
              </a:spcAft>
              <a:buClrTx/>
              <a:buSzTx/>
              <a:buFontTx/>
              <a:buNone/>
              <a:tabLst/>
              <a:defRPr/>
            </a:pPr>
            <a:r>
              <a:rPr kumimoji="0" lang="en-GB" sz="1150" b="1" i="0" u="none" strike="noStrike" kern="1200" cap="none" normalizeH="0" baseline="0" noProof="0" dirty="0">
                <a:ln>
                  <a:noFill/>
                </a:ln>
                <a:solidFill>
                  <a:srgbClr val="2F5496"/>
                </a:solidFill>
                <a:effectLst/>
                <a:uLnTx/>
                <a:uFillTx/>
                <a:latin typeface="Trebuchet MS"/>
                <a:ea typeface="+mn-ea"/>
                <a:cs typeface="Trebuchet MS"/>
              </a:rPr>
              <a:t>What is your ethnicity?</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1" i="0" u="none" strike="noStrike" kern="1200" cap="none" normalizeH="0" baseline="0" noProof="0" dirty="0">
                <a:ln>
                  <a:noFill/>
                </a:ln>
                <a:solidFill>
                  <a:srgbClr val="2F5496"/>
                </a:solidFill>
                <a:effectLst/>
                <a:uLnTx/>
                <a:uFillTx/>
                <a:latin typeface="Trebuchet MS"/>
                <a:ea typeface="+mn-ea"/>
                <a:cs typeface="Trebuchet MS"/>
              </a:rPr>
              <a:t>White</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3213100" lvl="0" indent="0" defTabSz="914400" rtl="0" eaLnBrk="1" fontAlgn="auto" latinLnBrk="0" hangingPunct="1">
              <a:lnSpc>
                <a:spcPts val="1300"/>
              </a:lnSpc>
              <a:spcBef>
                <a:spcPts val="9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English / Welsh / Scottish / Northern Irish / British  ( ) Gypsy or Irish Traveller</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21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Any other white background...................................................................................</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endParaRPr kumimoji="0" lang="en-GB" sz="1150" b="1" i="0" u="none" strike="noStrike" kern="1200" cap="none" normalizeH="0" baseline="0" noProof="0" dirty="0">
              <a:ln>
                <a:noFill/>
              </a:ln>
              <a:solidFill>
                <a:srgbClr val="2F5496"/>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1" i="0" u="none" strike="noStrike" kern="1200" cap="none" normalizeH="0" baseline="0" noProof="0" dirty="0">
                <a:ln>
                  <a:noFill/>
                </a:ln>
                <a:solidFill>
                  <a:srgbClr val="2F5496"/>
                </a:solidFill>
                <a:effectLst/>
                <a:uLnTx/>
                <a:uFillTx/>
                <a:latin typeface="Trebuchet MS"/>
                <a:ea typeface="+mn-ea"/>
                <a:cs typeface="Trebuchet MS"/>
              </a:rPr>
              <a:t>Asian / Asian British</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5104765" lvl="0" indent="0" defTabSz="914400" rtl="0" eaLnBrk="1" fontAlgn="auto" latinLnBrk="0" hangingPunct="1">
              <a:lnSpc>
                <a:spcPts val="1300"/>
              </a:lnSpc>
              <a:spcBef>
                <a:spcPts val="9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Bangladeshi ( ) Chinese  ( ) Indian</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21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Pakistani</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Any other Asian background...................................................................................</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endParaRPr kumimoji="0" lang="en-GB" sz="1150" b="1" i="0" u="none" strike="noStrike" kern="1200" cap="none" normalizeH="0" baseline="0" noProof="0" dirty="0">
              <a:ln>
                <a:noFill/>
              </a:ln>
              <a:solidFill>
                <a:srgbClr val="2F5496"/>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1" i="0" u="none" strike="noStrike" kern="1200" cap="none" normalizeH="0" baseline="0" noProof="0" dirty="0">
                <a:ln>
                  <a:noFill/>
                </a:ln>
                <a:solidFill>
                  <a:srgbClr val="2F5496"/>
                </a:solidFill>
                <a:effectLst/>
                <a:uLnTx/>
                <a:uFillTx/>
                <a:latin typeface="Trebuchet MS"/>
                <a:ea typeface="+mn-ea"/>
                <a:cs typeface="Trebuchet MS"/>
              </a:rPr>
              <a:t>Black, African, Caribbean, Black British</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African</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Caribbean</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Any other Black, African, Caribbean background.........................................................</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endParaRPr kumimoji="0" lang="en-GB" sz="1150" b="1" i="0" u="none" strike="noStrike" kern="1200" cap="none" normalizeH="0" baseline="0" noProof="0" dirty="0">
              <a:ln>
                <a:noFill/>
              </a:ln>
              <a:solidFill>
                <a:srgbClr val="2F5496"/>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1" i="0" u="none" strike="noStrike" kern="1200" cap="none" normalizeH="0" baseline="0" noProof="0" dirty="0">
                <a:ln>
                  <a:noFill/>
                </a:ln>
                <a:solidFill>
                  <a:srgbClr val="2F5496"/>
                </a:solidFill>
                <a:effectLst/>
                <a:uLnTx/>
                <a:uFillTx/>
                <a:latin typeface="Trebuchet MS"/>
                <a:ea typeface="+mn-ea"/>
                <a:cs typeface="Trebuchet MS"/>
              </a:rPr>
              <a:t>Mixed, Multiple</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White and Asian</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White and Black African</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White and Black Caribbean</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Any other mixed / multiple background......................................................................</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1957292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50</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Physical Questionnaire</a:t>
            </a:r>
            <a:endParaRPr lang="en-GB" sz="1200" dirty="0">
              <a:latin typeface="Trebuchet MS"/>
              <a:cs typeface="Trebuchet MS"/>
            </a:endParaRPr>
          </a:p>
        </p:txBody>
      </p:sp>
      <p:sp>
        <p:nvSpPr>
          <p:cNvPr id="17" name="object 3">
            <a:extLst>
              <a:ext uri="{FF2B5EF4-FFF2-40B4-BE49-F238E27FC236}">
                <a16:creationId xmlns:a16="http://schemas.microsoft.com/office/drawing/2014/main" id="{7FD09D56-0F46-435F-81CF-AB722E89AA92}"/>
              </a:ext>
            </a:extLst>
          </p:cNvPr>
          <p:cNvSpPr txBox="1"/>
          <p:nvPr/>
        </p:nvSpPr>
        <p:spPr>
          <a:xfrm>
            <a:off x="493269" y="1066800"/>
            <a:ext cx="9792588" cy="1869743"/>
          </a:xfrm>
          <a:prstGeom prst="rect">
            <a:avLst/>
          </a:prstGeom>
        </p:spPr>
        <p:txBody>
          <a:bodyPr vert="horz" wrap="square" lIns="0" tIns="12700" rIns="0" bIns="0" rtlCol="0">
            <a:spAutoFit/>
          </a:bodyPr>
          <a:lstStyle/>
          <a:p>
            <a:pPr marL="12700" marR="0" lvl="0" indent="0" defTabSz="914400" rtl="0" eaLnBrk="1" fontAlgn="auto" latinLnBrk="0" hangingPunct="1">
              <a:lnSpc>
                <a:spcPts val="1300"/>
              </a:lnSpc>
              <a:spcBef>
                <a:spcPts val="0"/>
              </a:spcBef>
              <a:spcAft>
                <a:spcPts val="0"/>
              </a:spcAft>
              <a:buClrTx/>
              <a:buSzTx/>
              <a:buFontTx/>
              <a:buNone/>
              <a:tabLst/>
              <a:defRPr/>
            </a:pPr>
            <a:endParaRPr kumimoji="0" lang="en-GB" sz="1150" b="1" i="0" u="none" strike="noStrike" kern="1200" cap="none" normalizeH="0" baseline="0" noProof="0" dirty="0">
              <a:ln>
                <a:noFill/>
              </a:ln>
              <a:solidFill>
                <a:srgbClr val="2F5496"/>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1" i="0" u="none" strike="noStrike" kern="1200" cap="none" normalizeH="0" baseline="0" noProof="0" dirty="0">
                <a:ln>
                  <a:noFill/>
                </a:ln>
                <a:solidFill>
                  <a:srgbClr val="2F5496"/>
                </a:solidFill>
                <a:effectLst/>
                <a:uLnTx/>
                <a:uFillTx/>
                <a:latin typeface="Trebuchet MS"/>
                <a:ea typeface="+mn-ea"/>
                <a:cs typeface="Trebuchet MS"/>
              </a:rPr>
              <a:t>Other Ethnic Group</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0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)Arab</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12700" marR="0" lvl="0" indent="0" defTabSz="914400" rtl="0" eaLnBrk="1" fontAlgn="auto" latinLnBrk="0" hangingPunct="1">
              <a:lnSpc>
                <a:spcPts val="1370"/>
              </a:lnSpc>
              <a:spcBef>
                <a:spcPts val="0"/>
              </a:spcBef>
              <a:spcAft>
                <a:spcPts val="0"/>
              </a:spcAft>
              <a:buClrTx/>
              <a:buSzTx/>
              <a:buFontTx/>
              <a:buNone/>
              <a:tabLst/>
              <a:defRPr/>
            </a:pPr>
            <a:r>
              <a:rPr kumimoji="0" lang="en-GB" sz="1150" b="0" i="0" u="none" strike="noStrike" kern="1200" cap="none" normalizeH="0" baseline="0" noProof="0" dirty="0">
                <a:ln>
                  <a:noFill/>
                </a:ln>
                <a:solidFill>
                  <a:srgbClr val="2F5496"/>
                </a:solidFill>
                <a:effectLst/>
                <a:uLnTx/>
                <a:uFillTx/>
                <a:latin typeface="Trebuchet MS"/>
                <a:ea typeface="+mn-ea"/>
                <a:cs typeface="Trebuchet MS"/>
              </a:rPr>
              <a:t>( ) Any other ethnic group..........................................................................................</a:t>
            </a:r>
            <a:endParaRPr kumimoji="0" lang="en-GB" sz="1150" b="0" i="0" u="none" strike="noStrike" kern="1200" cap="none"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Trebuchet MS"/>
              <a:ea typeface="+mn-ea"/>
              <a:cs typeface="Trebuchet MS"/>
            </a:endParaRPr>
          </a:p>
          <a:p>
            <a:pPr marL="61594"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F5496"/>
                </a:solidFill>
                <a:effectLst/>
                <a:uLnTx/>
                <a:uFillTx/>
                <a:latin typeface="Trebuchet MS"/>
                <a:ea typeface="+mn-ea"/>
                <a:cs typeface="Trebuchet MS"/>
              </a:rPr>
              <a:t>Thank</a:t>
            </a:r>
            <a:r>
              <a:rPr kumimoji="0" lang="en-GB" sz="1800" b="1"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800" b="1" i="0" u="none" strike="noStrike" kern="1200" cap="none" spc="0" normalizeH="0" baseline="0" noProof="0" dirty="0">
                <a:ln>
                  <a:noFill/>
                </a:ln>
                <a:solidFill>
                  <a:srgbClr val="2F5496"/>
                </a:solidFill>
                <a:effectLst/>
                <a:uLnTx/>
                <a:uFillTx/>
                <a:latin typeface="Trebuchet MS"/>
                <a:ea typeface="+mn-ea"/>
                <a:cs typeface="Trebuchet MS"/>
              </a:rPr>
              <a:t>you</a:t>
            </a:r>
            <a:r>
              <a:rPr kumimoji="0" lang="en-GB" sz="1800" b="1" i="0" u="none" strike="noStrike" kern="1200" cap="none" spc="-15" normalizeH="0" baseline="0" noProof="0" dirty="0">
                <a:ln>
                  <a:noFill/>
                </a:ln>
                <a:solidFill>
                  <a:srgbClr val="2F5496"/>
                </a:solidFill>
                <a:effectLst/>
                <a:uLnTx/>
                <a:uFillTx/>
                <a:latin typeface="Trebuchet MS"/>
                <a:ea typeface="+mn-ea"/>
                <a:cs typeface="Trebuchet MS"/>
              </a:rPr>
              <a:t> </a:t>
            </a:r>
            <a:r>
              <a:rPr kumimoji="0" lang="en-GB" sz="1800" b="1" i="0" u="none" strike="noStrike" kern="1200" cap="none" spc="0" normalizeH="0" baseline="0" noProof="0" dirty="0">
                <a:ln>
                  <a:noFill/>
                </a:ln>
                <a:solidFill>
                  <a:srgbClr val="2F5496"/>
                </a:solidFill>
                <a:effectLst/>
                <a:uLnTx/>
                <a:uFillTx/>
                <a:latin typeface="Trebuchet MS"/>
                <a:ea typeface="+mn-ea"/>
                <a:cs typeface="Trebuchet MS"/>
              </a:rPr>
              <a:t>for</a:t>
            </a:r>
            <a:r>
              <a:rPr kumimoji="0" lang="en-GB" sz="1800" b="1" i="0" u="none" strike="noStrike" kern="1200" cap="none" spc="-15" normalizeH="0" baseline="0" noProof="0" dirty="0">
                <a:ln>
                  <a:noFill/>
                </a:ln>
                <a:solidFill>
                  <a:srgbClr val="2F5496"/>
                </a:solidFill>
                <a:effectLst/>
                <a:uLnTx/>
                <a:uFillTx/>
                <a:latin typeface="Trebuchet MS"/>
                <a:ea typeface="+mn-ea"/>
                <a:cs typeface="Trebuchet MS"/>
              </a:rPr>
              <a:t> </a:t>
            </a:r>
            <a:r>
              <a:rPr kumimoji="0" lang="en-GB" sz="1800" b="1" i="0" u="none" strike="noStrike" kern="1200" cap="none" spc="0" normalizeH="0" baseline="0" noProof="0" dirty="0">
                <a:ln>
                  <a:noFill/>
                </a:ln>
                <a:solidFill>
                  <a:srgbClr val="2F5496"/>
                </a:solidFill>
                <a:effectLst/>
                <a:uLnTx/>
                <a:uFillTx/>
                <a:latin typeface="Trebuchet MS"/>
                <a:ea typeface="+mn-ea"/>
                <a:cs typeface="Trebuchet MS"/>
              </a:rPr>
              <a:t>sharing</a:t>
            </a:r>
            <a:r>
              <a:rPr kumimoji="0" lang="en-GB" sz="1800" b="1" i="0" u="none" strike="noStrike" kern="1200" cap="none" spc="-20" normalizeH="0" baseline="0" noProof="0" dirty="0">
                <a:ln>
                  <a:noFill/>
                </a:ln>
                <a:solidFill>
                  <a:srgbClr val="2F5496"/>
                </a:solidFill>
                <a:effectLst/>
                <a:uLnTx/>
                <a:uFillTx/>
                <a:latin typeface="Trebuchet MS"/>
                <a:ea typeface="+mn-ea"/>
                <a:cs typeface="Trebuchet MS"/>
              </a:rPr>
              <a:t> </a:t>
            </a:r>
            <a:r>
              <a:rPr kumimoji="0" lang="en-GB" sz="1800" b="1" i="0" u="none" strike="noStrike" kern="1200" cap="none" spc="0" normalizeH="0" baseline="0" noProof="0" dirty="0">
                <a:ln>
                  <a:noFill/>
                </a:ln>
                <a:solidFill>
                  <a:srgbClr val="2F5496"/>
                </a:solidFill>
                <a:effectLst/>
                <a:uLnTx/>
                <a:uFillTx/>
                <a:latin typeface="Trebuchet MS"/>
                <a:ea typeface="+mn-ea"/>
                <a:cs typeface="Trebuchet MS"/>
              </a:rPr>
              <a:t>your</a:t>
            </a:r>
            <a:r>
              <a:rPr kumimoji="0" lang="en-GB" sz="1800" b="1" i="0" u="none" strike="noStrike" kern="1200" cap="none" spc="-15" normalizeH="0" baseline="0" noProof="0" dirty="0">
                <a:ln>
                  <a:noFill/>
                </a:ln>
                <a:solidFill>
                  <a:srgbClr val="2F5496"/>
                </a:solidFill>
                <a:effectLst/>
                <a:uLnTx/>
                <a:uFillTx/>
                <a:latin typeface="Trebuchet MS"/>
                <a:ea typeface="+mn-ea"/>
                <a:cs typeface="Trebuchet MS"/>
              </a:rPr>
              <a:t> </a:t>
            </a:r>
            <a:r>
              <a:rPr kumimoji="0" lang="en-GB" sz="1800" b="1" i="0" u="none" strike="noStrike" kern="1200" cap="none" spc="0" normalizeH="0" baseline="0" noProof="0" dirty="0">
                <a:ln>
                  <a:noFill/>
                </a:ln>
                <a:solidFill>
                  <a:srgbClr val="2F5496"/>
                </a:solidFill>
                <a:effectLst/>
                <a:uLnTx/>
                <a:uFillTx/>
                <a:latin typeface="Trebuchet MS"/>
                <a:ea typeface="+mn-ea"/>
                <a:cs typeface="Trebuchet MS"/>
              </a:rPr>
              <a:t>experience</a:t>
            </a:r>
            <a:endParaRPr kumimoji="0" lang="en-GB" sz="1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080" lvl="0" indent="0" algn="l" defTabSz="914400" rtl="0" eaLnBrk="1" fontAlgn="auto" latinLnBrk="0" hangingPunct="1">
              <a:lnSpc>
                <a:spcPts val="1300"/>
              </a:lnSpc>
              <a:spcBef>
                <a:spcPts val="1200"/>
              </a:spcBef>
              <a:spcAft>
                <a:spcPts val="0"/>
              </a:spcAft>
              <a:buClrTx/>
              <a:buSzTx/>
              <a:buFontTx/>
              <a:buNone/>
              <a:tabLst/>
              <a:defRPr/>
            </a:pPr>
            <a:r>
              <a:rPr kumimoji="0" lang="en-GB" sz="1150" b="0" i="0" u="none" strike="noStrike" kern="1200" cap="none" spc="-15" normalizeH="0" baseline="0" noProof="0" dirty="0">
                <a:ln>
                  <a:noFill/>
                </a:ln>
                <a:solidFill>
                  <a:srgbClr val="2F5496"/>
                </a:solidFill>
                <a:effectLst/>
                <a:uLnTx/>
                <a:uFillTx/>
                <a:latin typeface="Trebuchet MS"/>
                <a:ea typeface="+mn-ea"/>
                <a:cs typeface="Trebuchet MS"/>
              </a:rPr>
              <a:t>Personal</a:t>
            </a:r>
            <a:r>
              <a:rPr kumimoji="0" lang="en-GB" sz="1150" b="0" i="0" u="none" strike="noStrike" kern="1200" cap="none" spc="4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data</a:t>
            </a:r>
            <a:r>
              <a:rPr kumimoji="0" lang="en-GB" sz="1150" b="0"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will</a:t>
            </a:r>
            <a:r>
              <a:rPr kumimoji="0" lang="en-GB" sz="1150" b="0"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be</a:t>
            </a:r>
            <a:r>
              <a:rPr kumimoji="0" lang="en-GB" sz="1150" b="0"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kept</a:t>
            </a:r>
            <a:r>
              <a:rPr kumimoji="0" lang="en-GB" sz="1150" b="0"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in</a:t>
            </a:r>
            <a:r>
              <a:rPr kumimoji="0" lang="en-GB" sz="1150" b="0"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accordance</a:t>
            </a:r>
            <a:r>
              <a:rPr kumimoji="0" lang="en-GB" sz="1150" b="0"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with</a:t>
            </a:r>
            <a:r>
              <a:rPr kumimoji="0" lang="en-GB" sz="1150" b="0"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the</a:t>
            </a:r>
            <a:r>
              <a:rPr kumimoji="0" lang="en-GB" sz="1150" b="0"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General</a:t>
            </a:r>
            <a:r>
              <a:rPr kumimoji="0" lang="en-GB" sz="1150" b="0"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Data</a:t>
            </a:r>
            <a:r>
              <a:rPr kumimoji="0" lang="en-GB" sz="1150" b="0" i="0" u="none" strike="noStrike" kern="1200" cap="none" spc="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Protection</a:t>
            </a:r>
            <a:r>
              <a:rPr kumimoji="0" lang="en-GB" sz="1150" b="0" i="0" u="none" strike="noStrike" kern="1200" cap="none" spc="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Regulation.</a:t>
            </a:r>
            <a:r>
              <a:rPr kumimoji="0" lang="en-GB" sz="1150" b="0" i="0" u="none" strike="noStrike" kern="1200" cap="none" spc="3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35" normalizeH="0" baseline="0" noProof="0" dirty="0">
                <a:ln>
                  <a:noFill/>
                </a:ln>
                <a:solidFill>
                  <a:srgbClr val="2F5496"/>
                </a:solidFill>
                <a:effectLst/>
                <a:uLnTx/>
                <a:uFillTx/>
                <a:latin typeface="Trebuchet MS"/>
                <a:ea typeface="+mn-ea"/>
                <a:cs typeface="Trebuchet MS"/>
              </a:rPr>
              <a:t>Your</a:t>
            </a:r>
            <a:r>
              <a:rPr kumimoji="0" lang="en-GB" sz="1150" b="0" i="0" u="none" strike="noStrike" kern="1200" cap="none" spc="5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data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will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only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be used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so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you can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receive a response from service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providers to your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feedback;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and to help </a:t>
            </a:r>
            <a:r>
              <a:rPr kumimoji="0" lang="en-GB" sz="1150" b="0" i="0" u="none" strike="noStrike" kern="1200" cap="none" spc="-35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improve the quality and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safety of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health and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social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care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services.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It will not be used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for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any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other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purpose</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or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passed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on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to</a:t>
            </a:r>
            <a:r>
              <a:rPr kumimoji="0" lang="en-GB" sz="1150" b="0" i="0" u="none" strike="noStrike" kern="1200" cap="none" spc="-10" normalizeH="0" baseline="0" noProof="0" dirty="0">
                <a:ln>
                  <a:noFill/>
                </a:ln>
                <a:solidFill>
                  <a:srgbClr val="2F5496"/>
                </a:solidFill>
                <a:effectLst/>
                <a:uLnTx/>
                <a:uFillTx/>
                <a:latin typeface="Trebuchet MS"/>
                <a:ea typeface="+mn-ea"/>
                <a:cs typeface="Trebuchet MS"/>
              </a:rPr>
              <a:t>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any </a:t>
            </a:r>
            <a:r>
              <a:rPr kumimoji="0" lang="en-GB" sz="1150" b="0" i="0" u="none" strike="noStrike" kern="1200" cap="none" spc="0" normalizeH="0" baseline="0" noProof="0" dirty="0">
                <a:ln>
                  <a:noFill/>
                </a:ln>
                <a:solidFill>
                  <a:srgbClr val="2F5496"/>
                </a:solidFill>
                <a:effectLst/>
                <a:uLnTx/>
                <a:uFillTx/>
                <a:latin typeface="Trebuchet MS"/>
                <a:ea typeface="+mn-ea"/>
                <a:cs typeface="Trebuchet MS"/>
              </a:rPr>
              <a:t>organisation </a:t>
            </a:r>
            <a:r>
              <a:rPr kumimoji="0" lang="en-GB" sz="1150" b="0" i="0" u="none" strike="noStrike" kern="1200" cap="none" spc="-5" normalizeH="0" baseline="0" noProof="0" dirty="0">
                <a:ln>
                  <a:noFill/>
                </a:ln>
                <a:solidFill>
                  <a:srgbClr val="2F5496"/>
                </a:solidFill>
                <a:effectLst/>
                <a:uLnTx/>
                <a:uFillTx/>
                <a:latin typeface="Trebuchet MS"/>
                <a:ea typeface="+mn-ea"/>
                <a:cs typeface="Trebuchet MS"/>
              </a:rPr>
              <a:t>without your consent.</a:t>
            </a:r>
            <a:endParaRPr kumimoji="0" lang="en-GB" sz="1150" b="0" i="0" u="none" strike="noStrike" kern="1200" cap="none" spc="0" normalizeH="0" baseline="0" noProof="0" dirty="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200023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4F6FB596-3E8A-4E87-8B5F-CC6D1B6065F1}"/>
              </a:ext>
            </a:extLst>
          </p:cNvPr>
          <p:cNvSpPr txBox="1"/>
          <p:nvPr/>
        </p:nvSpPr>
        <p:spPr>
          <a:xfrm>
            <a:off x="493269" y="1066800"/>
            <a:ext cx="9792588" cy="5498941"/>
          </a:xfrm>
          <a:prstGeom prst="rect">
            <a:avLst/>
          </a:prstGeom>
        </p:spPr>
        <p:txBody>
          <a:bodyPr vert="horz" wrap="square" lIns="0" tIns="12700" rIns="0" bIns="0" rtlCol="0">
            <a:spAutoFit/>
          </a:bodyPr>
          <a:lstStyle/>
          <a:p>
            <a:pPr rtl="0">
              <a:spcBef>
                <a:spcPts val="0"/>
              </a:spcBef>
              <a:spcAft>
                <a:spcPts val="0"/>
              </a:spcAft>
            </a:pPr>
            <a:r>
              <a:rPr lang="en-GB" sz="1150" b="0" i="0" u="none" strike="noStrike" dirty="0">
                <a:solidFill>
                  <a:srgbClr val="000000"/>
                </a:solidFill>
                <a:effectLst/>
                <a:latin typeface="Trebuchet MS" panose="020B0603020202020204" pitchFamily="34" charset="0"/>
              </a:rPr>
              <a:t>Admission</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Appointment 			(</a:t>
            </a:r>
            <a:r>
              <a:rPr lang="en-GB" sz="1150" b="0" i="1" u="none" strike="noStrike" dirty="0">
                <a:solidFill>
                  <a:srgbClr val="000000"/>
                </a:solidFill>
                <a:effectLst/>
                <a:latin typeface="Trebuchet MS" panose="020B0603020202020204" pitchFamily="34" charset="0"/>
              </a:rPr>
              <a:t>Booking Appointments, Length Of Appointments, Quality Of Appointments)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Care Parking			(</a:t>
            </a:r>
            <a:r>
              <a:rPr lang="en-GB" sz="1150" b="0" i="1" u="none" strike="noStrike" dirty="0">
                <a:solidFill>
                  <a:srgbClr val="000000"/>
                </a:solidFill>
                <a:effectLst/>
                <a:latin typeface="Trebuchet MS" panose="020B0603020202020204" pitchFamily="34" charset="0"/>
              </a:rPr>
              <a:t>Care Parking Access, Care Parking Changes)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Choice</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Cleanliness, Hygiene And Infection Control</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Complaints Procedure</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Communication		(</a:t>
            </a:r>
            <a:r>
              <a:rPr lang="en-GB" sz="1150" b="0" i="1" u="none" strike="noStrike" dirty="0">
                <a:solidFill>
                  <a:srgbClr val="000000"/>
                </a:solidFill>
                <a:effectLst/>
                <a:latin typeface="Trebuchet MS" panose="020B0603020202020204" pitchFamily="34" charset="0"/>
              </a:rPr>
              <a:t>Health Promotion, Internal Communication, Lack Of Communication, Treatment Explanation, 				General, Interpretation Service, Lack Of, Consent To Treatment, Complaints Procedure, Access To 			Patient Record)</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Confidentiality</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Consent To Care And Treatment</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Consultation</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Diagnosis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Discharge			(</a:t>
            </a:r>
            <a:r>
              <a:rPr lang="en-GB" sz="1150" b="0" i="1" u="none" strike="noStrike" dirty="0">
                <a:solidFill>
                  <a:srgbClr val="000000"/>
                </a:solidFill>
                <a:effectLst/>
                <a:latin typeface="Trebuchet MS" panose="020B0603020202020204" pitchFamily="34" charset="0"/>
              </a:rPr>
              <a:t>Coordination Of Services, General, Preparation, Safety, Speed)</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Equality			(</a:t>
            </a:r>
            <a:r>
              <a:rPr lang="en-GB" sz="1150" b="0" i="1" u="none" strike="noStrike" dirty="0">
                <a:solidFill>
                  <a:srgbClr val="000000"/>
                </a:solidFill>
                <a:effectLst/>
                <a:latin typeface="Trebuchet MS" panose="020B0603020202020204" pitchFamily="34" charset="0"/>
              </a:rPr>
              <a:t>Stigma)</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Cost Of Services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Monitoring &amp; Accountability</a:t>
            </a:r>
            <a:endParaRPr lang="en-GB" sz="1150" b="0" dirty="0">
              <a:effectLst/>
              <a:latin typeface="Trebuchet MS" panose="020B0603020202020204" pitchFamily="34" charset="0"/>
            </a:endParaRPr>
          </a:p>
        </p:txBody>
      </p:sp>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51</a:t>
            </a:r>
            <a:endParaRPr dirty="0"/>
          </a:p>
        </p:txBody>
      </p:sp>
      <p:sp>
        <p:nvSpPr>
          <p:cNvPr id="4" name="object 4"/>
          <p:cNvSpPr txBox="1"/>
          <p:nvPr/>
        </p:nvSpPr>
        <p:spPr>
          <a:xfrm>
            <a:off x="381000"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Themes and Sub-Themes</a:t>
            </a:r>
            <a:endParaRPr lang="en-GB" sz="1200" dirty="0">
              <a:latin typeface="Trebuchet MS"/>
              <a:cs typeface="Trebuchet MS"/>
            </a:endParaRPr>
          </a:p>
        </p:txBody>
      </p:sp>
    </p:spTree>
    <p:extLst>
      <p:ext uri="{BB962C8B-B14F-4D97-AF65-F5344CB8AC3E}">
        <p14:creationId xmlns:p14="http://schemas.microsoft.com/office/powerpoint/2010/main" val="3407853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52</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Themes and Trends</a:t>
            </a:r>
            <a:endParaRPr lang="en-GB" sz="1200" dirty="0">
              <a:latin typeface="Trebuchet MS"/>
              <a:cs typeface="Trebuchet MS"/>
            </a:endParaRPr>
          </a:p>
        </p:txBody>
      </p:sp>
      <p:sp>
        <p:nvSpPr>
          <p:cNvPr id="8" name="object 3">
            <a:extLst>
              <a:ext uri="{FF2B5EF4-FFF2-40B4-BE49-F238E27FC236}">
                <a16:creationId xmlns:a16="http://schemas.microsoft.com/office/drawing/2014/main" id="{18F8B041-3B73-4DA9-9797-1599C5D7E9F0}"/>
              </a:ext>
            </a:extLst>
          </p:cNvPr>
          <p:cNvSpPr txBox="1"/>
          <p:nvPr/>
        </p:nvSpPr>
        <p:spPr>
          <a:xfrm>
            <a:off x="493269" y="1066800"/>
            <a:ext cx="9792588" cy="5498941"/>
          </a:xfrm>
          <a:prstGeom prst="rect">
            <a:avLst/>
          </a:prstGeom>
        </p:spPr>
        <p:txBody>
          <a:bodyPr vert="horz" wrap="square" lIns="0" tIns="12700" rIns="0" bIns="0" rtlCol="0">
            <a:spAutoFit/>
          </a:bodyPr>
          <a:lstStyle/>
          <a:p>
            <a:pPr rtl="0">
              <a:spcBef>
                <a:spcPts val="0"/>
              </a:spcBef>
              <a:spcAft>
                <a:spcPts val="0"/>
              </a:spcAft>
            </a:pPr>
            <a:r>
              <a:rPr lang="en-GB" sz="1150" b="0" i="0" u="none" strike="noStrike" dirty="0">
                <a:solidFill>
                  <a:srgbClr val="000000"/>
                </a:solidFill>
                <a:effectLst/>
                <a:latin typeface="Trebuchet MS" panose="020B0603020202020204" pitchFamily="34" charset="0"/>
              </a:rPr>
              <a:t>Food/Nutrition</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Opening Hours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Patient Transport</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Privacy</a:t>
            </a:r>
            <a:endParaRPr lang="en-GB" sz="1150" b="0" dirty="0">
              <a:effectLst/>
              <a:latin typeface="Trebuchet MS" panose="020B0603020202020204" pitchFamily="34" charset="0"/>
            </a:endParaRPr>
          </a:p>
          <a:p>
            <a:pPr rtl="0">
              <a:spcBef>
                <a:spcPts val="0"/>
              </a:spcBef>
              <a:spcAft>
                <a:spcPts val="0"/>
              </a:spcAft>
            </a:pPr>
            <a:endParaRPr lang="en-GB" sz="1150" b="0" i="0" u="none" strike="noStrike" dirty="0">
              <a:solidFill>
                <a:srgbClr val="000000"/>
              </a:solidFill>
              <a:effectLst/>
              <a:latin typeface="Trebuchet MS" panose="020B0603020202020204" pitchFamily="34" charset="0"/>
            </a:endParaRPr>
          </a:p>
          <a:p>
            <a:pPr rtl="0">
              <a:spcBef>
                <a:spcPts val="0"/>
              </a:spcBef>
              <a:spcAft>
                <a:spcPts val="0"/>
              </a:spcAft>
            </a:pPr>
            <a:r>
              <a:rPr lang="en-GB" sz="1150" b="0" i="0" u="none" strike="noStrike" dirty="0">
                <a:solidFill>
                  <a:srgbClr val="000000"/>
                </a:solidFill>
                <a:effectLst/>
                <a:latin typeface="Trebuchet MS" panose="020B0603020202020204" pitchFamily="34" charset="0"/>
              </a:rPr>
              <a:t>Procurement / Commissioning</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Quality Of Care/Treatment</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Patient Records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Referrals 				(</a:t>
            </a:r>
            <a:r>
              <a:rPr lang="en-GB" sz="1150" b="0" i="1" u="none" strike="noStrike" dirty="0">
                <a:solidFill>
                  <a:srgbClr val="000000"/>
                </a:solidFill>
                <a:effectLst/>
                <a:latin typeface="Trebuchet MS" panose="020B0603020202020204" pitchFamily="34" charset="0"/>
              </a:rPr>
              <a:t>General, Timeliness, Waiting Times)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Health And Safety</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Service Co-Ordination</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Service Monitoring</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Staff Attitudes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Staff Levels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Suitability Of Provider / Staff</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Support</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Waiting Times 			(</a:t>
            </a:r>
            <a:r>
              <a:rPr lang="en-GB" sz="1150" b="0" i="1" u="none" strike="noStrike" dirty="0">
                <a:solidFill>
                  <a:srgbClr val="000000"/>
                </a:solidFill>
                <a:effectLst/>
                <a:latin typeface="Trebuchet MS" panose="020B0603020202020204" pitchFamily="34" charset="0"/>
              </a:rPr>
              <a:t>Waiting Lists For Treatment, Waiting Times To Be Seen At Appointments)</a:t>
            </a:r>
            <a:endParaRPr lang="en-GB" sz="1150" b="0" dirty="0">
              <a:effectLst/>
              <a:latin typeface="Trebuchet MS" panose="020B0603020202020204" pitchFamily="34" charset="0"/>
            </a:endParaRPr>
          </a:p>
        </p:txBody>
      </p:sp>
    </p:spTree>
    <p:extLst>
      <p:ext uri="{BB962C8B-B14F-4D97-AF65-F5344CB8AC3E}">
        <p14:creationId xmlns:p14="http://schemas.microsoft.com/office/powerpoint/2010/main" val="3662272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53</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Themes and Trends</a:t>
            </a:r>
            <a:endParaRPr lang="en-GB" sz="1200" dirty="0">
              <a:latin typeface="Trebuchet MS"/>
              <a:cs typeface="Trebuchet MS"/>
            </a:endParaRPr>
          </a:p>
        </p:txBody>
      </p:sp>
      <p:sp>
        <p:nvSpPr>
          <p:cNvPr id="8" name="object 3">
            <a:extLst>
              <a:ext uri="{FF2B5EF4-FFF2-40B4-BE49-F238E27FC236}">
                <a16:creationId xmlns:a16="http://schemas.microsoft.com/office/drawing/2014/main" id="{18F8B041-3B73-4DA9-9797-1599C5D7E9F0}"/>
              </a:ext>
            </a:extLst>
          </p:cNvPr>
          <p:cNvSpPr txBox="1"/>
          <p:nvPr/>
        </p:nvSpPr>
        <p:spPr>
          <a:xfrm>
            <a:off x="493269" y="1066800"/>
            <a:ext cx="9792588" cy="5321970"/>
          </a:xfrm>
          <a:prstGeom prst="rect">
            <a:avLst/>
          </a:prstGeom>
        </p:spPr>
        <p:txBody>
          <a:bodyPr vert="horz" wrap="square" lIns="0" tIns="12700" rIns="0" bIns="0" rtlCol="0">
            <a:spAutoFit/>
          </a:bodyPr>
          <a:lstStyle/>
          <a:p>
            <a:pPr rtl="0">
              <a:spcBef>
                <a:spcPts val="0"/>
              </a:spcBef>
              <a:spcAft>
                <a:spcPts val="0"/>
              </a:spcAft>
            </a:pPr>
            <a:r>
              <a:rPr lang="en-GB" sz="1150" b="0" i="0" u="none" strike="noStrike" dirty="0">
                <a:solidFill>
                  <a:srgbClr val="000000"/>
                </a:solidFill>
                <a:effectLst/>
                <a:latin typeface="Trebuchet MS" panose="020B0603020202020204" pitchFamily="34" charset="0"/>
              </a:rPr>
              <a:t>Other</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Access To Services 		</a:t>
            </a:r>
            <a:r>
              <a:rPr lang="en-GB" sz="1150" b="0" i="1" u="none" strike="noStrike" dirty="0">
                <a:solidFill>
                  <a:srgbClr val="000000"/>
                </a:solidFill>
                <a:effectLst/>
                <a:latin typeface="Trebuchet MS" panose="020B0603020202020204" pitchFamily="34" charset="0"/>
              </a:rPr>
              <a:t>(Convenience/ Distance To Travel, Inequality, Information And Advice, Lack Of, General, Patient 			Choice, Service Deliver / Opening Times, Suitability Of Provider (Individual Or Partner), Suitability Of 			Provider (Organisation), Waiting Times, Waiting Times At Health Premises, Telephone Consultation)</a:t>
            </a:r>
            <a:endParaRPr lang="en-GB" sz="1150" b="0" i="1"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Administration		</a:t>
            </a:r>
            <a:r>
              <a:rPr lang="en-GB" sz="1150" b="0" i="1" u="none" strike="noStrike" dirty="0">
                <a:solidFill>
                  <a:srgbClr val="000000"/>
                </a:solidFill>
                <a:effectLst/>
                <a:latin typeface="Trebuchet MS" panose="020B0603020202020204" pitchFamily="34" charset="0"/>
              </a:rPr>
              <a:t>(Admission Procedure, Incident Reporting, Appointment Availability, Management Of Service, Booking 			Appointments, Booking Appointments Online, Booking Appointments Getting Through On The Phone, 			Medical Records, Commissioning And Provision, Quality/Risk Management, General)</a:t>
            </a:r>
            <a:endParaRPr lang="en-GB" sz="1150" b="0" i="1"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Cancellation			</a:t>
            </a:r>
            <a:r>
              <a:rPr lang="en-GB" sz="1150" b="0" i="1" u="none" strike="noStrike" dirty="0">
                <a:solidFill>
                  <a:srgbClr val="000000"/>
                </a:solidFill>
                <a:effectLst/>
                <a:latin typeface="Trebuchet MS" panose="020B0603020202020204" pitchFamily="34" charset="0"/>
              </a:rPr>
              <a:t>(Appointment, Operation / Procedure)</a:t>
            </a:r>
            <a:endParaRPr lang="en-GB" sz="1150" b="0" i="1"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Buildings/Facilities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Décor</a:t>
            </a:r>
            <a:endParaRPr lang="en-GB" sz="1150" b="0" dirty="0">
              <a:effectLst/>
              <a:latin typeface="Trebuchet MS" panose="020B0603020202020204" pitchFamily="34" charset="0"/>
            </a:endParaRPr>
          </a:p>
          <a:p>
            <a:pPr rtl="0">
              <a:spcBef>
                <a:spcPts val="0"/>
              </a:spcBef>
              <a:spcAft>
                <a:spcPts val="0"/>
              </a:spcAft>
            </a:pPr>
            <a:br>
              <a:rPr lang="en-GB" sz="1150" dirty="0">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Interpreters			</a:t>
            </a:r>
            <a:r>
              <a:rPr lang="en-GB" sz="1150" b="0" i="1" u="none" strike="noStrike" dirty="0">
                <a:solidFill>
                  <a:srgbClr val="000000"/>
                </a:solidFill>
                <a:effectLst/>
                <a:latin typeface="Trebuchet MS" panose="020B0603020202020204" pitchFamily="34" charset="0"/>
              </a:rPr>
              <a:t>(Access To Interpreters, Quality Of Interpreters)</a:t>
            </a:r>
            <a:endParaRPr lang="en-GB" sz="1150" b="0" i="1"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Medication			(</a:t>
            </a:r>
            <a:r>
              <a:rPr lang="en-GB" sz="1150" b="0" i="1" u="none" strike="noStrike" dirty="0">
                <a:solidFill>
                  <a:srgbClr val="000000"/>
                </a:solidFill>
                <a:effectLst/>
                <a:latin typeface="Trebuchet MS" panose="020B0603020202020204" pitchFamily="34" charset="0"/>
              </a:rPr>
              <a:t>Pharmacy Repeat Prescriptions, Medicines Management)</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Prevention</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Safeguarding</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Service Closure</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Staff Training</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Care Home Management		(</a:t>
            </a:r>
            <a:r>
              <a:rPr lang="en-GB" sz="1150" b="0" i="1" u="none" strike="noStrike" dirty="0">
                <a:solidFill>
                  <a:srgbClr val="000000"/>
                </a:solidFill>
                <a:effectLst/>
                <a:latin typeface="Trebuchet MS" panose="020B0603020202020204" pitchFamily="34" charset="0"/>
              </a:rPr>
              <a:t>Staffing Levels, Suitability Of Staff, Registered Manager Absence, Registered Manager Suitability, 			Registered Manager Training And Development)</a:t>
            </a:r>
            <a:endParaRPr kumimoji="0" lang="en-GB" sz="1150" b="0" i="0" u="none" strike="noStrike" kern="1200" cap="none" normalizeH="0" baseline="0" noProof="0" dirty="0">
              <a:ln>
                <a:noFill/>
              </a:ln>
              <a:effectLst/>
              <a:uLnTx/>
              <a:uFillTx/>
              <a:latin typeface="Trebuchet MS" panose="020B0603020202020204" pitchFamily="34" charset="0"/>
              <a:cs typeface="Trebuchet MS"/>
            </a:endParaRPr>
          </a:p>
        </p:txBody>
      </p:sp>
    </p:spTree>
    <p:extLst>
      <p:ext uri="{BB962C8B-B14F-4D97-AF65-F5344CB8AC3E}">
        <p14:creationId xmlns:p14="http://schemas.microsoft.com/office/powerpoint/2010/main" val="629433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2624" y="99060"/>
            <a:ext cx="1487424" cy="185927"/>
          </a:xfrm>
          <a:prstGeom prst="rect">
            <a:avLst/>
          </a:prstGeom>
        </p:spPr>
      </p:pic>
      <p:sp>
        <p:nvSpPr>
          <p:cNvPr id="3" name="object 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6" name="object 6"/>
          <p:cNvSpPr txBox="1">
            <a:spLocks noGrp="1"/>
          </p:cNvSpPr>
          <p:nvPr>
            <p:ph type="sldNum" sz="quarter" idx="7"/>
          </p:nvPr>
        </p:nvSpPr>
        <p:spPr>
          <a:xfrm>
            <a:off x="9503409" y="6465214"/>
            <a:ext cx="244475" cy="156068"/>
          </a:xfrm>
          <a:prstGeom prst="rect">
            <a:avLst/>
          </a:prstGeom>
        </p:spPr>
        <p:txBody>
          <a:bodyPr vert="horz" wrap="square" lIns="0" tIns="0" rIns="0" bIns="0" rtlCol="0">
            <a:spAutoFit/>
          </a:bodyPr>
          <a:lstStyle/>
          <a:p>
            <a:pPr marL="38100">
              <a:lnSpc>
                <a:spcPts val="1240"/>
              </a:lnSpc>
            </a:pPr>
            <a:r>
              <a:rPr lang="en-GB" dirty="0"/>
              <a:t>54</a:t>
            </a:r>
            <a:endParaRPr dirty="0"/>
          </a:p>
        </p:txBody>
      </p:sp>
      <p:sp>
        <p:nvSpPr>
          <p:cNvPr id="4" name="object 4"/>
          <p:cNvSpPr txBox="1"/>
          <p:nvPr/>
        </p:nvSpPr>
        <p:spPr>
          <a:xfrm>
            <a:off x="493268" y="344804"/>
            <a:ext cx="8457565" cy="566822"/>
          </a:xfrm>
          <a:prstGeom prst="rect">
            <a:avLst/>
          </a:prstGeom>
        </p:spPr>
        <p:txBody>
          <a:bodyPr vert="horz" wrap="square" lIns="0" tIns="12700" rIns="0" bIns="0" rtlCol="0">
            <a:spAutoFit/>
          </a:bodyPr>
          <a:lstStyle/>
          <a:p>
            <a:pPr marL="624205">
              <a:lnSpc>
                <a:spcPct val="100000"/>
              </a:lnSpc>
              <a:spcBef>
                <a:spcPts val="100"/>
              </a:spcBef>
            </a:pPr>
            <a:r>
              <a:rPr lang="en-GB" sz="3600" spc="-5" dirty="0">
                <a:solidFill>
                  <a:srgbClr val="FFFFFF"/>
                </a:solidFill>
                <a:latin typeface="Trebuchet MS"/>
                <a:cs typeface="Trebuchet MS"/>
              </a:rPr>
              <a:t>Appendix – Themes and Trends</a:t>
            </a:r>
            <a:endParaRPr lang="en-GB" sz="1200" dirty="0">
              <a:latin typeface="Trebuchet MS"/>
              <a:cs typeface="Trebuchet MS"/>
            </a:endParaRPr>
          </a:p>
        </p:txBody>
      </p:sp>
      <p:sp>
        <p:nvSpPr>
          <p:cNvPr id="8" name="object 3">
            <a:extLst>
              <a:ext uri="{FF2B5EF4-FFF2-40B4-BE49-F238E27FC236}">
                <a16:creationId xmlns:a16="http://schemas.microsoft.com/office/drawing/2014/main" id="{18F8B041-3B73-4DA9-9797-1599C5D7E9F0}"/>
              </a:ext>
            </a:extLst>
          </p:cNvPr>
          <p:cNvSpPr txBox="1"/>
          <p:nvPr/>
        </p:nvSpPr>
        <p:spPr>
          <a:xfrm>
            <a:off x="493269" y="1152798"/>
            <a:ext cx="9792588" cy="5321970"/>
          </a:xfrm>
          <a:prstGeom prst="rect">
            <a:avLst/>
          </a:prstGeom>
        </p:spPr>
        <p:txBody>
          <a:bodyPr vert="horz" wrap="square" lIns="0" tIns="12700" rIns="0" bIns="0" rtlCol="0">
            <a:spAutoFit/>
          </a:bodyPr>
          <a:lstStyle/>
          <a:p>
            <a:pPr rtl="0">
              <a:spcBef>
                <a:spcPts val="0"/>
              </a:spcBef>
              <a:spcAft>
                <a:spcPts val="0"/>
              </a:spcAft>
            </a:pPr>
            <a:r>
              <a:rPr lang="en-GB" sz="1150" b="0" i="0" u="none" strike="noStrike" dirty="0">
                <a:solidFill>
                  <a:srgbClr val="000000"/>
                </a:solidFill>
                <a:effectLst/>
                <a:latin typeface="Trebuchet MS" panose="020B0603020202020204" pitchFamily="34" charset="0"/>
              </a:rPr>
              <a:t>Continuity And Integration Of Care</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Diagnosis/Assessment			(</a:t>
            </a:r>
            <a:r>
              <a:rPr lang="en-GB" sz="1150" b="0" i="1" u="none" strike="noStrike" dirty="0">
                <a:solidFill>
                  <a:srgbClr val="000000"/>
                </a:solidFill>
                <a:effectLst/>
                <a:latin typeface="Trebuchet MS" panose="020B0603020202020204" pitchFamily="34" charset="0"/>
              </a:rPr>
              <a:t>General, Lack Of, Late, Misdiagnosis, Tests/ Results)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Dignity And Respect			(</a:t>
            </a:r>
            <a:r>
              <a:rPr lang="en-GB" sz="1150" b="0" i="1" u="none" strike="noStrike" dirty="0">
                <a:solidFill>
                  <a:srgbClr val="000000"/>
                </a:solidFill>
                <a:effectLst/>
                <a:latin typeface="Trebuchet MS" panose="020B0603020202020204" pitchFamily="34" charset="0"/>
              </a:rPr>
              <a:t>Confidentiality/ Privacy, Consent, Death Of A Service User, Death Of A Service User 				(Mental Health), Equality &amp; Inclusion, Involvement &amp; Engagement)</a:t>
            </a:r>
            <a:endParaRPr lang="en-GB" sz="1150" i="1" u="none" strike="noStrike" dirty="0">
              <a:solidFill>
                <a:srgbClr val="000000"/>
              </a:solidFill>
              <a:latin typeface="Trebuchet MS" panose="020B0603020202020204" pitchFamily="34" charset="0"/>
            </a:endParaRPr>
          </a:p>
          <a:p>
            <a:pPr rtl="0">
              <a:spcBef>
                <a:spcPts val="0"/>
              </a:spcBef>
              <a:spcAft>
                <a:spcPts val="0"/>
              </a:spcAft>
            </a:pPr>
            <a:r>
              <a:rPr lang="en-GB" sz="1150" b="0" i="0" u="none" strike="noStrike" dirty="0">
                <a:solidFill>
                  <a:srgbClr val="000000"/>
                </a:solidFill>
                <a:effectLst/>
                <a:latin typeface="Trebuchet MS" panose="020B0603020202020204" pitchFamily="34" charset="0"/>
              </a:rPr>
              <a:t>Facilities And Surroundings			(</a:t>
            </a:r>
            <a:r>
              <a:rPr lang="en-GB" sz="1150" b="0" i="1" u="none" strike="noStrike" dirty="0">
                <a:solidFill>
                  <a:srgbClr val="000000"/>
                </a:solidFill>
                <a:effectLst/>
                <a:latin typeface="Trebuchet MS" panose="020B0603020202020204" pitchFamily="34" charset="0"/>
              </a:rPr>
              <a:t>Buildings And Infrastructure, Disability Access, Car Parking, Equipment, Cleanliness 				(Infection Control), Food &amp; Hydration, Cleanliness (Environment), General, Cleanliness 				(Staff), Lack Of Seating Area)</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Finance				(</a:t>
            </a:r>
            <a:r>
              <a:rPr lang="en-GB" sz="1150" b="0" i="1" u="none" strike="noStrike" dirty="0">
                <a:solidFill>
                  <a:srgbClr val="000000"/>
                </a:solidFill>
                <a:effectLst/>
                <a:latin typeface="Trebuchet MS" panose="020B0603020202020204" pitchFamily="34" charset="0"/>
              </a:rPr>
              <a:t>Financial Viability, Transparency Of Fees)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Home Support			(</a:t>
            </a:r>
            <a:r>
              <a:rPr lang="en-GB" sz="1150" b="0" i="1" u="none" strike="noStrike" dirty="0">
                <a:solidFill>
                  <a:srgbClr val="000000"/>
                </a:solidFill>
                <a:effectLst/>
                <a:latin typeface="Trebuchet MS" panose="020B0603020202020204" pitchFamily="34" charset="0"/>
              </a:rPr>
              <a:t>Care, Equipment, Co-Ordination Of Services)</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Making A Complaint			(</a:t>
            </a:r>
            <a:r>
              <a:rPr lang="en-GB" sz="1150" b="0" i="1" u="none" strike="noStrike" dirty="0">
                <a:solidFill>
                  <a:srgbClr val="000000"/>
                </a:solidFill>
                <a:effectLst/>
                <a:latin typeface="Trebuchet MS" panose="020B0603020202020204" pitchFamily="34" charset="0"/>
              </a:rPr>
              <a:t>Complaints Management, Pals/Pact, General)</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Transport				(</a:t>
            </a:r>
            <a:r>
              <a:rPr lang="en-GB" sz="1150" b="0" i="1" u="none" strike="noStrike" dirty="0">
                <a:solidFill>
                  <a:srgbClr val="000000"/>
                </a:solidFill>
                <a:effectLst/>
                <a:latin typeface="Trebuchet MS" panose="020B0603020202020204" pitchFamily="34" charset="0"/>
              </a:rPr>
              <a:t>Patient Transport Service (Non-</a:t>
            </a:r>
            <a:r>
              <a:rPr lang="en-GB" sz="1150" b="0" i="1" u="none" strike="noStrike" dirty="0" err="1">
                <a:solidFill>
                  <a:srgbClr val="000000"/>
                </a:solidFill>
                <a:effectLst/>
                <a:latin typeface="Trebuchet MS" panose="020B0603020202020204" pitchFamily="34" charset="0"/>
              </a:rPr>
              <a:t>Nhs</a:t>
            </a:r>
            <a:r>
              <a:rPr lang="en-GB" sz="1150" b="0" i="1" u="none" strike="noStrike" dirty="0">
                <a:solidFill>
                  <a:srgbClr val="000000"/>
                </a:solidFill>
                <a:effectLst/>
                <a:latin typeface="Trebuchet MS" panose="020B0603020202020204" pitchFamily="34" charset="0"/>
              </a:rPr>
              <a:t>), Ambulance (Routine), Ambulance (Emergency))</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Safety/Safeguarding/Abuse</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Staff				(</a:t>
            </a:r>
            <a:r>
              <a:rPr lang="en-GB" sz="1150" b="0" i="1" u="none" strike="noStrike" dirty="0">
                <a:solidFill>
                  <a:srgbClr val="000000"/>
                </a:solidFill>
                <a:effectLst/>
                <a:latin typeface="Trebuchet MS" panose="020B0603020202020204" pitchFamily="34" charset="0"/>
              </a:rPr>
              <a:t>Ambulance Staff/Paramedics, Midwives, Attitudes, Staffing Levels, Capacity, 					Suitability, District Nurses/Health Visitors, Training And Development, General, 					Professionalism)</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Treatment And Care			(</a:t>
            </a:r>
            <a:r>
              <a:rPr lang="en-GB" sz="1150" b="0" i="1" u="none" strike="noStrike" dirty="0">
                <a:solidFill>
                  <a:srgbClr val="000000"/>
                </a:solidFill>
                <a:effectLst/>
                <a:latin typeface="Trebuchet MS" panose="020B0603020202020204" pitchFamily="34" charset="0"/>
              </a:rPr>
              <a:t>Effectiveness, Experience, Quality, Safety Of Care/Treatment, Treatment Explanation)</a:t>
            </a:r>
            <a:endParaRPr lang="en-GB" sz="1150" b="0" dirty="0">
              <a:effectLst/>
              <a:latin typeface="Trebuchet MS" panose="020B0603020202020204" pitchFamily="34" charset="0"/>
            </a:endParaRPr>
          </a:p>
          <a:p>
            <a:pPr rtl="0">
              <a:spcBef>
                <a:spcPts val="0"/>
              </a:spcBef>
              <a:spcAft>
                <a:spcPts val="0"/>
              </a:spcAft>
            </a:pPr>
            <a:br>
              <a:rPr lang="en-GB" sz="1150" b="0" dirty="0">
                <a:effectLst/>
                <a:latin typeface="Trebuchet MS" panose="020B0603020202020204" pitchFamily="34" charset="0"/>
              </a:rPr>
            </a:br>
            <a:r>
              <a:rPr lang="en-GB" sz="1150" b="0" i="0" u="none" strike="noStrike" dirty="0">
                <a:solidFill>
                  <a:srgbClr val="000000"/>
                </a:solidFill>
                <a:effectLst/>
                <a:latin typeface="Trebuchet MS" panose="020B0603020202020204" pitchFamily="34" charset="0"/>
              </a:rPr>
              <a:t>Cancellation</a:t>
            </a:r>
            <a:endParaRPr lang="en-GB" sz="1150" b="0" dirty="0">
              <a:effectLst/>
              <a:latin typeface="Trebuchet MS" panose="020B0603020202020204" pitchFamily="34" charset="0"/>
            </a:endParaRPr>
          </a:p>
          <a:p>
            <a:br>
              <a:rPr lang="en-GB" sz="1150" dirty="0">
                <a:latin typeface="Trebuchet MS" panose="020B0603020202020204" pitchFamily="34" charset="0"/>
              </a:rPr>
            </a:br>
            <a:br>
              <a:rPr lang="en-GB" sz="1150" dirty="0">
                <a:latin typeface="Trebuchet MS" panose="020B0603020202020204" pitchFamily="34" charset="0"/>
              </a:rPr>
            </a:br>
            <a:endParaRPr kumimoji="0" lang="en-GB" sz="1150" b="0" i="0" u="none" strike="noStrike" kern="1200" cap="none" normalizeH="0" baseline="0" noProof="0" dirty="0">
              <a:ln>
                <a:noFill/>
              </a:ln>
              <a:effectLst/>
              <a:uLnTx/>
              <a:uFillTx/>
              <a:latin typeface="Trebuchet MS" panose="020B0603020202020204" pitchFamily="34" charset="0"/>
              <a:cs typeface="Trebuchet MS"/>
            </a:endParaRPr>
          </a:p>
        </p:txBody>
      </p:sp>
    </p:spTree>
    <p:extLst>
      <p:ext uri="{BB962C8B-B14F-4D97-AF65-F5344CB8AC3E}">
        <p14:creationId xmlns:p14="http://schemas.microsoft.com/office/powerpoint/2010/main" val="2120588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983076"/>
            <a:ext cx="3073021" cy="2874922"/>
          </a:xfrm>
          <a:prstGeom prst="rect">
            <a:avLst/>
          </a:prstGeom>
        </p:spPr>
      </p:pic>
      <p:sp>
        <p:nvSpPr>
          <p:cNvPr id="3" name="object 3"/>
          <p:cNvSpPr txBox="1"/>
          <p:nvPr/>
        </p:nvSpPr>
        <p:spPr>
          <a:xfrm>
            <a:off x="768098" y="1246778"/>
            <a:ext cx="9232822" cy="1153842"/>
          </a:xfrm>
          <a:prstGeom prst="rect">
            <a:avLst/>
          </a:prstGeom>
        </p:spPr>
        <p:txBody>
          <a:bodyPr vert="horz" wrap="square" lIns="0" tIns="12700" rIns="0" bIns="0" rtlCol="0">
            <a:spAutoFit/>
          </a:bodyPr>
          <a:lstStyle/>
          <a:p>
            <a:pPr marL="12700" marR="5715" algn="just">
              <a:lnSpc>
                <a:spcPct val="105100"/>
              </a:lnSpc>
              <a:spcBef>
                <a:spcPts val="100"/>
              </a:spcBef>
            </a:pPr>
            <a:r>
              <a:rPr sz="1200" dirty="0">
                <a:latin typeface="Trebuchet MS"/>
                <a:cs typeface="Trebuchet MS"/>
              </a:rPr>
              <a:t>The </a:t>
            </a:r>
            <a:r>
              <a:rPr sz="1200" spc="-5" dirty="0">
                <a:latin typeface="Trebuchet MS"/>
                <a:cs typeface="Trebuchet MS"/>
              </a:rPr>
              <a:t>total number of </a:t>
            </a:r>
            <a:r>
              <a:rPr sz="1200" spc="-10" dirty="0">
                <a:latin typeface="Trebuchet MS"/>
                <a:cs typeface="Trebuchet MS"/>
              </a:rPr>
              <a:t>patient </a:t>
            </a:r>
            <a:r>
              <a:rPr sz="1200" spc="-5" dirty="0">
                <a:latin typeface="Trebuchet MS"/>
                <a:cs typeface="Trebuchet MS"/>
              </a:rPr>
              <a:t>reviews </a:t>
            </a:r>
            <a:r>
              <a:rPr sz="1200" spc="-10" dirty="0">
                <a:latin typeface="Trebuchet MS"/>
                <a:cs typeface="Trebuchet MS"/>
              </a:rPr>
              <a:t>received </a:t>
            </a:r>
            <a:r>
              <a:rPr sz="1200" spc="-5" dirty="0">
                <a:latin typeface="Trebuchet MS"/>
                <a:cs typeface="Trebuchet MS"/>
              </a:rPr>
              <a:t>this </a:t>
            </a:r>
            <a:r>
              <a:rPr sz="1200" spc="-10" dirty="0">
                <a:latin typeface="Trebuchet MS"/>
                <a:cs typeface="Trebuchet MS"/>
              </a:rPr>
              <a:t>quarter </a:t>
            </a:r>
            <a:r>
              <a:rPr sz="1200" dirty="0">
                <a:latin typeface="Trebuchet MS"/>
                <a:cs typeface="Trebuchet MS"/>
              </a:rPr>
              <a:t>is </a:t>
            </a:r>
            <a:r>
              <a:rPr sz="1200" b="1" spc="-10" dirty="0">
                <a:latin typeface="Trebuchet MS"/>
                <a:cs typeface="Trebuchet MS"/>
              </a:rPr>
              <a:t>1,</a:t>
            </a:r>
            <a:r>
              <a:rPr lang="en-GB" sz="1200" b="1" spc="-10" dirty="0">
                <a:latin typeface="Trebuchet MS"/>
                <a:cs typeface="Trebuchet MS"/>
              </a:rPr>
              <a:t>090</a:t>
            </a:r>
            <a:r>
              <a:rPr sz="1200" spc="-10" dirty="0">
                <a:latin typeface="Trebuchet MS"/>
                <a:cs typeface="Trebuchet MS"/>
              </a:rPr>
              <a:t>. </a:t>
            </a:r>
            <a:r>
              <a:rPr sz="1200" dirty="0">
                <a:latin typeface="Trebuchet MS"/>
                <a:cs typeface="Trebuchet MS"/>
              </a:rPr>
              <a:t>The </a:t>
            </a:r>
            <a:r>
              <a:rPr sz="1200" spc="-10" dirty="0">
                <a:latin typeface="Trebuchet MS"/>
                <a:cs typeface="Trebuchet MS"/>
              </a:rPr>
              <a:t>table </a:t>
            </a:r>
            <a:r>
              <a:rPr sz="1200" spc="-5" dirty="0">
                <a:latin typeface="Trebuchet MS"/>
                <a:cs typeface="Trebuchet MS"/>
              </a:rPr>
              <a:t>shows </a:t>
            </a:r>
            <a:r>
              <a:rPr sz="1200" dirty="0">
                <a:latin typeface="Trebuchet MS"/>
                <a:cs typeface="Trebuchet MS"/>
              </a:rPr>
              <a:t>a </a:t>
            </a:r>
            <a:r>
              <a:rPr sz="1200" spc="-10" dirty="0">
                <a:latin typeface="Trebuchet MS"/>
                <a:cs typeface="Trebuchet MS"/>
              </a:rPr>
              <a:t>breakdown </a:t>
            </a:r>
            <a:r>
              <a:rPr sz="1200" dirty="0">
                <a:latin typeface="Trebuchet MS"/>
                <a:cs typeface="Trebuchet MS"/>
              </a:rPr>
              <a:t>of </a:t>
            </a:r>
            <a:r>
              <a:rPr sz="1200" spc="-10" dirty="0">
                <a:latin typeface="Trebuchet MS"/>
                <a:cs typeface="Trebuchet MS"/>
              </a:rPr>
              <a:t>the </a:t>
            </a:r>
            <a:r>
              <a:rPr sz="1200" spc="-5" dirty="0">
                <a:latin typeface="Trebuchet MS"/>
                <a:cs typeface="Trebuchet MS"/>
              </a:rPr>
              <a:t>positive, neutral </a:t>
            </a:r>
            <a:r>
              <a:rPr sz="1200" spc="-10" dirty="0">
                <a:latin typeface="Trebuchet MS"/>
                <a:cs typeface="Trebuchet MS"/>
              </a:rPr>
              <a:t>and</a:t>
            </a:r>
            <a:r>
              <a:rPr sz="1200" spc="-5" dirty="0">
                <a:latin typeface="Trebuchet MS"/>
                <a:cs typeface="Trebuchet MS"/>
              </a:rPr>
              <a:t> negative</a:t>
            </a:r>
            <a:r>
              <a:rPr sz="1200" spc="-40" dirty="0">
                <a:latin typeface="Trebuchet MS"/>
                <a:cs typeface="Trebuchet MS"/>
              </a:rPr>
              <a:t> </a:t>
            </a:r>
            <a:r>
              <a:rPr sz="1200" spc="-5" dirty="0">
                <a:latin typeface="Trebuchet MS"/>
                <a:cs typeface="Trebuchet MS"/>
              </a:rPr>
              <a:t>patient reviews</a:t>
            </a:r>
            <a:r>
              <a:rPr sz="1200" spc="-45" dirty="0">
                <a:latin typeface="Trebuchet MS"/>
                <a:cs typeface="Trebuchet MS"/>
              </a:rPr>
              <a:t> </a:t>
            </a:r>
            <a:r>
              <a:rPr sz="1200" spc="-5" dirty="0">
                <a:latin typeface="Trebuchet MS"/>
                <a:cs typeface="Trebuchet MS"/>
              </a:rPr>
              <a:t>(see</a:t>
            </a:r>
            <a:r>
              <a:rPr sz="1200" dirty="0">
                <a:latin typeface="Trebuchet MS"/>
                <a:cs typeface="Trebuchet MS"/>
              </a:rPr>
              <a:t> the</a:t>
            </a:r>
            <a:r>
              <a:rPr sz="1200" spc="-20" dirty="0">
                <a:latin typeface="Trebuchet MS"/>
                <a:cs typeface="Trebuchet MS"/>
              </a:rPr>
              <a:t> </a:t>
            </a:r>
            <a:r>
              <a:rPr sz="1200" spc="-5" dirty="0">
                <a:latin typeface="Trebuchet MS"/>
                <a:cs typeface="Trebuchet MS"/>
              </a:rPr>
              <a:t>appendices</a:t>
            </a:r>
            <a:r>
              <a:rPr sz="1200" spc="-25" dirty="0">
                <a:latin typeface="Trebuchet MS"/>
                <a:cs typeface="Trebuchet MS"/>
              </a:rPr>
              <a:t> </a:t>
            </a:r>
            <a:r>
              <a:rPr sz="1200" dirty="0">
                <a:latin typeface="Trebuchet MS"/>
                <a:cs typeface="Trebuchet MS"/>
              </a:rPr>
              <a:t>for </a:t>
            </a:r>
            <a:r>
              <a:rPr sz="1200" spc="-5" dirty="0">
                <a:latin typeface="Trebuchet MS"/>
                <a:cs typeface="Trebuchet MS"/>
              </a:rPr>
              <a:t>examples</a:t>
            </a:r>
            <a:r>
              <a:rPr sz="1200" spc="-25" dirty="0">
                <a:latin typeface="Trebuchet MS"/>
                <a:cs typeface="Trebuchet MS"/>
              </a:rPr>
              <a:t> </a:t>
            </a:r>
            <a:r>
              <a:rPr sz="1200" dirty="0">
                <a:latin typeface="Trebuchet MS"/>
                <a:cs typeface="Trebuchet MS"/>
              </a:rPr>
              <a:t>of</a:t>
            </a:r>
            <a:r>
              <a:rPr sz="1200" spc="-15" dirty="0">
                <a:latin typeface="Trebuchet MS"/>
                <a:cs typeface="Trebuchet MS"/>
              </a:rPr>
              <a:t> </a:t>
            </a:r>
            <a:r>
              <a:rPr sz="1200" dirty="0">
                <a:latin typeface="Trebuchet MS"/>
                <a:cs typeface="Trebuchet MS"/>
              </a:rPr>
              <a:t>our </a:t>
            </a:r>
            <a:r>
              <a:rPr sz="1200" spc="-5" dirty="0">
                <a:latin typeface="Trebuchet MS"/>
                <a:cs typeface="Trebuchet MS"/>
              </a:rPr>
              <a:t>physical</a:t>
            </a:r>
            <a:r>
              <a:rPr sz="1200" spc="-35" dirty="0">
                <a:latin typeface="Trebuchet MS"/>
                <a:cs typeface="Trebuchet MS"/>
              </a:rPr>
              <a:t> </a:t>
            </a:r>
            <a:r>
              <a:rPr sz="1200" dirty="0">
                <a:latin typeface="Trebuchet MS"/>
                <a:cs typeface="Trebuchet MS"/>
              </a:rPr>
              <a:t>and</a:t>
            </a:r>
            <a:r>
              <a:rPr sz="1200" spc="-15" dirty="0">
                <a:latin typeface="Trebuchet MS"/>
                <a:cs typeface="Trebuchet MS"/>
              </a:rPr>
              <a:t> </a:t>
            </a:r>
            <a:r>
              <a:rPr sz="1200" spc="-5" dirty="0">
                <a:latin typeface="Trebuchet MS"/>
                <a:cs typeface="Trebuchet MS"/>
              </a:rPr>
              <a:t>online</a:t>
            </a:r>
            <a:r>
              <a:rPr sz="1200" spc="-30" dirty="0">
                <a:latin typeface="Trebuchet MS"/>
                <a:cs typeface="Trebuchet MS"/>
              </a:rPr>
              <a:t> </a:t>
            </a:r>
            <a:r>
              <a:rPr sz="1200" spc="-5" dirty="0">
                <a:latin typeface="Trebuchet MS"/>
                <a:cs typeface="Trebuchet MS"/>
              </a:rPr>
              <a:t>questionnaires).</a:t>
            </a:r>
            <a:endParaRPr sz="1200" dirty="0">
              <a:latin typeface="Trebuchet MS"/>
              <a:cs typeface="Trebuchet MS"/>
            </a:endParaRPr>
          </a:p>
          <a:p>
            <a:pPr>
              <a:lnSpc>
                <a:spcPct val="100000"/>
              </a:lnSpc>
            </a:pPr>
            <a:endParaRPr sz="1200" dirty="0">
              <a:latin typeface="Trebuchet MS"/>
              <a:cs typeface="Trebuchet MS"/>
            </a:endParaRPr>
          </a:p>
          <a:p>
            <a:pPr marL="12700" marR="5080" algn="just">
              <a:lnSpc>
                <a:spcPct val="105000"/>
              </a:lnSpc>
            </a:pPr>
            <a:r>
              <a:rPr sz="1200" spc="-5" dirty="0">
                <a:latin typeface="Trebuchet MS"/>
                <a:cs typeface="Trebuchet MS"/>
              </a:rPr>
              <a:t>Each </a:t>
            </a:r>
            <a:r>
              <a:rPr sz="1200" spc="-10" dirty="0">
                <a:latin typeface="Trebuchet MS"/>
                <a:cs typeface="Trebuchet MS"/>
              </a:rPr>
              <a:t>patient </a:t>
            </a:r>
            <a:r>
              <a:rPr sz="1200" dirty="0">
                <a:latin typeface="Trebuchet MS"/>
                <a:cs typeface="Trebuchet MS"/>
              </a:rPr>
              <a:t>is </a:t>
            </a:r>
            <a:r>
              <a:rPr sz="1200" spc="-10" dirty="0">
                <a:latin typeface="Trebuchet MS"/>
                <a:cs typeface="Trebuchet MS"/>
              </a:rPr>
              <a:t>asked </a:t>
            </a:r>
            <a:r>
              <a:rPr sz="1200" dirty="0">
                <a:latin typeface="Trebuchet MS"/>
                <a:cs typeface="Trebuchet MS"/>
              </a:rPr>
              <a:t>to </a:t>
            </a:r>
            <a:r>
              <a:rPr sz="1200" spc="-5" dirty="0">
                <a:latin typeface="Trebuchet MS"/>
                <a:cs typeface="Trebuchet MS"/>
              </a:rPr>
              <a:t>give an </a:t>
            </a:r>
            <a:r>
              <a:rPr sz="1200" spc="-10" dirty="0">
                <a:latin typeface="Trebuchet MS"/>
                <a:cs typeface="Trebuchet MS"/>
              </a:rPr>
              <a:t>overall </a:t>
            </a:r>
            <a:r>
              <a:rPr sz="1200" spc="-5" dirty="0">
                <a:latin typeface="Trebuchet MS"/>
                <a:cs typeface="Trebuchet MS"/>
              </a:rPr>
              <a:t>rating out </a:t>
            </a:r>
            <a:r>
              <a:rPr sz="1200" dirty="0">
                <a:latin typeface="Trebuchet MS"/>
                <a:cs typeface="Trebuchet MS"/>
              </a:rPr>
              <a:t>of 5 </a:t>
            </a:r>
            <a:r>
              <a:rPr sz="1200" spc="-5" dirty="0">
                <a:latin typeface="Trebuchet MS"/>
                <a:cs typeface="Trebuchet MS"/>
              </a:rPr>
              <a:t>stars </a:t>
            </a:r>
            <a:r>
              <a:rPr sz="1200" dirty="0">
                <a:latin typeface="Trebuchet MS"/>
                <a:cs typeface="Trebuchet MS"/>
              </a:rPr>
              <a:t>for a </a:t>
            </a:r>
            <a:r>
              <a:rPr sz="1200" spc="-5" dirty="0">
                <a:latin typeface="Trebuchet MS"/>
                <a:cs typeface="Trebuchet MS"/>
              </a:rPr>
              <a:t>service. Star ratings </a:t>
            </a:r>
            <a:r>
              <a:rPr sz="1200" dirty="0">
                <a:latin typeface="Trebuchet MS"/>
                <a:cs typeface="Trebuchet MS"/>
              </a:rPr>
              <a:t>of 1 </a:t>
            </a:r>
            <a:r>
              <a:rPr sz="1200" spc="-5" dirty="0">
                <a:latin typeface="Trebuchet MS"/>
                <a:cs typeface="Trebuchet MS"/>
              </a:rPr>
              <a:t>and </a:t>
            </a:r>
            <a:r>
              <a:rPr sz="1200" dirty="0">
                <a:latin typeface="Trebuchet MS"/>
                <a:cs typeface="Trebuchet MS"/>
              </a:rPr>
              <a:t>2 </a:t>
            </a:r>
            <a:r>
              <a:rPr sz="1200" spc="-5" dirty="0">
                <a:latin typeface="Trebuchet MS"/>
                <a:cs typeface="Trebuchet MS"/>
              </a:rPr>
              <a:t>indicate </a:t>
            </a:r>
            <a:r>
              <a:rPr sz="1200" dirty="0">
                <a:latin typeface="Trebuchet MS"/>
                <a:cs typeface="Trebuchet MS"/>
              </a:rPr>
              <a:t>a </a:t>
            </a:r>
            <a:r>
              <a:rPr sz="1200" spc="-10" dirty="0">
                <a:latin typeface="Trebuchet MS"/>
                <a:cs typeface="Trebuchet MS"/>
              </a:rPr>
              <a:t>negative </a:t>
            </a:r>
            <a:r>
              <a:rPr sz="1200" spc="-5" dirty="0">
                <a:latin typeface="Trebuchet MS"/>
                <a:cs typeface="Trebuchet MS"/>
              </a:rPr>
              <a:t>response, </a:t>
            </a:r>
            <a:r>
              <a:rPr sz="1200" dirty="0">
                <a:latin typeface="Trebuchet MS"/>
                <a:cs typeface="Trebuchet MS"/>
              </a:rPr>
              <a:t>a </a:t>
            </a:r>
            <a:r>
              <a:rPr sz="1200" spc="5" dirty="0">
                <a:latin typeface="Trebuchet MS"/>
                <a:cs typeface="Trebuchet MS"/>
              </a:rPr>
              <a:t> </a:t>
            </a:r>
            <a:r>
              <a:rPr sz="1200" spc="-5" dirty="0">
                <a:latin typeface="Trebuchet MS"/>
                <a:cs typeface="Trebuchet MS"/>
              </a:rPr>
              <a:t>star </a:t>
            </a:r>
            <a:r>
              <a:rPr sz="1200" spc="-10" dirty="0">
                <a:latin typeface="Trebuchet MS"/>
                <a:cs typeface="Trebuchet MS"/>
              </a:rPr>
              <a:t>rating</a:t>
            </a:r>
            <a:r>
              <a:rPr sz="1200" spc="-5" dirty="0">
                <a:latin typeface="Trebuchet MS"/>
                <a:cs typeface="Trebuchet MS"/>
              </a:rPr>
              <a:t> </a:t>
            </a:r>
            <a:r>
              <a:rPr sz="1200" dirty="0">
                <a:latin typeface="Trebuchet MS"/>
                <a:cs typeface="Trebuchet MS"/>
              </a:rPr>
              <a:t>of 3 </a:t>
            </a:r>
            <a:r>
              <a:rPr sz="1200" spc="-5" dirty="0">
                <a:latin typeface="Trebuchet MS"/>
                <a:cs typeface="Trebuchet MS"/>
              </a:rPr>
              <a:t>indicate </a:t>
            </a:r>
            <a:r>
              <a:rPr sz="1200" dirty="0">
                <a:latin typeface="Trebuchet MS"/>
                <a:cs typeface="Trebuchet MS"/>
              </a:rPr>
              <a:t>a </a:t>
            </a:r>
            <a:r>
              <a:rPr sz="1200" spc="-5" dirty="0">
                <a:latin typeface="Trebuchet MS"/>
                <a:cs typeface="Trebuchet MS"/>
              </a:rPr>
              <a:t>neutral </a:t>
            </a:r>
            <a:r>
              <a:rPr sz="1200" spc="-10" dirty="0">
                <a:latin typeface="Trebuchet MS"/>
                <a:cs typeface="Trebuchet MS"/>
              </a:rPr>
              <a:t>response</a:t>
            </a:r>
            <a:r>
              <a:rPr sz="1200" spc="-5" dirty="0">
                <a:latin typeface="Trebuchet MS"/>
                <a:cs typeface="Trebuchet MS"/>
              </a:rPr>
              <a:t> </a:t>
            </a:r>
            <a:r>
              <a:rPr sz="1200" spc="-10" dirty="0">
                <a:latin typeface="Trebuchet MS"/>
                <a:cs typeface="Trebuchet MS"/>
              </a:rPr>
              <a:t>and</a:t>
            </a:r>
            <a:r>
              <a:rPr sz="1200" spc="-5" dirty="0">
                <a:latin typeface="Trebuchet MS"/>
                <a:cs typeface="Trebuchet MS"/>
              </a:rPr>
              <a:t> star ratings </a:t>
            </a:r>
            <a:r>
              <a:rPr sz="1200" dirty="0">
                <a:latin typeface="Trebuchet MS"/>
                <a:cs typeface="Trebuchet MS"/>
              </a:rPr>
              <a:t>of 4 </a:t>
            </a:r>
            <a:r>
              <a:rPr sz="1200" spc="-5" dirty="0">
                <a:latin typeface="Trebuchet MS"/>
                <a:cs typeface="Trebuchet MS"/>
              </a:rPr>
              <a:t>and </a:t>
            </a:r>
            <a:r>
              <a:rPr sz="1200" dirty="0">
                <a:latin typeface="Trebuchet MS"/>
                <a:cs typeface="Trebuchet MS"/>
              </a:rPr>
              <a:t>5 </a:t>
            </a:r>
            <a:r>
              <a:rPr sz="1200" spc="-5" dirty="0">
                <a:latin typeface="Trebuchet MS"/>
                <a:cs typeface="Trebuchet MS"/>
              </a:rPr>
              <a:t>indicate </a:t>
            </a:r>
            <a:r>
              <a:rPr sz="1200" dirty="0">
                <a:latin typeface="Trebuchet MS"/>
                <a:cs typeface="Trebuchet MS"/>
              </a:rPr>
              <a:t>a </a:t>
            </a:r>
            <a:r>
              <a:rPr sz="1200" spc="-5" dirty="0">
                <a:latin typeface="Trebuchet MS"/>
                <a:cs typeface="Trebuchet MS"/>
              </a:rPr>
              <a:t>positive response. </a:t>
            </a:r>
            <a:r>
              <a:rPr sz="1200" dirty="0">
                <a:latin typeface="Trebuchet MS"/>
                <a:cs typeface="Trebuchet MS"/>
              </a:rPr>
              <a:t>This </a:t>
            </a:r>
            <a:r>
              <a:rPr sz="1200" spc="-5" dirty="0">
                <a:latin typeface="Trebuchet MS"/>
                <a:cs typeface="Trebuchet MS"/>
              </a:rPr>
              <a:t>quarter we </a:t>
            </a:r>
            <a:r>
              <a:rPr sz="1200" spc="-10" dirty="0">
                <a:latin typeface="Trebuchet MS"/>
                <a:cs typeface="Trebuchet MS"/>
              </a:rPr>
              <a:t>recorded</a:t>
            </a:r>
            <a:r>
              <a:rPr lang="en-GB" sz="1200" spc="340" dirty="0">
                <a:latin typeface="Trebuchet MS"/>
                <a:cs typeface="Trebuchet MS"/>
              </a:rPr>
              <a:t> </a:t>
            </a:r>
            <a:r>
              <a:rPr sz="1200" dirty="0">
                <a:latin typeface="Trebuchet MS"/>
                <a:cs typeface="Trebuchet MS"/>
              </a:rPr>
              <a:t>a total</a:t>
            </a:r>
            <a:r>
              <a:rPr sz="1200" spc="-15" dirty="0">
                <a:latin typeface="Trebuchet MS"/>
                <a:cs typeface="Trebuchet MS"/>
              </a:rPr>
              <a:t> </a:t>
            </a:r>
            <a:r>
              <a:rPr sz="1200" dirty="0">
                <a:latin typeface="Trebuchet MS"/>
                <a:cs typeface="Trebuchet MS"/>
              </a:rPr>
              <a:t>of</a:t>
            </a:r>
            <a:r>
              <a:rPr sz="1200" spc="-5" dirty="0">
                <a:latin typeface="Trebuchet MS"/>
                <a:cs typeface="Trebuchet MS"/>
              </a:rPr>
              <a:t> </a:t>
            </a:r>
            <a:r>
              <a:rPr lang="en-GB" sz="1200" spc="-5" dirty="0">
                <a:latin typeface="Trebuchet MS"/>
                <a:cs typeface="Trebuchet MS"/>
              </a:rPr>
              <a:t>661</a:t>
            </a:r>
            <a:r>
              <a:rPr sz="1200" spc="-10" dirty="0">
                <a:latin typeface="Trebuchet MS"/>
                <a:cs typeface="Trebuchet MS"/>
              </a:rPr>
              <a:t> </a:t>
            </a:r>
            <a:r>
              <a:rPr sz="1200" spc="-5" dirty="0">
                <a:latin typeface="Trebuchet MS"/>
                <a:cs typeface="Trebuchet MS"/>
              </a:rPr>
              <a:t>positive</a:t>
            </a:r>
            <a:r>
              <a:rPr sz="1200" spc="-30" dirty="0">
                <a:latin typeface="Trebuchet MS"/>
                <a:cs typeface="Trebuchet MS"/>
              </a:rPr>
              <a:t> </a:t>
            </a:r>
            <a:r>
              <a:rPr sz="1200" spc="-5" dirty="0">
                <a:latin typeface="Trebuchet MS"/>
                <a:cs typeface="Trebuchet MS"/>
              </a:rPr>
              <a:t>responses,</a:t>
            </a:r>
            <a:r>
              <a:rPr lang="en-GB" sz="1200" spc="345" dirty="0">
                <a:latin typeface="Trebuchet MS"/>
                <a:cs typeface="Trebuchet MS"/>
              </a:rPr>
              <a:t> </a:t>
            </a:r>
            <a:r>
              <a:rPr lang="en-GB" sz="1200" spc="-10" dirty="0">
                <a:latin typeface="Trebuchet MS"/>
                <a:cs typeface="Trebuchet MS"/>
              </a:rPr>
              <a:t>375</a:t>
            </a:r>
            <a:r>
              <a:rPr sz="1200" spc="5" dirty="0">
                <a:latin typeface="Trebuchet MS"/>
                <a:cs typeface="Trebuchet MS"/>
              </a:rPr>
              <a:t> </a:t>
            </a:r>
            <a:r>
              <a:rPr sz="1200" spc="-5" dirty="0">
                <a:latin typeface="Trebuchet MS"/>
                <a:cs typeface="Trebuchet MS"/>
              </a:rPr>
              <a:t>negative</a:t>
            </a:r>
            <a:r>
              <a:rPr sz="1200" spc="-35" dirty="0">
                <a:latin typeface="Trebuchet MS"/>
                <a:cs typeface="Trebuchet MS"/>
              </a:rPr>
              <a:t> </a:t>
            </a:r>
            <a:r>
              <a:rPr sz="1200" spc="-5" dirty="0">
                <a:latin typeface="Trebuchet MS"/>
                <a:cs typeface="Trebuchet MS"/>
              </a:rPr>
              <a:t>responses</a:t>
            </a:r>
            <a:r>
              <a:rPr sz="1200" spc="-15" dirty="0">
                <a:latin typeface="Trebuchet MS"/>
                <a:cs typeface="Trebuchet MS"/>
              </a:rPr>
              <a:t> </a:t>
            </a:r>
            <a:r>
              <a:rPr sz="1200" dirty="0">
                <a:latin typeface="Trebuchet MS"/>
                <a:cs typeface="Trebuchet MS"/>
              </a:rPr>
              <a:t>and</a:t>
            </a:r>
            <a:r>
              <a:rPr sz="1200" spc="-20" dirty="0">
                <a:latin typeface="Trebuchet MS"/>
                <a:cs typeface="Trebuchet MS"/>
              </a:rPr>
              <a:t> </a:t>
            </a:r>
            <a:r>
              <a:rPr lang="en-GB" sz="1200" spc="-5" dirty="0">
                <a:latin typeface="Trebuchet MS"/>
                <a:cs typeface="Trebuchet MS"/>
              </a:rPr>
              <a:t>54</a:t>
            </a:r>
            <a:r>
              <a:rPr sz="1200" spc="-10" dirty="0">
                <a:latin typeface="Trebuchet MS"/>
                <a:cs typeface="Trebuchet MS"/>
              </a:rPr>
              <a:t> </a:t>
            </a:r>
            <a:r>
              <a:rPr sz="1200" spc="-5" dirty="0">
                <a:latin typeface="Trebuchet MS"/>
                <a:cs typeface="Trebuchet MS"/>
              </a:rPr>
              <a:t>neutral</a:t>
            </a:r>
            <a:r>
              <a:rPr sz="1200" spc="-35" dirty="0">
                <a:latin typeface="Trebuchet MS"/>
                <a:cs typeface="Trebuchet MS"/>
              </a:rPr>
              <a:t> </a:t>
            </a:r>
            <a:r>
              <a:rPr sz="1200" spc="-5" dirty="0">
                <a:latin typeface="Trebuchet MS"/>
                <a:cs typeface="Trebuchet MS"/>
              </a:rPr>
              <a:t>responses.</a:t>
            </a:r>
            <a:endParaRPr sz="1200" dirty="0">
              <a:latin typeface="Trebuchet MS"/>
              <a:cs typeface="Trebuchet MS"/>
            </a:endParaRPr>
          </a:p>
        </p:txBody>
      </p:sp>
      <p:graphicFrame>
        <p:nvGraphicFramePr>
          <p:cNvPr id="4" name="object 4"/>
          <p:cNvGraphicFramePr>
            <a:graphicFrameLocks noGrp="1"/>
          </p:cNvGraphicFramePr>
          <p:nvPr>
            <p:extLst>
              <p:ext uri="{D42A27DB-BD31-4B8C-83A1-F6EECF244321}">
                <p14:modId xmlns:p14="http://schemas.microsoft.com/office/powerpoint/2010/main" val="4120499250"/>
              </p:ext>
            </p:extLst>
          </p:nvPr>
        </p:nvGraphicFramePr>
        <p:xfrm>
          <a:off x="1031544" y="2846920"/>
          <a:ext cx="8715959" cy="3016250"/>
        </p:xfrm>
        <a:graphic>
          <a:graphicData uri="http://schemas.openxmlformats.org/drawingml/2006/table">
            <a:tbl>
              <a:tblPr firstRow="1" bandRow="1">
                <a:tableStyleId>{2D5ABB26-0587-4C30-8999-92F81FD0307C}</a:tableStyleId>
              </a:tblPr>
              <a:tblGrid>
                <a:gridCol w="1787856">
                  <a:extLst>
                    <a:ext uri="{9D8B030D-6E8A-4147-A177-3AD203B41FA5}">
                      <a16:colId xmlns:a16="http://schemas.microsoft.com/office/drawing/2014/main" val="20000"/>
                    </a:ext>
                  </a:extLst>
                </a:gridCol>
                <a:gridCol w="2161575">
                  <a:extLst>
                    <a:ext uri="{9D8B030D-6E8A-4147-A177-3AD203B41FA5}">
                      <a16:colId xmlns:a16="http://schemas.microsoft.com/office/drawing/2014/main" val="20001"/>
                    </a:ext>
                  </a:extLst>
                </a:gridCol>
                <a:gridCol w="2364906">
                  <a:extLst>
                    <a:ext uri="{9D8B030D-6E8A-4147-A177-3AD203B41FA5}">
                      <a16:colId xmlns:a16="http://schemas.microsoft.com/office/drawing/2014/main" val="20002"/>
                    </a:ext>
                  </a:extLst>
                </a:gridCol>
                <a:gridCol w="2401622">
                  <a:extLst>
                    <a:ext uri="{9D8B030D-6E8A-4147-A177-3AD203B41FA5}">
                      <a16:colId xmlns:a16="http://schemas.microsoft.com/office/drawing/2014/main" val="20003"/>
                    </a:ext>
                  </a:extLst>
                </a:gridCol>
              </a:tblGrid>
              <a:tr h="661670">
                <a:tc>
                  <a:txBody>
                    <a:bodyPr/>
                    <a:lstStyle/>
                    <a:p>
                      <a:pPr>
                        <a:lnSpc>
                          <a:spcPct val="100000"/>
                        </a:lnSpc>
                        <a:spcBef>
                          <a:spcPts val="20"/>
                        </a:spcBef>
                      </a:pPr>
                      <a:endParaRPr sz="1400" dirty="0">
                        <a:latin typeface="Trebuchet MS" panose="020B0603020202020204" pitchFamily="34" charset="0"/>
                        <a:cs typeface="Times New Roman"/>
                      </a:endParaRPr>
                    </a:p>
                    <a:p>
                      <a:pPr algn="ctr">
                        <a:lnSpc>
                          <a:spcPct val="100000"/>
                        </a:lnSpc>
                      </a:pPr>
                      <a:r>
                        <a:rPr sz="1400" b="1" spc="-5" dirty="0">
                          <a:latin typeface="Trebuchet MS" panose="020B0603020202020204" pitchFamily="34" charset="0"/>
                          <a:cs typeface="Trebuchet MS"/>
                        </a:rPr>
                        <a:t>Month</a:t>
                      </a:r>
                      <a:endParaRPr sz="1400" dirty="0">
                        <a:latin typeface="Trebuchet MS" panose="020B0603020202020204" pitchFamily="34" charset="0"/>
                        <a:cs typeface="Trebuchet MS"/>
                      </a:endParaRPr>
                    </a:p>
                  </a:txBody>
                  <a:tcPr marL="0" marR="0" marT="2540" marB="0">
                    <a:lnR w="19050">
                      <a:solidFill>
                        <a:srgbClr val="FFFFFF"/>
                      </a:solidFill>
                      <a:prstDash val="solid"/>
                    </a:lnR>
                    <a:lnB w="9525">
                      <a:solidFill>
                        <a:srgbClr val="D0CECE"/>
                      </a:solidFill>
                      <a:prstDash val="solid"/>
                    </a:lnB>
                    <a:solidFill>
                      <a:srgbClr val="E0DFDC"/>
                    </a:solidFill>
                  </a:tcPr>
                </a:tc>
                <a:tc>
                  <a:txBody>
                    <a:bodyPr/>
                    <a:lstStyle/>
                    <a:p>
                      <a:pPr marL="487045" marR="480059" algn="ctr">
                        <a:lnSpc>
                          <a:spcPct val="100000"/>
                        </a:lnSpc>
                        <a:spcBef>
                          <a:spcPts val="335"/>
                        </a:spcBef>
                      </a:pPr>
                      <a:r>
                        <a:rPr sz="1050" b="1" dirty="0">
                          <a:solidFill>
                            <a:srgbClr val="FFFFFF"/>
                          </a:solidFill>
                          <a:latin typeface="Trebuchet MS"/>
                          <a:cs typeface="Trebuchet MS"/>
                        </a:rPr>
                        <a:t>1</a:t>
                      </a:r>
                      <a:r>
                        <a:rPr sz="1050" b="1" spc="-40" dirty="0">
                          <a:solidFill>
                            <a:srgbClr val="FFFFFF"/>
                          </a:solidFill>
                          <a:latin typeface="Trebuchet MS"/>
                          <a:cs typeface="Trebuchet MS"/>
                        </a:rPr>
                        <a:t> </a:t>
                      </a:r>
                      <a:r>
                        <a:rPr sz="1050" b="1" dirty="0">
                          <a:solidFill>
                            <a:srgbClr val="FFFFFF"/>
                          </a:solidFill>
                          <a:latin typeface="Trebuchet MS"/>
                          <a:cs typeface="Trebuchet MS"/>
                        </a:rPr>
                        <a:t>–</a:t>
                      </a:r>
                      <a:r>
                        <a:rPr sz="1050" b="1" spc="-30" dirty="0">
                          <a:solidFill>
                            <a:srgbClr val="FFFFFF"/>
                          </a:solidFill>
                          <a:latin typeface="Trebuchet MS"/>
                          <a:cs typeface="Trebuchet MS"/>
                        </a:rPr>
                        <a:t> </a:t>
                      </a:r>
                      <a:r>
                        <a:rPr sz="1050" b="1" dirty="0">
                          <a:solidFill>
                            <a:srgbClr val="FFFFFF"/>
                          </a:solidFill>
                          <a:latin typeface="Trebuchet MS"/>
                          <a:cs typeface="Trebuchet MS"/>
                        </a:rPr>
                        <a:t>2</a:t>
                      </a:r>
                      <a:r>
                        <a:rPr sz="1050" b="1" spc="-35" dirty="0">
                          <a:solidFill>
                            <a:srgbClr val="FFFFFF"/>
                          </a:solidFill>
                          <a:latin typeface="Trebuchet MS"/>
                          <a:cs typeface="Trebuchet MS"/>
                        </a:rPr>
                        <a:t> </a:t>
                      </a:r>
                      <a:r>
                        <a:rPr sz="1050" b="1" dirty="0">
                          <a:solidFill>
                            <a:srgbClr val="FFFFFF"/>
                          </a:solidFill>
                          <a:latin typeface="Trebuchet MS"/>
                          <a:cs typeface="Trebuchet MS"/>
                        </a:rPr>
                        <a:t>Star</a:t>
                      </a:r>
                      <a:r>
                        <a:rPr sz="1050" b="1" spc="-35" dirty="0">
                          <a:solidFill>
                            <a:srgbClr val="FFFFFF"/>
                          </a:solidFill>
                          <a:latin typeface="Trebuchet MS"/>
                          <a:cs typeface="Trebuchet MS"/>
                        </a:rPr>
                        <a:t> </a:t>
                      </a:r>
                      <a:r>
                        <a:rPr sz="1050" b="1" dirty="0">
                          <a:solidFill>
                            <a:srgbClr val="FFFFFF"/>
                          </a:solidFill>
                          <a:latin typeface="Trebuchet MS"/>
                          <a:cs typeface="Trebuchet MS"/>
                        </a:rPr>
                        <a:t>Reviews </a:t>
                      </a:r>
                      <a:r>
                        <a:rPr sz="1050" b="1" spc="-300" dirty="0">
                          <a:solidFill>
                            <a:srgbClr val="FFFFFF"/>
                          </a:solidFill>
                          <a:latin typeface="Trebuchet MS"/>
                          <a:cs typeface="Trebuchet MS"/>
                        </a:rPr>
                        <a:t> </a:t>
                      </a:r>
                      <a:r>
                        <a:rPr sz="1050" b="1" dirty="0">
                          <a:solidFill>
                            <a:srgbClr val="FFFFFF"/>
                          </a:solidFill>
                          <a:latin typeface="Trebuchet MS"/>
                          <a:cs typeface="Trebuchet MS"/>
                        </a:rPr>
                        <a:t>(Negative)</a:t>
                      </a:r>
                      <a:endParaRPr sz="1050" dirty="0">
                        <a:latin typeface="Trebuchet MS"/>
                        <a:cs typeface="Trebuchet MS"/>
                      </a:endParaRPr>
                    </a:p>
                    <a:p>
                      <a:pPr algn="ctr">
                        <a:lnSpc>
                          <a:spcPts val="1780"/>
                        </a:lnSpc>
                      </a:pPr>
                      <a:r>
                        <a:rPr sz="1500" b="1" spc="-5" dirty="0">
                          <a:solidFill>
                            <a:srgbClr val="E0DFDC"/>
                          </a:solidFill>
                          <a:latin typeface="Segoe UI Symbol"/>
                          <a:cs typeface="Segoe UI Symbol"/>
                        </a:rPr>
                        <a:t>★</a:t>
                      </a:r>
                      <a:r>
                        <a:rPr sz="1500" b="1" spc="20" dirty="0">
                          <a:solidFill>
                            <a:srgbClr val="E0DFDC"/>
                          </a:solidFill>
                          <a:latin typeface="Segoe UI Symbol"/>
                          <a:cs typeface="Segoe UI Symbol"/>
                        </a:rPr>
                        <a:t> </a:t>
                      </a:r>
                      <a:r>
                        <a:rPr sz="1500" b="1" spc="-5" dirty="0">
                          <a:solidFill>
                            <a:srgbClr val="E0DFDC"/>
                          </a:solidFill>
                          <a:latin typeface="Segoe UI Symbol"/>
                          <a:cs typeface="Segoe UI Symbol"/>
                        </a:rPr>
                        <a:t>★</a:t>
                      </a:r>
                      <a:r>
                        <a:rPr sz="1500" b="1" spc="15" dirty="0">
                          <a:solidFill>
                            <a:srgbClr val="E0DFDC"/>
                          </a:solidFill>
                          <a:latin typeface="Segoe UI Symbol"/>
                          <a:cs typeface="Segoe UI Symbol"/>
                        </a:rPr>
                        <a:t> </a:t>
                      </a:r>
                      <a:r>
                        <a:rPr sz="1500" b="1" spc="-5" dirty="0">
                          <a:solidFill>
                            <a:srgbClr val="E0DFDC"/>
                          </a:solidFill>
                          <a:latin typeface="Segoe UI Symbol"/>
                          <a:cs typeface="Segoe UI Symbol"/>
                        </a:rPr>
                        <a:t>☆</a:t>
                      </a:r>
                      <a:r>
                        <a:rPr sz="1500" b="1" spc="25" dirty="0">
                          <a:solidFill>
                            <a:srgbClr val="E0DFDC"/>
                          </a:solidFill>
                          <a:latin typeface="Segoe UI Symbol"/>
                          <a:cs typeface="Segoe UI Symbol"/>
                        </a:rPr>
                        <a:t> </a:t>
                      </a:r>
                      <a:r>
                        <a:rPr sz="1500" b="1" spc="-5" dirty="0">
                          <a:solidFill>
                            <a:srgbClr val="E0DFDC"/>
                          </a:solidFill>
                          <a:latin typeface="Segoe UI Symbol"/>
                          <a:cs typeface="Segoe UI Symbol"/>
                        </a:rPr>
                        <a:t>☆</a:t>
                      </a:r>
                      <a:r>
                        <a:rPr sz="1500" b="1" spc="25" dirty="0">
                          <a:solidFill>
                            <a:srgbClr val="E0DFDC"/>
                          </a:solidFill>
                          <a:latin typeface="Segoe UI Symbol"/>
                          <a:cs typeface="Segoe UI Symbol"/>
                        </a:rPr>
                        <a:t> </a:t>
                      </a:r>
                      <a:r>
                        <a:rPr sz="1500" b="1" spc="-5" dirty="0">
                          <a:solidFill>
                            <a:srgbClr val="E0DFDC"/>
                          </a:solidFill>
                          <a:latin typeface="Segoe UI Symbol"/>
                          <a:cs typeface="Segoe UI Symbol"/>
                        </a:rPr>
                        <a:t>☆</a:t>
                      </a:r>
                      <a:endParaRPr sz="1500" dirty="0">
                        <a:latin typeface="Segoe UI Symbol"/>
                        <a:cs typeface="Segoe UI Symbol"/>
                      </a:endParaRPr>
                    </a:p>
                  </a:txBody>
                  <a:tcPr marL="0" marR="0" marT="42545" marB="0">
                    <a:lnL w="19050">
                      <a:solidFill>
                        <a:srgbClr val="FFFFFF"/>
                      </a:solidFill>
                      <a:prstDash val="solid"/>
                    </a:lnL>
                    <a:lnB w="9525">
                      <a:solidFill>
                        <a:srgbClr val="D0CECE"/>
                      </a:solidFill>
                      <a:prstDash val="solid"/>
                    </a:lnB>
                    <a:solidFill>
                      <a:srgbClr val="215F6E"/>
                    </a:solidFill>
                  </a:tcPr>
                </a:tc>
                <a:tc>
                  <a:txBody>
                    <a:bodyPr/>
                    <a:lstStyle/>
                    <a:p>
                      <a:pPr marL="584835" marR="577850" algn="ctr">
                        <a:lnSpc>
                          <a:spcPct val="100000"/>
                        </a:lnSpc>
                        <a:spcBef>
                          <a:spcPts val="335"/>
                        </a:spcBef>
                      </a:pPr>
                      <a:r>
                        <a:rPr sz="1050" b="1" dirty="0">
                          <a:solidFill>
                            <a:srgbClr val="FFFFFF"/>
                          </a:solidFill>
                          <a:latin typeface="Trebuchet MS"/>
                          <a:cs typeface="Trebuchet MS"/>
                        </a:rPr>
                        <a:t>3</a:t>
                      </a:r>
                      <a:r>
                        <a:rPr sz="1050" b="1" spc="-60" dirty="0">
                          <a:solidFill>
                            <a:srgbClr val="FFFFFF"/>
                          </a:solidFill>
                          <a:latin typeface="Trebuchet MS"/>
                          <a:cs typeface="Trebuchet MS"/>
                        </a:rPr>
                        <a:t> </a:t>
                      </a:r>
                      <a:r>
                        <a:rPr sz="1050" b="1" dirty="0">
                          <a:solidFill>
                            <a:srgbClr val="FFFFFF"/>
                          </a:solidFill>
                          <a:latin typeface="Trebuchet MS"/>
                          <a:cs typeface="Trebuchet MS"/>
                        </a:rPr>
                        <a:t>Star</a:t>
                      </a:r>
                      <a:r>
                        <a:rPr sz="1050" b="1" spc="-60" dirty="0">
                          <a:solidFill>
                            <a:srgbClr val="FFFFFF"/>
                          </a:solidFill>
                          <a:latin typeface="Trebuchet MS"/>
                          <a:cs typeface="Trebuchet MS"/>
                        </a:rPr>
                        <a:t> </a:t>
                      </a:r>
                      <a:r>
                        <a:rPr sz="1050" b="1" dirty="0">
                          <a:solidFill>
                            <a:srgbClr val="FFFFFF"/>
                          </a:solidFill>
                          <a:latin typeface="Trebuchet MS"/>
                          <a:cs typeface="Trebuchet MS"/>
                        </a:rPr>
                        <a:t>Reviews </a:t>
                      </a:r>
                      <a:r>
                        <a:rPr sz="1050" b="1" spc="-300" dirty="0">
                          <a:solidFill>
                            <a:srgbClr val="FFFFFF"/>
                          </a:solidFill>
                          <a:latin typeface="Trebuchet MS"/>
                          <a:cs typeface="Trebuchet MS"/>
                        </a:rPr>
                        <a:t> </a:t>
                      </a:r>
                      <a:r>
                        <a:rPr sz="1050" b="1" dirty="0">
                          <a:solidFill>
                            <a:srgbClr val="FFFFFF"/>
                          </a:solidFill>
                          <a:latin typeface="Trebuchet MS"/>
                          <a:cs typeface="Trebuchet MS"/>
                        </a:rPr>
                        <a:t>(Neutral)</a:t>
                      </a:r>
                      <a:endParaRPr sz="1050" dirty="0">
                        <a:latin typeface="Trebuchet MS"/>
                        <a:cs typeface="Trebuchet MS"/>
                      </a:endParaRPr>
                    </a:p>
                    <a:p>
                      <a:pPr algn="ctr">
                        <a:lnSpc>
                          <a:spcPts val="1780"/>
                        </a:lnSpc>
                      </a:pPr>
                      <a:r>
                        <a:rPr sz="1500" b="1" spc="-5" dirty="0">
                          <a:solidFill>
                            <a:srgbClr val="E0DFDC"/>
                          </a:solidFill>
                          <a:latin typeface="Segoe UI Symbol"/>
                          <a:cs typeface="Segoe UI Symbol"/>
                        </a:rPr>
                        <a:t>★</a:t>
                      </a:r>
                      <a:r>
                        <a:rPr sz="1500" b="1" spc="20" dirty="0">
                          <a:solidFill>
                            <a:srgbClr val="E0DFDC"/>
                          </a:solidFill>
                          <a:latin typeface="Segoe UI Symbol"/>
                          <a:cs typeface="Segoe UI Symbol"/>
                        </a:rPr>
                        <a:t> </a:t>
                      </a:r>
                      <a:r>
                        <a:rPr sz="1500" b="1" spc="-5" dirty="0">
                          <a:solidFill>
                            <a:srgbClr val="E0DFDC"/>
                          </a:solidFill>
                          <a:latin typeface="Segoe UI Symbol"/>
                          <a:cs typeface="Segoe UI Symbol"/>
                        </a:rPr>
                        <a:t>★</a:t>
                      </a:r>
                      <a:r>
                        <a:rPr sz="1500" b="1" spc="15" dirty="0">
                          <a:solidFill>
                            <a:srgbClr val="E0DFDC"/>
                          </a:solidFill>
                          <a:latin typeface="Segoe UI Symbol"/>
                          <a:cs typeface="Segoe UI Symbol"/>
                        </a:rPr>
                        <a:t> </a:t>
                      </a:r>
                      <a:r>
                        <a:rPr sz="1500" b="1" spc="-5" dirty="0">
                          <a:solidFill>
                            <a:srgbClr val="E0DFDC"/>
                          </a:solidFill>
                          <a:latin typeface="Segoe UI Symbol"/>
                          <a:cs typeface="Segoe UI Symbol"/>
                        </a:rPr>
                        <a:t>★</a:t>
                      </a:r>
                      <a:r>
                        <a:rPr sz="1500" b="1" spc="25" dirty="0">
                          <a:solidFill>
                            <a:srgbClr val="E0DFDC"/>
                          </a:solidFill>
                          <a:latin typeface="Segoe UI Symbol"/>
                          <a:cs typeface="Segoe UI Symbol"/>
                        </a:rPr>
                        <a:t> </a:t>
                      </a:r>
                      <a:r>
                        <a:rPr sz="1500" b="1" spc="-5" dirty="0">
                          <a:solidFill>
                            <a:srgbClr val="E0DFDC"/>
                          </a:solidFill>
                          <a:latin typeface="Segoe UI Symbol"/>
                          <a:cs typeface="Segoe UI Symbol"/>
                        </a:rPr>
                        <a:t>☆</a:t>
                      </a:r>
                      <a:r>
                        <a:rPr sz="1500" b="1" spc="30" dirty="0">
                          <a:solidFill>
                            <a:srgbClr val="E0DFDC"/>
                          </a:solidFill>
                          <a:latin typeface="Segoe UI Symbol"/>
                          <a:cs typeface="Segoe UI Symbol"/>
                        </a:rPr>
                        <a:t> </a:t>
                      </a:r>
                      <a:r>
                        <a:rPr sz="1500" b="1" spc="-5" dirty="0">
                          <a:solidFill>
                            <a:srgbClr val="E0DFDC"/>
                          </a:solidFill>
                          <a:latin typeface="Segoe UI Symbol"/>
                          <a:cs typeface="Segoe UI Symbol"/>
                        </a:rPr>
                        <a:t>☆</a:t>
                      </a:r>
                      <a:endParaRPr sz="1500" dirty="0">
                        <a:latin typeface="Segoe UI Symbol"/>
                        <a:cs typeface="Segoe UI Symbol"/>
                      </a:endParaRPr>
                    </a:p>
                  </a:txBody>
                  <a:tcPr marL="0" marR="0" marT="42545" marB="0">
                    <a:lnB w="9525">
                      <a:solidFill>
                        <a:srgbClr val="D0CECE"/>
                      </a:solidFill>
                      <a:prstDash val="solid"/>
                    </a:lnB>
                    <a:solidFill>
                      <a:srgbClr val="E236C1"/>
                    </a:solidFill>
                  </a:tcPr>
                </a:tc>
                <a:tc>
                  <a:txBody>
                    <a:bodyPr/>
                    <a:lstStyle/>
                    <a:p>
                      <a:pPr marL="499109" marR="486409" algn="ctr">
                        <a:lnSpc>
                          <a:spcPct val="100000"/>
                        </a:lnSpc>
                        <a:spcBef>
                          <a:spcPts val="335"/>
                        </a:spcBef>
                      </a:pPr>
                      <a:r>
                        <a:rPr sz="1050" b="1" dirty="0">
                          <a:solidFill>
                            <a:srgbClr val="FFFFFF"/>
                          </a:solidFill>
                          <a:latin typeface="Trebuchet MS"/>
                          <a:cs typeface="Trebuchet MS"/>
                        </a:rPr>
                        <a:t>4</a:t>
                      </a:r>
                      <a:r>
                        <a:rPr sz="1050" b="1" spc="-35" dirty="0">
                          <a:solidFill>
                            <a:srgbClr val="FFFFFF"/>
                          </a:solidFill>
                          <a:latin typeface="Trebuchet MS"/>
                          <a:cs typeface="Trebuchet MS"/>
                        </a:rPr>
                        <a:t> </a:t>
                      </a:r>
                      <a:r>
                        <a:rPr sz="1050" b="1" dirty="0">
                          <a:solidFill>
                            <a:srgbClr val="FFFFFF"/>
                          </a:solidFill>
                          <a:latin typeface="Trebuchet MS"/>
                          <a:cs typeface="Trebuchet MS"/>
                        </a:rPr>
                        <a:t>-</a:t>
                      </a:r>
                      <a:r>
                        <a:rPr sz="1050" b="1" spc="-25" dirty="0">
                          <a:solidFill>
                            <a:srgbClr val="FFFFFF"/>
                          </a:solidFill>
                          <a:latin typeface="Trebuchet MS"/>
                          <a:cs typeface="Trebuchet MS"/>
                        </a:rPr>
                        <a:t> </a:t>
                      </a:r>
                      <a:r>
                        <a:rPr sz="1050" b="1" dirty="0">
                          <a:solidFill>
                            <a:srgbClr val="FFFFFF"/>
                          </a:solidFill>
                          <a:latin typeface="Trebuchet MS"/>
                          <a:cs typeface="Trebuchet MS"/>
                        </a:rPr>
                        <a:t>5</a:t>
                      </a:r>
                      <a:r>
                        <a:rPr sz="1050" b="1" spc="-25" dirty="0">
                          <a:solidFill>
                            <a:srgbClr val="FFFFFF"/>
                          </a:solidFill>
                          <a:latin typeface="Trebuchet MS"/>
                          <a:cs typeface="Trebuchet MS"/>
                        </a:rPr>
                        <a:t> </a:t>
                      </a:r>
                      <a:r>
                        <a:rPr sz="1050" b="1" dirty="0">
                          <a:solidFill>
                            <a:srgbClr val="FFFFFF"/>
                          </a:solidFill>
                          <a:latin typeface="Trebuchet MS"/>
                          <a:cs typeface="Trebuchet MS"/>
                        </a:rPr>
                        <a:t>Star</a:t>
                      </a:r>
                      <a:r>
                        <a:rPr sz="1050" b="1" spc="-30" dirty="0">
                          <a:solidFill>
                            <a:srgbClr val="FFFFFF"/>
                          </a:solidFill>
                          <a:latin typeface="Trebuchet MS"/>
                          <a:cs typeface="Trebuchet MS"/>
                        </a:rPr>
                        <a:t> </a:t>
                      </a:r>
                      <a:r>
                        <a:rPr sz="1050" b="1" dirty="0">
                          <a:solidFill>
                            <a:srgbClr val="FFFFFF"/>
                          </a:solidFill>
                          <a:latin typeface="Trebuchet MS"/>
                          <a:cs typeface="Trebuchet MS"/>
                        </a:rPr>
                        <a:t>Reviews </a:t>
                      </a:r>
                      <a:r>
                        <a:rPr sz="1050" b="1" spc="-305" dirty="0">
                          <a:solidFill>
                            <a:srgbClr val="FFFFFF"/>
                          </a:solidFill>
                          <a:latin typeface="Trebuchet MS"/>
                          <a:cs typeface="Trebuchet MS"/>
                        </a:rPr>
                        <a:t> </a:t>
                      </a:r>
                      <a:r>
                        <a:rPr sz="1050" b="1" dirty="0">
                          <a:solidFill>
                            <a:srgbClr val="FFFFFF"/>
                          </a:solidFill>
                          <a:latin typeface="Trebuchet MS"/>
                          <a:cs typeface="Trebuchet MS"/>
                        </a:rPr>
                        <a:t>(Positive)</a:t>
                      </a:r>
                      <a:endParaRPr sz="1050" dirty="0">
                        <a:latin typeface="Trebuchet MS"/>
                        <a:cs typeface="Trebuchet MS"/>
                      </a:endParaRPr>
                    </a:p>
                    <a:p>
                      <a:pPr marL="1270" algn="ctr">
                        <a:lnSpc>
                          <a:spcPts val="1780"/>
                        </a:lnSpc>
                      </a:pPr>
                      <a:r>
                        <a:rPr sz="1500" b="1" spc="-5" dirty="0">
                          <a:solidFill>
                            <a:srgbClr val="E0DFDC"/>
                          </a:solidFill>
                          <a:latin typeface="Segoe UI Symbol"/>
                          <a:cs typeface="Segoe UI Symbol"/>
                        </a:rPr>
                        <a:t>★</a:t>
                      </a:r>
                      <a:r>
                        <a:rPr sz="1500" b="1" spc="20" dirty="0">
                          <a:solidFill>
                            <a:srgbClr val="E0DFDC"/>
                          </a:solidFill>
                          <a:latin typeface="Segoe UI Symbol"/>
                          <a:cs typeface="Segoe UI Symbol"/>
                        </a:rPr>
                        <a:t> </a:t>
                      </a:r>
                      <a:r>
                        <a:rPr sz="1500" b="1" spc="-5" dirty="0">
                          <a:solidFill>
                            <a:srgbClr val="E0DFDC"/>
                          </a:solidFill>
                          <a:latin typeface="Segoe UI Symbol"/>
                          <a:cs typeface="Segoe UI Symbol"/>
                        </a:rPr>
                        <a:t>★</a:t>
                      </a:r>
                      <a:r>
                        <a:rPr sz="1500" b="1" spc="15" dirty="0">
                          <a:solidFill>
                            <a:srgbClr val="E0DFDC"/>
                          </a:solidFill>
                          <a:latin typeface="Segoe UI Symbol"/>
                          <a:cs typeface="Segoe UI Symbol"/>
                        </a:rPr>
                        <a:t> </a:t>
                      </a:r>
                      <a:r>
                        <a:rPr sz="1500" b="1" spc="-5" dirty="0">
                          <a:solidFill>
                            <a:srgbClr val="E0DFDC"/>
                          </a:solidFill>
                          <a:latin typeface="Segoe UI Symbol"/>
                          <a:cs typeface="Segoe UI Symbol"/>
                        </a:rPr>
                        <a:t>★</a:t>
                      </a:r>
                      <a:r>
                        <a:rPr sz="1500" b="1" spc="25" dirty="0">
                          <a:solidFill>
                            <a:srgbClr val="E0DFDC"/>
                          </a:solidFill>
                          <a:latin typeface="Segoe UI Symbol"/>
                          <a:cs typeface="Segoe UI Symbol"/>
                        </a:rPr>
                        <a:t> </a:t>
                      </a:r>
                      <a:r>
                        <a:rPr sz="1500" b="1" spc="-5" dirty="0">
                          <a:solidFill>
                            <a:srgbClr val="E0DFDC"/>
                          </a:solidFill>
                          <a:latin typeface="Segoe UI Symbol"/>
                          <a:cs typeface="Segoe UI Symbol"/>
                        </a:rPr>
                        <a:t>★</a:t>
                      </a:r>
                      <a:r>
                        <a:rPr sz="1500" b="1" spc="25" dirty="0">
                          <a:solidFill>
                            <a:srgbClr val="E0DFDC"/>
                          </a:solidFill>
                          <a:latin typeface="Segoe UI Symbol"/>
                          <a:cs typeface="Segoe UI Symbol"/>
                        </a:rPr>
                        <a:t> </a:t>
                      </a:r>
                      <a:r>
                        <a:rPr sz="1500" b="1" spc="-5" dirty="0">
                          <a:solidFill>
                            <a:srgbClr val="E0DFDC"/>
                          </a:solidFill>
                          <a:latin typeface="Segoe UI Symbol"/>
                          <a:cs typeface="Segoe UI Symbol"/>
                        </a:rPr>
                        <a:t>★</a:t>
                      </a:r>
                      <a:endParaRPr sz="1500" dirty="0">
                        <a:latin typeface="Segoe UI Symbol"/>
                        <a:cs typeface="Segoe UI Symbol"/>
                      </a:endParaRPr>
                    </a:p>
                  </a:txBody>
                  <a:tcPr marL="0" marR="0" marT="42545" marB="0">
                    <a:lnB w="9525">
                      <a:solidFill>
                        <a:srgbClr val="D0CECE"/>
                      </a:solidFill>
                      <a:prstDash val="solid"/>
                    </a:lnB>
                    <a:solidFill>
                      <a:srgbClr val="71AC63"/>
                    </a:solidFill>
                  </a:tcPr>
                </a:tc>
                <a:extLst>
                  <a:ext uri="{0D108BD9-81ED-4DB2-BD59-A6C34878D82A}">
                    <a16:rowId xmlns:a16="http://schemas.microsoft.com/office/drawing/2014/main" val="10000"/>
                  </a:ext>
                </a:extLst>
              </a:tr>
              <a:tr h="553720">
                <a:tc>
                  <a:txBody>
                    <a:bodyPr/>
                    <a:lstStyle/>
                    <a:p>
                      <a:pPr>
                        <a:lnSpc>
                          <a:spcPct val="100000"/>
                        </a:lnSpc>
                      </a:pPr>
                      <a:endParaRPr sz="1400" dirty="0">
                        <a:latin typeface="Trebuchet MS" panose="020B0603020202020204" pitchFamily="34" charset="0"/>
                        <a:cs typeface="Times New Roman"/>
                      </a:endParaRPr>
                    </a:p>
                    <a:p>
                      <a:pPr marR="440055" algn="ctr">
                        <a:lnSpc>
                          <a:spcPct val="100000"/>
                        </a:lnSpc>
                      </a:pPr>
                      <a:r>
                        <a:rPr lang="en-GB" sz="1400" b="1" dirty="0">
                          <a:latin typeface="Trebuchet MS" panose="020B0603020202020204" pitchFamily="34" charset="0"/>
                          <a:cs typeface="Trebuchet MS"/>
                        </a:rPr>
                        <a:t>         January</a:t>
                      </a:r>
                      <a:endParaRPr sz="1400" b="1" dirty="0">
                        <a:latin typeface="Trebuchet MS" panose="020B0603020202020204" pitchFamily="34" charset="0"/>
                        <a:cs typeface="Trebuchet MS"/>
                      </a:endParaRPr>
                    </a:p>
                  </a:txBody>
                  <a:tcPr marL="0" marR="0" marT="0" marB="0">
                    <a:lnR w="19050">
                      <a:solidFill>
                        <a:srgbClr val="FFFFFF"/>
                      </a:solidFill>
                      <a:prstDash val="solid"/>
                    </a:lnR>
                    <a:lnT w="9525">
                      <a:solidFill>
                        <a:srgbClr val="D0CECE"/>
                      </a:solidFill>
                      <a:prstDash val="solid"/>
                    </a:lnT>
                    <a:lnB w="9525">
                      <a:solidFill>
                        <a:srgbClr val="D0CECE"/>
                      </a:solidFill>
                      <a:prstDash val="solid"/>
                    </a:lnB>
                    <a:solidFill>
                      <a:srgbClr val="E0DFDC"/>
                    </a:solidFill>
                  </a:tcPr>
                </a:tc>
                <a:tc>
                  <a:txBody>
                    <a:bodyPr/>
                    <a:lstStyle/>
                    <a:p>
                      <a:pPr algn="ctr">
                        <a:lnSpc>
                          <a:spcPct val="100000"/>
                        </a:lnSpc>
                        <a:spcBef>
                          <a:spcPts val="1300"/>
                        </a:spcBef>
                      </a:pPr>
                      <a:r>
                        <a:rPr lang="en-GB" sz="1400" b="1" spc="-10" dirty="0">
                          <a:solidFill>
                            <a:srgbClr val="FFFFFF"/>
                          </a:solidFill>
                          <a:latin typeface="Trebuchet MS" panose="020B0603020202020204" pitchFamily="34" charset="0"/>
                          <a:cs typeface="Trebuchet MS"/>
                        </a:rPr>
                        <a:t>156</a:t>
                      </a:r>
                      <a:endParaRPr sz="1400" b="1" dirty="0">
                        <a:latin typeface="Trebuchet MS" panose="020B0603020202020204" pitchFamily="34" charset="0"/>
                        <a:cs typeface="Trebuchet MS"/>
                      </a:endParaRPr>
                    </a:p>
                  </a:txBody>
                  <a:tcPr marL="0" marR="0" marT="165100" marB="0">
                    <a:lnL w="19050">
                      <a:solidFill>
                        <a:srgbClr val="FFFFFF"/>
                      </a:solidFill>
                      <a:prstDash val="solid"/>
                    </a:lnL>
                    <a:lnT w="9525">
                      <a:solidFill>
                        <a:srgbClr val="D0CECE"/>
                      </a:solidFill>
                      <a:prstDash val="solid"/>
                    </a:lnT>
                    <a:lnB w="9525">
                      <a:solidFill>
                        <a:srgbClr val="D0CECE"/>
                      </a:solidFill>
                      <a:prstDash val="solid"/>
                    </a:lnB>
                    <a:solidFill>
                      <a:srgbClr val="215F6E"/>
                    </a:solidFill>
                  </a:tcPr>
                </a:tc>
                <a:tc>
                  <a:txBody>
                    <a:bodyPr/>
                    <a:lstStyle/>
                    <a:p>
                      <a:pPr marR="942340" algn="r">
                        <a:lnSpc>
                          <a:spcPct val="100000"/>
                        </a:lnSpc>
                        <a:spcBef>
                          <a:spcPts val="1300"/>
                        </a:spcBef>
                      </a:pPr>
                      <a:r>
                        <a:rPr lang="en-GB" sz="1400" b="1" spc="-10" dirty="0">
                          <a:solidFill>
                            <a:srgbClr val="FFFFFF"/>
                          </a:solidFill>
                          <a:latin typeface="Trebuchet MS" panose="020B0603020202020204" pitchFamily="34" charset="0"/>
                          <a:cs typeface="Trebuchet MS"/>
                        </a:rPr>
                        <a:t>10</a:t>
                      </a:r>
                      <a:endParaRPr sz="1400" b="1" dirty="0">
                        <a:latin typeface="Trebuchet MS" panose="020B0603020202020204" pitchFamily="34" charset="0"/>
                        <a:cs typeface="Trebuchet MS"/>
                      </a:endParaRPr>
                    </a:p>
                  </a:txBody>
                  <a:tcPr marL="0" marR="0" marT="165100" marB="0">
                    <a:lnT w="9525">
                      <a:solidFill>
                        <a:srgbClr val="D0CECE"/>
                      </a:solidFill>
                      <a:prstDash val="solid"/>
                    </a:lnT>
                    <a:lnB w="9525">
                      <a:solidFill>
                        <a:srgbClr val="D0CECE"/>
                      </a:solidFill>
                      <a:prstDash val="solid"/>
                    </a:lnB>
                    <a:solidFill>
                      <a:srgbClr val="E236C1"/>
                    </a:solidFill>
                  </a:tcPr>
                </a:tc>
                <a:tc>
                  <a:txBody>
                    <a:bodyPr/>
                    <a:lstStyle/>
                    <a:p>
                      <a:pPr marL="1270" algn="ctr">
                        <a:lnSpc>
                          <a:spcPct val="100000"/>
                        </a:lnSpc>
                        <a:spcBef>
                          <a:spcPts val="1300"/>
                        </a:spcBef>
                      </a:pPr>
                      <a:r>
                        <a:rPr lang="en-GB" sz="1400" b="1" spc="-5" dirty="0">
                          <a:solidFill>
                            <a:srgbClr val="FFFFFF"/>
                          </a:solidFill>
                          <a:latin typeface="Trebuchet MS" panose="020B0603020202020204" pitchFamily="34" charset="0"/>
                          <a:cs typeface="Trebuchet MS"/>
                        </a:rPr>
                        <a:t>235</a:t>
                      </a:r>
                      <a:endParaRPr sz="1400" b="1" dirty="0">
                        <a:latin typeface="Trebuchet MS" panose="020B0603020202020204" pitchFamily="34" charset="0"/>
                        <a:cs typeface="Trebuchet MS"/>
                      </a:endParaRPr>
                    </a:p>
                  </a:txBody>
                  <a:tcPr marL="0" marR="0" marT="165100" marB="0">
                    <a:lnT w="9525">
                      <a:solidFill>
                        <a:srgbClr val="D0CECE"/>
                      </a:solidFill>
                      <a:prstDash val="solid"/>
                    </a:lnT>
                    <a:lnB w="9525">
                      <a:solidFill>
                        <a:srgbClr val="D0CECE"/>
                      </a:solidFill>
                      <a:prstDash val="solid"/>
                    </a:lnB>
                    <a:solidFill>
                      <a:srgbClr val="71AC63"/>
                    </a:solidFill>
                  </a:tcPr>
                </a:tc>
                <a:extLst>
                  <a:ext uri="{0D108BD9-81ED-4DB2-BD59-A6C34878D82A}">
                    <a16:rowId xmlns:a16="http://schemas.microsoft.com/office/drawing/2014/main" val="10001"/>
                  </a:ext>
                </a:extLst>
              </a:tr>
              <a:tr h="619760">
                <a:tc>
                  <a:txBody>
                    <a:bodyPr/>
                    <a:lstStyle/>
                    <a:p>
                      <a:pPr marR="407034" algn="ctr">
                        <a:lnSpc>
                          <a:spcPct val="100000"/>
                        </a:lnSpc>
                      </a:pPr>
                      <a:r>
                        <a:rPr lang="en-GB" sz="1400" b="0" spc="0" dirty="0">
                          <a:latin typeface="Trebuchet MS" panose="020B0603020202020204" pitchFamily="34" charset="0"/>
                          <a:cs typeface="Times New Roman"/>
                        </a:rPr>
                        <a:t>       </a:t>
                      </a:r>
                    </a:p>
                    <a:p>
                      <a:pPr marR="407034" algn="ctr">
                        <a:lnSpc>
                          <a:spcPct val="100000"/>
                        </a:lnSpc>
                      </a:pPr>
                      <a:r>
                        <a:rPr lang="en-GB" sz="1400" b="0" spc="0" dirty="0">
                          <a:latin typeface="Trebuchet MS" panose="020B0603020202020204" pitchFamily="34" charset="0"/>
                          <a:cs typeface="Times New Roman"/>
                        </a:rPr>
                        <a:t>        </a:t>
                      </a:r>
                      <a:r>
                        <a:rPr lang="en-GB" sz="1400" b="1" spc="-5" dirty="0">
                          <a:latin typeface="Trebuchet MS" panose="020B0603020202020204" pitchFamily="34" charset="0"/>
                          <a:cs typeface="Trebuchet MS"/>
                        </a:rPr>
                        <a:t>February</a:t>
                      </a:r>
                      <a:endParaRPr sz="1400" b="1" dirty="0">
                        <a:latin typeface="Trebuchet MS" panose="020B0603020202020204" pitchFamily="34" charset="0"/>
                        <a:cs typeface="Trebuchet MS"/>
                      </a:endParaRPr>
                    </a:p>
                  </a:txBody>
                  <a:tcPr marL="0" marR="0" marT="3810" marB="0">
                    <a:lnR w="19050">
                      <a:solidFill>
                        <a:srgbClr val="FFFFFF"/>
                      </a:solidFill>
                      <a:prstDash val="solid"/>
                    </a:lnR>
                    <a:lnT w="9525">
                      <a:solidFill>
                        <a:srgbClr val="D0CECE"/>
                      </a:solidFill>
                      <a:prstDash val="solid"/>
                    </a:lnT>
                    <a:lnB w="9525">
                      <a:solidFill>
                        <a:srgbClr val="D0CECE"/>
                      </a:solidFill>
                      <a:prstDash val="solid"/>
                    </a:lnB>
                    <a:solidFill>
                      <a:srgbClr val="E0DFDC"/>
                    </a:solidFill>
                  </a:tcPr>
                </a:tc>
                <a:tc>
                  <a:txBody>
                    <a:bodyPr/>
                    <a:lstStyle/>
                    <a:p>
                      <a:pPr>
                        <a:lnSpc>
                          <a:spcPct val="100000"/>
                        </a:lnSpc>
                        <a:spcBef>
                          <a:spcPts val="10"/>
                        </a:spcBef>
                      </a:pPr>
                      <a:endParaRPr sz="1400" b="1" dirty="0">
                        <a:latin typeface="Trebuchet MS" panose="020B0603020202020204" pitchFamily="34" charset="0"/>
                        <a:cs typeface="Times New Roman"/>
                      </a:endParaRPr>
                    </a:p>
                    <a:p>
                      <a:pPr algn="ctr">
                        <a:lnSpc>
                          <a:spcPct val="100000"/>
                        </a:lnSpc>
                      </a:pPr>
                      <a:r>
                        <a:rPr sz="1400" b="1" spc="-5" dirty="0">
                          <a:solidFill>
                            <a:srgbClr val="FFFFFF"/>
                          </a:solidFill>
                          <a:latin typeface="Trebuchet MS" panose="020B0603020202020204" pitchFamily="34" charset="0"/>
                          <a:cs typeface="Trebuchet MS"/>
                        </a:rPr>
                        <a:t>1</a:t>
                      </a:r>
                      <a:r>
                        <a:rPr lang="en-GB" sz="1400" b="1" spc="-5" dirty="0">
                          <a:solidFill>
                            <a:srgbClr val="FFFFFF"/>
                          </a:solidFill>
                          <a:latin typeface="Trebuchet MS" panose="020B0603020202020204" pitchFamily="34" charset="0"/>
                          <a:cs typeface="Trebuchet MS"/>
                        </a:rPr>
                        <a:t>40</a:t>
                      </a:r>
                      <a:endParaRPr sz="1400" b="1" dirty="0">
                        <a:latin typeface="Trebuchet MS" panose="020B0603020202020204" pitchFamily="34" charset="0"/>
                        <a:cs typeface="Trebuchet MS"/>
                      </a:endParaRPr>
                    </a:p>
                  </a:txBody>
                  <a:tcPr marL="0" marR="0" marT="1270" marB="0">
                    <a:lnL w="19050">
                      <a:solidFill>
                        <a:srgbClr val="FFFFFF"/>
                      </a:solidFill>
                      <a:prstDash val="solid"/>
                    </a:lnL>
                    <a:lnT w="9525">
                      <a:solidFill>
                        <a:srgbClr val="D0CECE"/>
                      </a:solidFill>
                      <a:prstDash val="solid"/>
                    </a:lnT>
                    <a:lnB w="9525">
                      <a:solidFill>
                        <a:srgbClr val="D0CECE"/>
                      </a:solidFill>
                      <a:prstDash val="solid"/>
                    </a:lnB>
                    <a:solidFill>
                      <a:srgbClr val="215F6E"/>
                    </a:solidFill>
                  </a:tcPr>
                </a:tc>
                <a:tc>
                  <a:txBody>
                    <a:bodyPr/>
                    <a:lstStyle/>
                    <a:p>
                      <a:pPr>
                        <a:lnSpc>
                          <a:spcPct val="100000"/>
                        </a:lnSpc>
                        <a:spcBef>
                          <a:spcPts val="10"/>
                        </a:spcBef>
                      </a:pPr>
                      <a:endParaRPr sz="1400" b="1" dirty="0">
                        <a:latin typeface="Trebuchet MS" panose="020B0603020202020204" pitchFamily="34" charset="0"/>
                        <a:cs typeface="Times New Roman"/>
                      </a:endParaRPr>
                    </a:p>
                    <a:p>
                      <a:pPr marR="941705" algn="r">
                        <a:lnSpc>
                          <a:spcPct val="100000"/>
                        </a:lnSpc>
                      </a:pPr>
                      <a:r>
                        <a:rPr lang="en-GB" sz="1400" b="1" spc="-5" dirty="0">
                          <a:solidFill>
                            <a:srgbClr val="FFFFFF"/>
                          </a:solidFill>
                          <a:latin typeface="Trebuchet MS" panose="020B0603020202020204" pitchFamily="34" charset="0"/>
                          <a:cs typeface="Trebuchet MS"/>
                        </a:rPr>
                        <a:t>14</a:t>
                      </a:r>
                      <a:endParaRPr sz="1400" b="1" dirty="0">
                        <a:latin typeface="Trebuchet MS" panose="020B0603020202020204" pitchFamily="34" charset="0"/>
                        <a:cs typeface="Trebuchet MS"/>
                      </a:endParaRPr>
                    </a:p>
                  </a:txBody>
                  <a:tcPr marL="0" marR="0" marT="1270" marB="0">
                    <a:lnT w="9525">
                      <a:solidFill>
                        <a:srgbClr val="D0CECE"/>
                      </a:solidFill>
                      <a:prstDash val="solid"/>
                    </a:lnT>
                    <a:lnB w="9525">
                      <a:solidFill>
                        <a:srgbClr val="D0CECE"/>
                      </a:solidFill>
                      <a:prstDash val="solid"/>
                    </a:lnB>
                    <a:solidFill>
                      <a:srgbClr val="E236C1"/>
                    </a:solidFill>
                  </a:tcPr>
                </a:tc>
                <a:tc>
                  <a:txBody>
                    <a:bodyPr/>
                    <a:lstStyle/>
                    <a:p>
                      <a:pPr>
                        <a:lnSpc>
                          <a:spcPct val="100000"/>
                        </a:lnSpc>
                        <a:spcBef>
                          <a:spcPts val="10"/>
                        </a:spcBef>
                      </a:pPr>
                      <a:endParaRPr sz="1400" b="1" dirty="0">
                        <a:latin typeface="Trebuchet MS" panose="020B0603020202020204" pitchFamily="34" charset="0"/>
                        <a:cs typeface="Times New Roman"/>
                      </a:endParaRPr>
                    </a:p>
                    <a:p>
                      <a:pPr marL="1270" algn="ctr">
                        <a:lnSpc>
                          <a:spcPct val="100000"/>
                        </a:lnSpc>
                      </a:pPr>
                      <a:r>
                        <a:rPr lang="en-GB" sz="1400" b="1" spc="-5" dirty="0">
                          <a:solidFill>
                            <a:srgbClr val="FFFFFF"/>
                          </a:solidFill>
                          <a:latin typeface="Trebuchet MS" panose="020B0603020202020204" pitchFamily="34" charset="0"/>
                          <a:cs typeface="Trebuchet MS"/>
                        </a:rPr>
                        <a:t>246</a:t>
                      </a:r>
                      <a:endParaRPr sz="1400" b="1" dirty="0">
                        <a:latin typeface="Trebuchet MS" panose="020B0603020202020204" pitchFamily="34" charset="0"/>
                        <a:cs typeface="Trebuchet MS"/>
                      </a:endParaRPr>
                    </a:p>
                  </a:txBody>
                  <a:tcPr marL="0" marR="0" marT="1270" marB="0">
                    <a:lnT w="9525">
                      <a:solidFill>
                        <a:srgbClr val="D0CECE"/>
                      </a:solidFill>
                      <a:prstDash val="solid"/>
                    </a:lnT>
                    <a:lnB w="9525">
                      <a:solidFill>
                        <a:srgbClr val="D0CECE"/>
                      </a:solidFill>
                      <a:prstDash val="solid"/>
                    </a:lnB>
                    <a:solidFill>
                      <a:srgbClr val="71AC63"/>
                    </a:solidFill>
                  </a:tcPr>
                </a:tc>
                <a:extLst>
                  <a:ext uri="{0D108BD9-81ED-4DB2-BD59-A6C34878D82A}">
                    <a16:rowId xmlns:a16="http://schemas.microsoft.com/office/drawing/2014/main" val="10002"/>
                  </a:ext>
                </a:extLst>
              </a:tr>
              <a:tr h="590550">
                <a:tc>
                  <a:txBody>
                    <a:bodyPr/>
                    <a:lstStyle/>
                    <a:p>
                      <a:pPr>
                        <a:lnSpc>
                          <a:spcPct val="100000"/>
                        </a:lnSpc>
                        <a:spcBef>
                          <a:spcPts val="30"/>
                        </a:spcBef>
                      </a:pPr>
                      <a:endParaRPr sz="1400" b="1" dirty="0">
                        <a:latin typeface="Trebuchet MS" panose="020B0603020202020204" pitchFamily="34" charset="0"/>
                        <a:cs typeface="Times New Roman"/>
                      </a:endParaRPr>
                    </a:p>
                    <a:p>
                      <a:pPr algn="ctr">
                        <a:lnSpc>
                          <a:spcPct val="100000"/>
                        </a:lnSpc>
                        <a:spcBef>
                          <a:spcPts val="5"/>
                        </a:spcBef>
                      </a:pPr>
                      <a:r>
                        <a:rPr lang="en-GB" sz="1400" b="1" dirty="0">
                          <a:latin typeface="Trebuchet MS" panose="020B0603020202020204" pitchFamily="34" charset="0"/>
                          <a:cs typeface="Trebuchet MS"/>
                        </a:rPr>
                        <a:t>   March</a:t>
                      </a:r>
                      <a:endParaRPr sz="1400" b="1" dirty="0">
                        <a:latin typeface="Trebuchet MS" panose="020B0603020202020204" pitchFamily="34" charset="0"/>
                        <a:cs typeface="Trebuchet MS"/>
                      </a:endParaRPr>
                    </a:p>
                  </a:txBody>
                  <a:tcPr marL="0" marR="0" marT="3810" marB="0">
                    <a:lnR w="19050">
                      <a:solidFill>
                        <a:srgbClr val="FFFFFF"/>
                      </a:solidFill>
                      <a:prstDash val="solid"/>
                    </a:lnR>
                    <a:lnT w="9525">
                      <a:solidFill>
                        <a:srgbClr val="D0CECE"/>
                      </a:solidFill>
                      <a:prstDash val="solid"/>
                    </a:lnT>
                    <a:lnB w="9525">
                      <a:solidFill>
                        <a:srgbClr val="D0CECE"/>
                      </a:solidFill>
                      <a:prstDash val="solid"/>
                    </a:lnB>
                    <a:solidFill>
                      <a:srgbClr val="E0DFDC"/>
                    </a:solidFill>
                  </a:tcPr>
                </a:tc>
                <a:tc>
                  <a:txBody>
                    <a:bodyPr/>
                    <a:lstStyle/>
                    <a:p>
                      <a:pPr>
                        <a:lnSpc>
                          <a:spcPct val="100000"/>
                        </a:lnSpc>
                        <a:spcBef>
                          <a:spcPts val="10"/>
                        </a:spcBef>
                      </a:pPr>
                      <a:endParaRPr sz="1400" b="1" dirty="0">
                        <a:latin typeface="Trebuchet MS" panose="020B0603020202020204" pitchFamily="34" charset="0"/>
                        <a:cs typeface="Times New Roman"/>
                      </a:endParaRPr>
                    </a:p>
                    <a:p>
                      <a:pPr algn="ctr">
                        <a:lnSpc>
                          <a:spcPct val="100000"/>
                        </a:lnSpc>
                        <a:spcBef>
                          <a:spcPts val="5"/>
                        </a:spcBef>
                      </a:pPr>
                      <a:r>
                        <a:rPr lang="en-GB" sz="1400" b="1" spc="-5" dirty="0">
                          <a:solidFill>
                            <a:srgbClr val="FFFFFF"/>
                          </a:solidFill>
                          <a:latin typeface="Trebuchet MS" panose="020B0603020202020204" pitchFamily="34" charset="0"/>
                          <a:cs typeface="Trebuchet MS"/>
                        </a:rPr>
                        <a:t>79</a:t>
                      </a:r>
                      <a:endParaRPr sz="1400" b="1" dirty="0">
                        <a:latin typeface="Trebuchet MS" panose="020B0603020202020204" pitchFamily="34" charset="0"/>
                        <a:cs typeface="Trebuchet MS"/>
                      </a:endParaRPr>
                    </a:p>
                  </a:txBody>
                  <a:tcPr marL="0" marR="0" marT="1270" marB="0">
                    <a:lnL w="19050">
                      <a:solidFill>
                        <a:srgbClr val="FFFFFF"/>
                      </a:solidFill>
                      <a:prstDash val="solid"/>
                    </a:lnL>
                    <a:lnT w="9525">
                      <a:solidFill>
                        <a:srgbClr val="D0CECE"/>
                      </a:solidFill>
                      <a:prstDash val="solid"/>
                    </a:lnT>
                    <a:lnB w="9525">
                      <a:solidFill>
                        <a:srgbClr val="D0CECE"/>
                      </a:solidFill>
                      <a:prstDash val="solid"/>
                    </a:lnB>
                    <a:solidFill>
                      <a:srgbClr val="215F6E"/>
                    </a:solidFill>
                  </a:tcPr>
                </a:tc>
                <a:tc>
                  <a:txBody>
                    <a:bodyPr/>
                    <a:lstStyle/>
                    <a:p>
                      <a:pPr>
                        <a:lnSpc>
                          <a:spcPct val="100000"/>
                        </a:lnSpc>
                        <a:spcBef>
                          <a:spcPts val="10"/>
                        </a:spcBef>
                      </a:pPr>
                      <a:endParaRPr sz="1400" b="1" dirty="0">
                        <a:latin typeface="Trebuchet MS" panose="020B0603020202020204" pitchFamily="34" charset="0"/>
                        <a:cs typeface="Times New Roman"/>
                      </a:endParaRPr>
                    </a:p>
                    <a:p>
                      <a:pPr marR="941705" algn="r">
                        <a:lnSpc>
                          <a:spcPct val="100000"/>
                        </a:lnSpc>
                        <a:spcBef>
                          <a:spcPts val="5"/>
                        </a:spcBef>
                      </a:pPr>
                      <a:r>
                        <a:rPr lang="en-GB" sz="1400" b="1" spc="-5" dirty="0">
                          <a:solidFill>
                            <a:srgbClr val="FFFFFF"/>
                          </a:solidFill>
                          <a:latin typeface="Trebuchet MS" panose="020B0603020202020204" pitchFamily="34" charset="0"/>
                          <a:cs typeface="Trebuchet MS"/>
                        </a:rPr>
                        <a:t>30</a:t>
                      </a:r>
                      <a:endParaRPr sz="1400" b="1" dirty="0">
                        <a:latin typeface="Trebuchet MS" panose="020B0603020202020204" pitchFamily="34" charset="0"/>
                        <a:cs typeface="Trebuchet MS"/>
                      </a:endParaRPr>
                    </a:p>
                  </a:txBody>
                  <a:tcPr marL="0" marR="0" marT="1270" marB="0">
                    <a:lnT w="9525">
                      <a:solidFill>
                        <a:srgbClr val="D0CECE"/>
                      </a:solidFill>
                      <a:prstDash val="solid"/>
                    </a:lnT>
                    <a:lnB w="9525">
                      <a:solidFill>
                        <a:srgbClr val="D0CECE"/>
                      </a:solidFill>
                      <a:prstDash val="solid"/>
                    </a:lnB>
                    <a:solidFill>
                      <a:srgbClr val="E236C1"/>
                    </a:solidFill>
                  </a:tcPr>
                </a:tc>
                <a:tc>
                  <a:txBody>
                    <a:bodyPr/>
                    <a:lstStyle/>
                    <a:p>
                      <a:pPr>
                        <a:lnSpc>
                          <a:spcPct val="100000"/>
                        </a:lnSpc>
                        <a:spcBef>
                          <a:spcPts val="10"/>
                        </a:spcBef>
                      </a:pPr>
                      <a:endParaRPr sz="1400" b="1" dirty="0">
                        <a:latin typeface="Trebuchet MS" panose="020B0603020202020204" pitchFamily="34" charset="0"/>
                        <a:cs typeface="Times New Roman"/>
                      </a:endParaRPr>
                    </a:p>
                    <a:p>
                      <a:pPr marL="1270" algn="ctr">
                        <a:lnSpc>
                          <a:spcPct val="100000"/>
                        </a:lnSpc>
                        <a:spcBef>
                          <a:spcPts val="5"/>
                        </a:spcBef>
                      </a:pPr>
                      <a:r>
                        <a:rPr lang="en-GB" sz="1400" b="1" spc="-5" dirty="0">
                          <a:solidFill>
                            <a:srgbClr val="FFFFFF"/>
                          </a:solidFill>
                          <a:latin typeface="Trebuchet MS" panose="020B0603020202020204" pitchFamily="34" charset="0"/>
                          <a:cs typeface="Trebuchet MS"/>
                        </a:rPr>
                        <a:t>180</a:t>
                      </a:r>
                      <a:endParaRPr sz="1400" b="1" dirty="0">
                        <a:latin typeface="Trebuchet MS" panose="020B0603020202020204" pitchFamily="34" charset="0"/>
                        <a:cs typeface="Trebuchet MS"/>
                      </a:endParaRPr>
                    </a:p>
                  </a:txBody>
                  <a:tcPr marL="0" marR="0" marT="1270" marB="0">
                    <a:lnT w="9525">
                      <a:solidFill>
                        <a:srgbClr val="D0CECE"/>
                      </a:solidFill>
                      <a:prstDash val="solid"/>
                    </a:lnT>
                    <a:lnB w="9525">
                      <a:solidFill>
                        <a:srgbClr val="D0CECE"/>
                      </a:solidFill>
                      <a:prstDash val="solid"/>
                    </a:lnB>
                    <a:solidFill>
                      <a:srgbClr val="71AC63"/>
                    </a:solidFill>
                  </a:tcPr>
                </a:tc>
                <a:extLst>
                  <a:ext uri="{0D108BD9-81ED-4DB2-BD59-A6C34878D82A}">
                    <a16:rowId xmlns:a16="http://schemas.microsoft.com/office/drawing/2014/main" val="10003"/>
                  </a:ext>
                </a:extLst>
              </a:tr>
              <a:tr h="590550">
                <a:tc>
                  <a:txBody>
                    <a:bodyPr/>
                    <a:lstStyle/>
                    <a:p>
                      <a:pPr>
                        <a:lnSpc>
                          <a:spcPct val="100000"/>
                        </a:lnSpc>
                        <a:spcBef>
                          <a:spcPts val="30"/>
                        </a:spcBef>
                      </a:pPr>
                      <a:endParaRPr sz="1400" b="1" dirty="0">
                        <a:latin typeface="Trebuchet MS" panose="020B0603020202020204" pitchFamily="34" charset="0"/>
                        <a:cs typeface="Times New Roman"/>
                      </a:endParaRPr>
                    </a:p>
                    <a:p>
                      <a:pPr algn="ctr">
                        <a:lnSpc>
                          <a:spcPct val="100000"/>
                        </a:lnSpc>
                        <a:spcBef>
                          <a:spcPts val="5"/>
                        </a:spcBef>
                      </a:pPr>
                      <a:r>
                        <a:rPr sz="1400" b="1" spc="-5" dirty="0">
                          <a:latin typeface="Trebuchet MS" panose="020B0603020202020204" pitchFamily="34" charset="0"/>
                          <a:cs typeface="Trebuchet MS"/>
                        </a:rPr>
                        <a:t>Total</a:t>
                      </a:r>
                      <a:endParaRPr sz="1400" b="1" dirty="0">
                        <a:latin typeface="Trebuchet MS" panose="020B0603020202020204" pitchFamily="34" charset="0"/>
                        <a:cs typeface="Trebuchet MS"/>
                      </a:endParaRPr>
                    </a:p>
                  </a:txBody>
                  <a:tcPr marL="0" marR="0" marT="3810" marB="0">
                    <a:lnR w="19050">
                      <a:solidFill>
                        <a:srgbClr val="FFFFFF"/>
                      </a:solidFill>
                      <a:prstDash val="solid"/>
                    </a:lnR>
                    <a:lnT w="9525">
                      <a:solidFill>
                        <a:srgbClr val="D0CECE"/>
                      </a:solidFill>
                      <a:prstDash val="solid"/>
                    </a:lnT>
                    <a:solidFill>
                      <a:srgbClr val="E0DFDC"/>
                    </a:solidFill>
                  </a:tcPr>
                </a:tc>
                <a:tc>
                  <a:txBody>
                    <a:bodyPr/>
                    <a:lstStyle/>
                    <a:p>
                      <a:pPr>
                        <a:lnSpc>
                          <a:spcPct val="100000"/>
                        </a:lnSpc>
                        <a:spcBef>
                          <a:spcPts val="10"/>
                        </a:spcBef>
                      </a:pPr>
                      <a:endParaRPr sz="1400" b="1" dirty="0">
                        <a:latin typeface="Trebuchet MS" panose="020B0603020202020204" pitchFamily="34" charset="0"/>
                        <a:cs typeface="Times New Roman"/>
                      </a:endParaRPr>
                    </a:p>
                    <a:p>
                      <a:pPr algn="ctr">
                        <a:lnSpc>
                          <a:spcPct val="100000"/>
                        </a:lnSpc>
                        <a:spcBef>
                          <a:spcPts val="5"/>
                        </a:spcBef>
                      </a:pPr>
                      <a:r>
                        <a:rPr lang="en-GB" sz="1400" b="1" spc="-5" dirty="0">
                          <a:solidFill>
                            <a:srgbClr val="FFFFFF"/>
                          </a:solidFill>
                          <a:latin typeface="Trebuchet MS" panose="020B0603020202020204" pitchFamily="34" charset="0"/>
                          <a:cs typeface="Trebuchet MS"/>
                        </a:rPr>
                        <a:t>375</a:t>
                      </a:r>
                      <a:endParaRPr sz="1400" b="1" dirty="0">
                        <a:latin typeface="Trebuchet MS" panose="020B0603020202020204" pitchFamily="34" charset="0"/>
                        <a:cs typeface="Trebuchet MS"/>
                      </a:endParaRPr>
                    </a:p>
                  </a:txBody>
                  <a:tcPr marL="0" marR="0" marT="1270" marB="0">
                    <a:lnL w="19050">
                      <a:solidFill>
                        <a:srgbClr val="FFFFFF"/>
                      </a:solidFill>
                      <a:prstDash val="solid"/>
                    </a:lnL>
                    <a:lnT w="9525">
                      <a:solidFill>
                        <a:srgbClr val="D0CECE"/>
                      </a:solidFill>
                      <a:prstDash val="solid"/>
                    </a:lnT>
                    <a:solidFill>
                      <a:srgbClr val="215F6E"/>
                    </a:solidFill>
                  </a:tcPr>
                </a:tc>
                <a:tc>
                  <a:txBody>
                    <a:bodyPr/>
                    <a:lstStyle/>
                    <a:p>
                      <a:pPr>
                        <a:lnSpc>
                          <a:spcPct val="100000"/>
                        </a:lnSpc>
                        <a:spcBef>
                          <a:spcPts val="10"/>
                        </a:spcBef>
                      </a:pPr>
                      <a:endParaRPr sz="1400" b="1" dirty="0">
                        <a:latin typeface="Trebuchet MS" panose="020B0603020202020204" pitchFamily="34" charset="0"/>
                        <a:cs typeface="Times New Roman"/>
                      </a:endParaRPr>
                    </a:p>
                    <a:p>
                      <a:pPr marR="941705" algn="r">
                        <a:lnSpc>
                          <a:spcPct val="100000"/>
                        </a:lnSpc>
                        <a:spcBef>
                          <a:spcPts val="5"/>
                        </a:spcBef>
                      </a:pPr>
                      <a:r>
                        <a:rPr lang="en-GB" sz="1400" b="1" spc="-5" dirty="0">
                          <a:solidFill>
                            <a:srgbClr val="FFFFFF"/>
                          </a:solidFill>
                          <a:latin typeface="Trebuchet MS" panose="020B0603020202020204" pitchFamily="34" charset="0"/>
                          <a:cs typeface="Trebuchet MS"/>
                        </a:rPr>
                        <a:t>54</a:t>
                      </a:r>
                      <a:endParaRPr sz="1400" b="1" dirty="0">
                        <a:latin typeface="Trebuchet MS" panose="020B0603020202020204" pitchFamily="34" charset="0"/>
                        <a:cs typeface="Trebuchet MS"/>
                      </a:endParaRPr>
                    </a:p>
                  </a:txBody>
                  <a:tcPr marL="0" marR="0" marT="1270" marB="0">
                    <a:lnT w="9525">
                      <a:solidFill>
                        <a:srgbClr val="D0CECE"/>
                      </a:solidFill>
                      <a:prstDash val="solid"/>
                    </a:lnT>
                    <a:solidFill>
                      <a:srgbClr val="E236C1"/>
                    </a:solidFill>
                  </a:tcPr>
                </a:tc>
                <a:tc>
                  <a:txBody>
                    <a:bodyPr/>
                    <a:lstStyle/>
                    <a:p>
                      <a:pPr>
                        <a:lnSpc>
                          <a:spcPct val="100000"/>
                        </a:lnSpc>
                        <a:spcBef>
                          <a:spcPts val="10"/>
                        </a:spcBef>
                      </a:pPr>
                      <a:endParaRPr sz="1400" b="1" dirty="0">
                        <a:latin typeface="Trebuchet MS" panose="020B0603020202020204" pitchFamily="34" charset="0"/>
                        <a:cs typeface="Times New Roman"/>
                      </a:endParaRPr>
                    </a:p>
                    <a:p>
                      <a:pPr marL="1270" algn="ctr">
                        <a:lnSpc>
                          <a:spcPct val="100000"/>
                        </a:lnSpc>
                        <a:spcBef>
                          <a:spcPts val="5"/>
                        </a:spcBef>
                      </a:pPr>
                      <a:r>
                        <a:rPr lang="en-GB" sz="1400" b="1" spc="-5" dirty="0">
                          <a:solidFill>
                            <a:srgbClr val="FFFFFF"/>
                          </a:solidFill>
                          <a:latin typeface="Trebuchet MS" panose="020B0603020202020204" pitchFamily="34" charset="0"/>
                          <a:cs typeface="Trebuchet MS"/>
                        </a:rPr>
                        <a:t>661</a:t>
                      </a:r>
                      <a:endParaRPr sz="1400" b="1" dirty="0">
                        <a:latin typeface="Trebuchet MS" panose="020B0603020202020204" pitchFamily="34" charset="0"/>
                        <a:cs typeface="Trebuchet MS"/>
                      </a:endParaRPr>
                    </a:p>
                  </a:txBody>
                  <a:tcPr marL="0" marR="0" marT="1270" marB="0">
                    <a:lnT w="9525">
                      <a:solidFill>
                        <a:srgbClr val="D0CECE"/>
                      </a:solidFill>
                      <a:prstDash val="solid"/>
                    </a:lnT>
                    <a:solidFill>
                      <a:srgbClr val="71AC63"/>
                    </a:solidFill>
                  </a:tcPr>
                </a:tc>
                <a:extLst>
                  <a:ext uri="{0D108BD9-81ED-4DB2-BD59-A6C34878D82A}">
                    <a16:rowId xmlns:a16="http://schemas.microsoft.com/office/drawing/2014/main" val="10004"/>
                  </a:ext>
                </a:extLst>
              </a:tr>
            </a:tbl>
          </a:graphicData>
        </a:graphic>
      </p:graphicFrame>
      <p:pic>
        <p:nvPicPr>
          <p:cNvPr id="5" name="object 5"/>
          <p:cNvPicPr/>
          <p:nvPr/>
        </p:nvPicPr>
        <p:blipFill>
          <a:blip r:embed="rId4" cstate="print"/>
          <a:stretch>
            <a:fillRect/>
          </a:stretch>
        </p:blipFill>
        <p:spPr>
          <a:xfrm>
            <a:off x="8802623" y="99060"/>
            <a:ext cx="1487424" cy="185927"/>
          </a:xfrm>
          <a:prstGeom prst="rect">
            <a:avLst/>
          </a:prstGeom>
        </p:spPr>
      </p:pic>
      <p:sp>
        <p:nvSpPr>
          <p:cNvPr id="6" name="object 6"/>
          <p:cNvSpPr txBox="1">
            <a:spLocks noGrp="1"/>
          </p:cNvSpPr>
          <p:nvPr>
            <p:ph type="title"/>
          </p:nvPr>
        </p:nvSpPr>
        <p:spPr>
          <a:xfrm>
            <a:off x="9471406" y="307975"/>
            <a:ext cx="814069"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8" name="object 8"/>
          <p:cNvSpPr txBox="1"/>
          <p:nvPr/>
        </p:nvSpPr>
        <p:spPr>
          <a:xfrm>
            <a:off x="9581133" y="6465214"/>
            <a:ext cx="166370" cy="177800"/>
          </a:xfrm>
          <a:prstGeom prst="rect">
            <a:avLst/>
          </a:prstGeom>
        </p:spPr>
        <p:txBody>
          <a:bodyPr vert="horz" wrap="square" lIns="0" tIns="0" rIns="0" bIns="0" rtlCol="0">
            <a:spAutoFit/>
          </a:bodyPr>
          <a:lstStyle/>
          <a:p>
            <a:pPr marL="38100">
              <a:lnSpc>
                <a:spcPts val="1240"/>
              </a:lnSpc>
            </a:pPr>
            <a:r>
              <a:rPr sz="1200" dirty="0">
                <a:solidFill>
                  <a:srgbClr val="888888"/>
                </a:solidFill>
                <a:latin typeface="Calibri"/>
                <a:cs typeface="Calibri"/>
              </a:rPr>
              <a:t>5</a:t>
            </a:r>
            <a:endParaRPr sz="1200">
              <a:latin typeface="Calibri"/>
              <a:cs typeface="Calibri"/>
            </a:endParaRPr>
          </a:p>
        </p:txBody>
      </p:sp>
      <p:sp>
        <p:nvSpPr>
          <p:cNvPr id="7" name="object 7"/>
          <p:cNvSpPr txBox="1"/>
          <p:nvPr/>
        </p:nvSpPr>
        <p:spPr>
          <a:xfrm>
            <a:off x="1031544" y="360426"/>
            <a:ext cx="407289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latin typeface="Trebuchet MS"/>
                <a:cs typeface="Trebuchet MS"/>
              </a:rPr>
              <a:t>Overall</a:t>
            </a:r>
            <a:r>
              <a:rPr sz="3600" spc="-45" dirty="0">
                <a:solidFill>
                  <a:srgbClr val="FFFFFF"/>
                </a:solidFill>
                <a:latin typeface="Trebuchet MS"/>
                <a:cs typeface="Trebuchet MS"/>
              </a:rPr>
              <a:t> </a:t>
            </a:r>
            <a:r>
              <a:rPr sz="3600" dirty="0">
                <a:solidFill>
                  <a:srgbClr val="FFFFFF"/>
                </a:solidFill>
                <a:latin typeface="Trebuchet MS"/>
                <a:cs typeface="Trebuchet MS"/>
              </a:rPr>
              <a:t>Star</a:t>
            </a:r>
            <a:r>
              <a:rPr sz="3600" spc="-35" dirty="0">
                <a:solidFill>
                  <a:srgbClr val="FFFFFF"/>
                </a:solidFill>
                <a:latin typeface="Trebuchet MS"/>
                <a:cs typeface="Trebuchet MS"/>
              </a:rPr>
              <a:t> </a:t>
            </a:r>
            <a:r>
              <a:rPr sz="3600" spc="-5" dirty="0">
                <a:solidFill>
                  <a:srgbClr val="FFFFFF"/>
                </a:solidFill>
                <a:latin typeface="Trebuchet MS"/>
                <a:cs typeface="Trebuchet MS"/>
              </a:rPr>
              <a:t>Ratings</a:t>
            </a:r>
            <a:endParaRPr sz="36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3" name="object 33"/>
          <p:cNvSpPr txBox="1">
            <a:spLocks noGrp="1"/>
          </p:cNvSpPr>
          <p:nvPr>
            <p:ph type="title"/>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pc="-5" dirty="0" err="1"/>
              <a:t>Lewisham</a:t>
            </a:r>
            <a:r>
              <a:rPr spc="-5" dirty="0"/>
              <a:t>  Q</a:t>
            </a:r>
            <a:r>
              <a:rPr lang="en-GB" spc="-5" dirty="0"/>
              <a:t>4</a:t>
            </a:r>
            <a:r>
              <a:rPr spc="-35" dirty="0"/>
              <a:t> </a:t>
            </a:r>
            <a:r>
              <a:rPr dirty="0"/>
              <a:t>|</a:t>
            </a:r>
            <a:r>
              <a:rPr spc="-40" dirty="0"/>
              <a:t> </a:t>
            </a:r>
            <a:r>
              <a:rPr spc="-5" dirty="0"/>
              <a:t>202</a:t>
            </a:r>
            <a:r>
              <a:rPr lang="en-GB" spc="-5" dirty="0"/>
              <a:t>2</a:t>
            </a:r>
            <a:endParaRPr spc="-5" dirty="0"/>
          </a:p>
        </p:txBody>
      </p:sp>
      <p:sp>
        <p:nvSpPr>
          <p:cNvPr id="35" name="object 35"/>
          <p:cNvSpPr txBox="1"/>
          <p:nvPr/>
        </p:nvSpPr>
        <p:spPr>
          <a:xfrm>
            <a:off x="9581133" y="6465214"/>
            <a:ext cx="166370" cy="177800"/>
          </a:xfrm>
          <a:prstGeom prst="rect">
            <a:avLst/>
          </a:prstGeom>
        </p:spPr>
        <p:txBody>
          <a:bodyPr vert="horz" wrap="square" lIns="0" tIns="0" rIns="0" bIns="0" rtlCol="0">
            <a:spAutoFit/>
          </a:bodyPr>
          <a:lstStyle/>
          <a:p>
            <a:pPr marL="38100">
              <a:lnSpc>
                <a:spcPts val="1240"/>
              </a:lnSpc>
            </a:pPr>
            <a:r>
              <a:rPr sz="1200" dirty="0">
                <a:solidFill>
                  <a:srgbClr val="888888"/>
                </a:solidFill>
                <a:latin typeface="Calibri"/>
                <a:cs typeface="Calibri"/>
              </a:rPr>
              <a:t>6</a:t>
            </a:r>
            <a:endParaRPr sz="1200">
              <a:latin typeface="Calibri"/>
              <a:cs typeface="Calibri"/>
            </a:endParaRPr>
          </a:p>
        </p:txBody>
      </p:sp>
      <p:sp>
        <p:nvSpPr>
          <p:cNvPr id="34" name="object 34"/>
          <p:cNvSpPr txBox="1"/>
          <p:nvPr/>
        </p:nvSpPr>
        <p:spPr>
          <a:xfrm>
            <a:off x="1031544" y="360426"/>
            <a:ext cx="8170545" cy="566822"/>
          </a:xfrm>
          <a:prstGeom prst="rect">
            <a:avLst/>
          </a:prstGeom>
        </p:spPr>
        <p:txBody>
          <a:bodyPr vert="horz" wrap="square" lIns="0" tIns="12700" rIns="0" bIns="0" rtlCol="0">
            <a:spAutoFit/>
          </a:bodyPr>
          <a:lstStyle/>
          <a:p>
            <a:pPr marL="12700">
              <a:lnSpc>
                <a:spcPct val="100000"/>
              </a:lnSpc>
              <a:spcBef>
                <a:spcPts val="100"/>
              </a:spcBef>
            </a:pPr>
            <a:r>
              <a:rPr lang="en-GB" sz="3600" dirty="0">
                <a:solidFill>
                  <a:srgbClr val="FFFFFF"/>
                </a:solidFill>
                <a:latin typeface="Trebuchet MS"/>
                <a:cs typeface="Trebuchet MS"/>
              </a:rPr>
              <a:t>Overall</a:t>
            </a:r>
            <a:r>
              <a:rPr lang="en-GB" sz="3600" spc="-35" dirty="0">
                <a:solidFill>
                  <a:srgbClr val="FFFFFF"/>
                </a:solidFill>
                <a:latin typeface="Trebuchet MS"/>
                <a:cs typeface="Trebuchet MS"/>
              </a:rPr>
              <a:t> </a:t>
            </a:r>
            <a:r>
              <a:rPr lang="en-GB" sz="3600" dirty="0">
                <a:solidFill>
                  <a:srgbClr val="FFFFFF"/>
                </a:solidFill>
                <a:latin typeface="Trebuchet MS"/>
                <a:cs typeface="Trebuchet MS"/>
              </a:rPr>
              <a:t>Star</a:t>
            </a:r>
            <a:r>
              <a:rPr lang="en-GB" sz="3600" spc="-25" dirty="0">
                <a:solidFill>
                  <a:srgbClr val="FFFFFF"/>
                </a:solidFill>
                <a:latin typeface="Trebuchet MS"/>
                <a:cs typeface="Trebuchet MS"/>
              </a:rPr>
              <a:t> </a:t>
            </a:r>
            <a:r>
              <a:rPr lang="en-GB" sz="3600" spc="-5" dirty="0">
                <a:solidFill>
                  <a:srgbClr val="FFFFFF"/>
                </a:solidFill>
                <a:latin typeface="Trebuchet MS"/>
                <a:cs typeface="Trebuchet MS"/>
              </a:rPr>
              <a:t>Ratings</a:t>
            </a:r>
            <a:endParaRPr lang="en-GB" sz="1200" dirty="0">
              <a:latin typeface="Calibri"/>
              <a:cs typeface="Calibri"/>
            </a:endParaRPr>
          </a:p>
        </p:txBody>
      </p:sp>
      <p:sp>
        <p:nvSpPr>
          <p:cNvPr id="36" name="Google Shape;271;p6">
            <a:extLst>
              <a:ext uri="{FF2B5EF4-FFF2-40B4-BE49-F238E27FC236}">
                <a16:creationId xmlns:a16="http://schemas.microsoft.com/office/drawing/2014/main" id="{7B9CD4C5-4322-445E-A4D8-48FC008945EC}"/>
              </a:ext>
            </a:extLst>
          </p:cNvPr>
          <p:cNvSpPr txBox="1"/>
          <p:nvPr/>
        </p:nvSpPr>
        <p:spPr>
          <a:xfrm>
            <a:off x="1031543" y="1104318"/>
            <a:ext cx="8170545" cy="423183"/>
          </a:xfrm>
          <a:prstGeom prst="rect">
            <a:avLst/>
          </a:prstGeom>
          <a:noFill/>
          <a:ln>
            <a:noFill/>
          </a:ln>
        </p:spPr>
        <p:txBody>
          <a:bodyPr spcFirstLastPara="1" wrap="square" lIns="0" tIns="22850" rIns="0" bIns="0" anchor="t" anchorCtr="0">
            <a:spAutoFit/>
          </a:bodyPr>
          <a:lstStyle/>
          <a:p>
            <a:pPr marL="12700" marR="5080" lvl="0" indent="0" algn="ctr" rtl="0">
              <a:spcBef>
                <a:spcPts val="0"/>
              </a:spcBef>
              <a:spcAft>
                <a:spcPts val="0"/>
              </a:spcAft>
              <a:buClr>
                <a:srgbClr val="000000"/>
              </a:buClr>
              <a:buSzPts val="1200"/>
              <a:buFont typeface="Arial"/>
              <a:buNone/>
            </a:pPr>
            <a:r>
              <a:rPr lang="en-US" sz="1300" b="0" i="0" u="none" strike="noStrike" cap="none" dirty="0">
                <a:solidFill>
                  <a:srgbClr val="231F20"/>
                </a:solidFill>
                <a:latin typeface="Trebuchet MS"/>
                <a:ea typeface="Trebuchet MS"/>
                <a:cs typeface="Trebuchet MS"/>
                <a:sym typeface="Trebuchet MS"/>
              </a:rPr>
              <a:t>This chart provides a breakdown of positive, neutral, negative and total reviews for each month, based on the overall star rating provided.</a:t>
            </a:r>
            <a:endParaRPr sz="1300" b="0" i="0" u="none" strike="noStrike" cap="none" dirty="0">
              <a:solidFill>
                <a:srgbClr val="000000"/>
              </a:solidFill>
              <a:latin typeface="Trebuchet MS"/>
              <a:ea typeface="Trebuchet MS"/>
              <a:cs typeface="Trebuchet MS"/>
              <a:sym typeface="Trebuchet MS"/>
            </a:endParaRPr>
          </a:p>
        </p:txBody>
      </p:sp>
      <p:graphicFrame>
        <p:nvGraphicFramePr>
          <p:cNvPr id="37" name="Chart 36">
            <a:extLst>
              <a:ext uri="{FF2B5EF4-FFF2-40B4-BE49-F238E27FC236}">
                <a16:creationId xmlns:a16="http://schemas.microsoft.com/office/drawing/2014/main" id="{E1D93AA1-32F1-4A4D-80B1-14CCF1746DFD}"/>
              </a:ext>
            </a:extLst>
          </p:cNvPr>
          <p:cNvGraphicFramePr/>
          <p:nvPr>
            <p:extLst>
              <p:ext uri="{D42A27DB-BD31-4B8C-83A1-F6EECF244321}">
                <p14:modId xmlns:p14="http://schemas.microsoft.com/office/powerpoint/2010/main" val="2833907487"/>
              </p:ext>
            </p:extLst>
          </p:nvPr>
        </p:nvGraphicFramePr>
        <p:xfrm>
          <a:off x="663742" y="1650764"/>
          <a:ext cx="9188115" cy="499626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 name="object 3"/>
          <p:cNvSpPr txBox="1"/>
          <p:nvPr/>
        </p:nvSpPr>
        <p:spPr>
          <a:xfrm>
            <a:off x="524255" y="1143000"/>
            <a:ext cx="2519680" cy="3716210"/>
          </a:xfrm>
          <a:prstGeom prst="rect">
            <a:avLst/>
          </a:prstGeom>
          <a:ln w="9525">
            <a:solidFill>
              <a:srgbClr val="000000"/>
            </a:solidFill>
          </a:ln>
        </p:spPr>
        <p:txBody>
          <a:bodyPr vert="horz" wrap="square" lIns="0" tIns="28575" rIns="0" bIns="0" rtlCol="0">
            <a:spAutoFit/>
          </a:bodyPr>
          <a:lstStyle/>
          <a:p>
            <a:pPr marL="91440" marR="81280" algn="just">
              <a:lnSpc>
                <a:spcPct val="105000"/>
              </a:lnSpc>
              <a:spcBef>
                <a:spcPts val="225"/>
              </a:spcBef>
            </a:pPr>
            <a:endParaRPr lang="en-GB" sz="1200" b="1" spc="-5" dirty="0">
              <a:latin typeface="Trebuchet MS"/>
              <a:cs typeface="Trebuchet MS"/>
            </a:endParaRPr>
          </a:p>
          <a:p>
            <a:pPr marL="91440" marR="81280" algn="just">
              <a:lnSpc>
                <a:spcPct val="105000"/>
              </a:lnSpc>
              <a:spcBef>
                <a:spcPts val="225"/>
              </a:spcBef>
            </a:pPr>
            <a:r>
              <a:rPr sz="1200" b="1" spc="-5" dirty="0">
                <a:latin typeface="Trebuchet MS"/>
                <a:cs typeface="Trebuchet MS"/>
              </a:rPr>
              <a:t>These</a:t>
            </a:r>
            <a:r>
              <a:rPr sz="1200" b="1" dirty="0">
                <a:latin typeface="Trebuchet MS"/>
                <a:cs typeface="Trebuchet MS"/>
              </a:rPr>
              <a:t> pie</a:t>
            </a:r>
            <a:r>
              <a:rPr sz="1200" b="1" spc="5" dirty="0">
                <a:latin typeface="Trebuchet MS"/>
                <a:cs typeface="Trebuchet MS"/>
              </a:rPr>
              <a:t> </a:t>
            </a:r>
            <a:r>
              <a:rPr sz="1200" b="1" spc="-5" dirty="0">
                <a:latin typeface="Trebuchet MS"/>
                <a:cs typeface="Trebuchet MS"/>
              </a:rPr>
              <a:t>charts</a:t>
            </a:r>
            <a:r>
              <a:rPr sz="1200" b="1" dirty="0">
                <a:latin typeface="Trebuchet MS"/>
                <a:cs typeface="Trebuchet MS"/>
              </a:rPr>
              <a:t> </a:t>
            </a:r>
            <a:r>
              <a:rPr sz="1200" b="1" spc="-5" dirty="0">
                <a:latin typeface="Trebuchet MS"/>
                <a:cs typeface="Trebuchet MS"/>
              </a:rPr>
              <a:t>show</a:t>
            </a:r>
            <a:r>
              <a:rPr sz="1200" b="1" dirty="0">
                <a:latin typeface="Trebuchet MS"/>
                <a:cs typeface="Trebuchet MS"/>
              </a:rPr>
              <a:t> the </a:t>
            </a:r>
            <a:r>
              <a:rPr sz="1200" b="1" spc="5" dirty="0">
                <a:latin typeface="Trebuchet MS"/>
                <a:cs typeface="Trebuchet MS"/>
              </a:rPr>
              <a:t> </a:t>
            </a:r>
            <a:r>
              <a:rPr sz="1200" b="1" spc="-5" dirty="0">
                <a:latin typeface="Trebuchet MS"/>
                <a:cs typeface="Trebuchet MS"/>
              </a:rPr>
              <a:t>breakdown</a:t>
            </a:r>
            <a:r>
              <a:rPr sz="1200" b="1" dirty="0">
                <a:latin typeface="Trebuchet MS"/>
                <a:cs typeface="Trebuchet MS"/>
              </a:rPr>
              <a:t> of</a:t>
            </a:r>
            <a:r>
              <a:rPr sz="1200" b="1" spc="5" dirty="0">
                <a:latin typeface="Trebuchet MS"/>
                <a:cs typeface="Trebuchet MS"/>
              </a:rPr>
              <a:t> </a:t>
            </a:r>
            <a:r>
              <a:rPr sz="1200" b="1" dirty="0">
                <a:latin typeface="Trebuchet MS"/>
                <a:cs typeface="Trebuchet MS"/>
              </a:rPr>
              <a:t>star</a:t>
            </a:r>
            <a:r>
              <a:rPr sz="1200" b="1" spc="5" dirty="0">
                <a:latin typeface="Trebuchet MS"/>
                <a:cs typeface="Trebuchet MS"/>
              </a:rPr>
              <a:t> </a:t>
            </a:r>
            <a:r>
              <a:rPr sz="1200" b="1" spc="-10" dirty="0">
                <a:latin typeface="Trebuchet MS"/>
                <a:cs typeface="Trebuchet MS"/>
              </a:rPr>
              <a:t>ratings</a:t>
            </a:r>
            <a:r>
              <a:rPr sz="1200" b="1" spc="-5" dirty="0">
                <a:latin typeface="Trebuchet MS"/>
                <a:cs typeface="Trebuchet MS"/>
              </a:rPr>
              <a:t> for </a:t>
            </a:r>
            <a:r>
              <a:rPr sz="1200" b="1" dirty="0">
                <a:latin typeface="Trebuchet MS"/>
                <a:cs typeface="Trebuchet MS"/>
              </a:rPr>
              <a:t> </a:t>
            </a:r>
            <a:r>
              <a:rPr sz="1200" b="1" spc="-5" dirty="0">
                <a:latin typeface="Trebuchet MS"/>
                <a:cs typeface="Trebuchet MS"/>
              </a:rPr>
              <a:t>each month </a:t>
            </a:r>
            <a:r>
              <a:rPr sz="1200" b="1" dirty="0">
                <a:latin typeface="Trebuchet MS"/>
                <a:cs typeface="Trebuchet MS"/>
              </a:rPr>
              <a:t>and for the whole </a:t>
            </a:r>
            <a:r>
              <a:rPr sz="1200" b="1" spc="5" dirty="0">
                <a:latin typeface="Trebuchet MS"/>
                <a:cs typeface="Trebuchet MS"/>
              </a:rPr>
              <a:t> </a:t>
            </a:r>
            <a:r>
              <a:rPr sz="1200" b="1" spc="-20" dirty="0">
                <a:latin typeface="Trebuchet MS"/>
                <a:cs typeface="Trebuchet MS"/>
              </a:rPr>
              <a:t>quarter.</a:t>
            </a:r>
            <a:endParaRPr sz="1200" dirty="0">
              <a:latin typeface="Trebuchet MS"/>
              <a:cs typeface="Trebuchet MS"/>
            </a:endParaRPr>
          </a:p>
          <a:p>
            <a:pPr>
              <a:lnSpc>
                <a:spcPct val="100000"/>
              </a:lnSpc>
            </a:pPr>
            <a:endParaRPr sz="1200" dirty="0">
              <a:latin typeface="Trebuchet MS"/>
              <a:cs typeface="Trebuchet MS"/>
            </a:endParaRPr>
          </a:p>
          <a:p>
            <a:pPr marL="91440" marR="81915" algn="just">
              <a:lnSpc>
                <a:spcPct val="105000"/>
              </a:lnSpc>
            </a:pPr>
            <a:r>
              <a:rPr sz="1200" spc="-5" dirty="0">
                <a:latin typeface="Trebuchet MS"/>
                <a:cs typeface="Trebuchet MS"/>
              </a:rPr>
              <a:t>Overall,</a:t>
            </a:r>
            <a:r>
              <a:rPr sz="1200" dirty="0">
                <a:latin typeface="Trebuchet MS"/>
                <a:cs typeface="Trebuchet MS"/>
              </a:rPr>
              <a:t> </a:t>
            </a:r>
            <a:r>
              <a:rPr sz="1200" spc="-10" dirty="0">
                <a:latin typeface="Trebuchet MS"/>
                <a:cs typeface="Trebuchet MS"/>
              </a:rPr>
              <a:t>residents</a:t>
            </a:r>
            <a:r>
              <a:rPr sz="1200" spc="-5" dirty="0">
                <a:latin typeface="Trebuchet MS"/>
                <a:cs typeface="Trebuchet MS"/>
              </a:rPr>
              <a:t> </a:t>
            </a:r>
            <a:r>
              <a:rPr sz="1200" spc="-10" dirty="0">
                <a:latin typeface="Trebuchet MS"/>
                <a:cs typeface="Trebuchet MS"/>
              </a:rPr>
              <a:t>had</a:t>
            </a:r>
            <a:r>
              <a:rPr sz="1200" spc="-5" dirty="0">
                <a:latin typeface="Trebuchet MS"/>
                <a:cs typeface="Trebuchet MS"/>
              </a:rPr>
              <a:t> positive </a:t>
            </a:r>
            <a:r>
              <a:rPr sz="1200" dirty="0">
                <a:latin typeface="Trebuchet MS"/>
                <a:cs typeface="Trebuchet MS"/>
              </a:rPr>
              <a:t> </a:t>
            </a:r>
            <a:r>
              <a:rPr sz="1200" spc="-5" dirty="0">
                <a:latin typeface="Trebuchet MS"/>
                <a:cs typeface="Trebuchet MS"/>
              </a:rPr>
              <a:t>experiences</a:t>
            </a:r>
            <a:r>
              <a:rPr sz="1200" dirty="0">
                <a:latin typeface="Trebuchet MS"/>
                <a:cs typeface="Trebuchet MS"/>
              </a:rPr>
              <a:t> of</a:t>
            </a:r>
            <a:r>
              <a:rPr sz="1200" spc="5" dirty="0">
                <a:latin typeface="Trebuchet MS"/>
                <a:cs typeface="Trebuchet MS"/>
              </a:rPr>
              <a:t> </a:t>
            </a:r>
            <a:r>
              <a:rPr sz="1200" spc="-5" dirty="0">
                <a:latin typeface="Trebuchet MS"/>
                <a:cs typeface="Trebuchet MS"/>
              </a:rPr>
              <a:t>services</a:t>
            </a:r>
            <a:r>
              <a:rPr sz="1200" dirty="0">
                <a:latin typeface="Trebuchet MS"/>
                <a:cs typeface="Trebuchet MS"/>
              </a:rPr>
              <a:t> </a:t>
            </a:r>
            <a:r>
              <a:rPr sz="1200" spc="-5" dirty="0">
                <a:latin typeface="Trebuchet MS"/>
                <a:cs typeface="Trebuchet MS"/>
              </a:rPr>
              <a:t>each </a:t>
            </a:r>
            <a:r>
              <a:rPr sz="1200" dirty="0">
                <a:latin typeface="Trebuchet MS"/>
                <a:cs typeface="Trebuchet MS"/>
              </a:rPr>
              <a:t> </a:t>
            </a:r>
            <a:r>
              <a:rPr sz="1200" spc="-5" dirty="0">
                <a:latin typeface="Trebuchet MS"/>
                <a:cs typeface="Trebuchet MS"/>
              </a:rPr>
              <a:t>month</a:t>
            </a:r>
            <a:r>
              <a:rPr sz="1200" dirty="0">
                <a:latin typeface="Trebuchet MS"/>
                <a:cs typeface="Trebuchet MS"/>
              </a:rPr>
              <a:t> </a:t>
            </a:r>
            <a:r>
              <a:rPr sz="1200" spc="-10" dirty="0">
                <a:latin typeface="Trebuchet MS"/>
                <a:cs typeface="Trebuchet MS"/>
              </a:rPr>
              <a:t>with</a:t>
            </a:r>
            <a:r>
              <a:rPr sz="1200" spc="-5" dirty="0">
                <a:latin typeface="Trebuchet MS"/>
                <a:cs typeface="Trebuchet MS"/>
              </a:rPr>
              <a:t> </a:t>
            </a:r>
            <a:r>
              <a:rPr sz="1200" spc="-10" dirty="0">
                <a:latin typeface="Trebuchet MS"/>
                <a:cs typeface="Trebuchet MS"/>
              </a:rPr>
              <a:t>the</a:t>
            </a:r>
            <a:r>
              <a:rPr sz="1200" spc="-5" dirty="0">
                <a:latin typeface="Trebuchet MS"/>
                <a:cs typeface="Trebuchet MS"/>
              </a:rPr>
              <a:t> 5-star</a:t>
            </a:r>
            <a:r>
              <a:rPr sz="1200" dirty="0">
                <a:latin typeface="Trebuchet MS"/>
                <a:cs typeface="Trebuchet MS"/>
              </a:rPr>
              <a:t> </a:t>
            </a:r>
            <a:r>
              <a:rPr sz="1200" spc="-5" dirty="0">
                <a:latin typeface="Trebuchet MS"/>
                <a:cs typeface="Trebuchet MS"/>
              </a:rPr>
              <a:t>ratings </a:t>
            </a:r>
            <a:r>
              <a:rPr sz="1200" dirty="0">
                <a:latin typeface="Trebuchet MS"/>
                <a:cs typeface="Trebuchet MS"/>
              </a:rPr>
              <a:t> </a:t>
            </a:r>
            <a:r>
              <a:rPr sz="1200" spc="-5" dirty="0">
                <a:latin typeface="Trebuchet MS"/>
                <a:cs typeface="Trebuchet MS"/>
              </a:rPr>
              <a:t>making up </a:t>
            </a:r>
            <a:r>
              <a:rPr sz="1200" spc="-10" dirty="0">
                <a:latin typeface="Trebuchet MS"/>
                <a:cs typeface="Trebuchet MS"/>
              </a:rPr>
              <a:t>the highest </a:t>
            </a:r>
            <a:r>
              <a:rPr sz="1200" spc="-5" dirty="0">
                <a:latin typeface="Trebuchet MS"/>
                <a:cs typeface="Trebuchet MS"/>
              </a:rPr>
              <a:t>proportion </a:t>
            </a:r>
            <a:r>
              <a:rPr sz="1200" dirty="0">
                <a:latin typeface="Trebuchet MS"/>
                <a:cs typeface="Trebuchet MS"/>
              </a:rPr>
              <a:t> of</a:t>
            </a:r>
            <a:r>
              <a:rPr sz="1200" spc="5" dirty="0">
                <a:latin typeface="Trebuchet MS"/>
                <a:cs typeface="Trebuchet MS"/>
              </a:rPr>
              <a:t> </a:t>
            </a:r>
            <a:r>
              <a:rPr sz="1200" spc="-5" dirty="0">
                <a:latin typeface="Trebuchet MS"/>
                <a:cs typeface="Trebuchet MS"/>
              </a:rPr>
              <a:t>reviews.</a:t>
            </a:r>
            <a:endParaRPr lang="en-GB" sz="1200" spc="-5" dirty="0">
              <a:latin typeface="Trebuchet MS"/>
              <a:cs typeface="Trebuchet MS"/>
            </a:endParaRPr>
          </a:p>
          <a:p>
            <a:pPr marL="91440" marR="81915" algn="just">
              <a:lnSpc>
                <a:spcPct val="105000"/>
              </a:lnSpc>
            </a:pPr>
            <a:endParaRPr sz="1200" dirty="0">
              <a:highlight>
                <a:srgbClr val="00FF00"/>
              </a:highlight>
              <a:latin typeface="Trebuchet MS"/>
              <a:cs typeface="Trebuchet MS"/>
            </a:endParaRPr>
          </a:p>
          <a:p>
            <a:pPr marL="91440" marR="82550" algn="just">
              <a:lnSpc>
                <a:spcPct val="105000"/>
              </a:lnSpc>
            </a:pPr>
            <a:r>
              <a:rPr lang="en-GB" sz="1200" dirty="0">
                <a:latin typeface="Trebuchet MS"/>
                <a:cs typeface="Trebuchet MS"/>
              </a:rPr>
              <a:t>However, it should be noted that there were a substantial number of 1-star reviews which shows that there is a wide variance of experience when using health services within the borough.</a:t>
            </a:r>
          </a:p>
          <a:p>
            <a:pPr marL="91440" marR="82550" algn="just">
              <a:lnSpc>
                <a:spcPct val="105000"/>
              </a:lnSpc>
            </a:pPr>
            <a:endParaRPr sz="1200" dirty="0">
              <a:latin typeface="Trebuchet MS"/>
              <a:cs typeface="Trebuchet MS"/>
            </a:endParaRPr>
          </a:p>
        </p:txBody>
      </p:sp>
      <p:sp>
        <p:nvSpPr>
          <p:cNvPr id="63" name="object 63"/>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64" name="object 64"/>
          <p:cNvSpPr txBox="1">
            <a:spLocks noGrp="1"/>
          </p:cNvSpPr>
          <p:nvPr>
            <p:ph type="title"/>
          </p:nvPr>
        </p:nvSpPr>
        <p:spPr>
          <a:xfrm>
            <a:off x="1031544" y="360426"/>
            <a:ext cx="4072890" cy="574040"/>
          </a:xfrm>
          <a:prstGeom prst="rect">
            <a:avLst/>
          </a:prstGeom>
        </p:spPr>
        <p:txBody>
          <a:bodyPr vert="horz" wrap="square" lIns="0" tIns="12700" rIns="0" bIns="0" rtlCol="0">
            <a:spAutoFit/>
          </a:bodyPr>
          <a:lstStyle/>
          <a:p>
            <a:pPr marL="12700">
              <a:lnSpc>
                <a:spcPct val="100000"/>
              </a:lnSpc>
              <a:spcBef>
                <a:spcPts val="100"/>
              </a:spcBef>
            </a:pPr>
            <a:r>
              <a:rPr sz="3600" dirty="0"/>
              <a:t>Overall</a:t>
            </a:r>
            <a:r>
              <a:rPr sz="3600" spc="-45" dirty="0"/>
              <a:t> </a:t>
            </a:r>
            <a:r>
              <a:rPr sz="3600" dirty="0"/>
              <a:t>Star</a:t>
            </a:r>
            <a:r>
              <a:rPr sz="3600" spc="-35" dirty="0"/>
              <a:t> </a:t>
            </a:r>
            <a:r>
              <a:rPr sz="3600" spc="-5" dirty="0"/>
              <a:t>Ratings</a:t>
            </a:r>
            <a:endParaRPr sz="3600"/>
          </a:p>
        </p:txBody>
      </p:sp>
      <p:pic>
        <p:nvPicPr>
          <p:cNvPr id="85" name="object 85"/>
          <p:cNvPicPr/>
          <p:nvPr/>
        </p:nvPicPr>
        <p:blipFill>
          <a:blip r:embed="rId4" cstate="print"/>
          <a:stretch>
            <a:fillRect/>
          </a:stretch>
        </p:blipFill>
        <p:spPr>
          <a:xfrm>
            <a:off x="990600" y="5030742"/>
            <a:ext cx="1283186" cy="1598658"/>
          </a:xfrm>
          <a:prstGeom prst="rect">
            <a:avLst/>
          </a:prstGeom>
        </p:spPr>
      </p:pic>
      <p:sp>
        <p:nvSpPr>
          <p:cNvPr id="86" name="object 86"/>
          <p:cNvSpPr txBox="1"/>
          <p:nvPr/>
        </p:nvSpPr>
        <p:spPr>
          <a:xfrm>
            <a:off x="9581133" y="6465214"/>
            <a:ext cx="166370" cy="177800"/>
          </a:xfrm>
          <a:prstGeom prst="rect">
            <a:avLst/>
          </a:prstGeom>
        </p:spPr>
        <p:txBody>
          <a:bodyPr vert="horz" wrap="square" lIns="0" tIns="0" rIns="0" bIns="0" rtlCol="0">
            <a:spAutoFit/>
          </a:bodyPr>
          <a:lstStyle/>
          <a:p>
            <a:pPr marL="38100">
              <a:lnSpc>
                <a:spcPts val="1240"/>
              </a:lnSpc>
            </a:pPr>
            <a:r>
              <a:rPr sz="1200" dirty="0">
                <a:solidFill>
                  <a:srgbClr val="888888"/>
                </a:solidFill>
                <a:latin typeface="Calibri"/>
                <a:cs typeface="Calibri"/>
              </a:rPr>
              <a:t>7</a:t>
            </a:r>
            <a:endParaRPr sz="1200">
              <a:latin typeface="Calibri"/>
              <a:cs typeface="Calibri"/>
            </a:endParaRPr>
          </a:p>
        </p:txBody>
      </p:sp>
      <p:graphicFrame>
        <p:nvGraphicFramePr>
          <p:cNvPr id="87" name="Chart 86">
            <a:extLst>
              <a:ext uri="{FF2B5EF4-FFF2-40B4-BE49-F238E27FC236}">
                <a16:creationId xmlns:a16="http://schemas.microsoft.com/office/drawing/2014/main" id="{31B7D08F-A7F6-44F5-97BD-1484D76EDC59}"/>
              </a:ext>
            </a:extLst>
          </p:cNvPr>
          <p:cNvGraphicFramePr/>
          <p:nvPr>
            <p:extLst>
              <p:ext uri="{D42A27DB-BD31-4B8C-83A1-F6EECF244321}">
                <p14:modId xmlns:p14="http://schemas.microsoft.com/office/powerpoint/2010/main" val="792604164"/>
              </p:ext>
            </p:extLst>
          </p:nvPr>
        </p:nvGraphicFramePr>
        <p:xfrm>
          <a:off x="4089930" y="1066800"/>
          <a:ext cx="3055612" cy="24891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8" name="Chart 87">
            <a:extLst>
              <a:ext uri="{FF2B5EF4-FFF2-40B4-BE49-F238E27FC236}">
                <a16:creationId xmlns:a16="http://schemas.microsoft.com/office/drawing/2014/main" id="{BAB79128-F39C-41C1-9D82-8D5009CF4FC0}"/>
              </a:ext>
            </a:extLst>
          </p:cNvPr>
          <p:cNvGraphicFramePr/>
          <p:nvPr>
            <p:extLst>
              <p:ext uri="{D42A27DB-BD31-4B8C-83A1-F6EECF244321}">
                <p14:modId xmlns:p14="http://schemas.microsoft.com/office/powerpoint/2010/main" val="1331243216"/>
              </p:ext>
            </p:extLst>
          </p:nvPr>
        </p:nvGraphicFramePr>
        <p:xfrm>
          <a:off x="7105649" y="1115730"/>
          <a:ext cx="3011691" cy="238947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9" name="Chart 88">
            <a:extLst>
              <a:ext uri="{FF2B5EF4-FFF2-40B4-BE49-F238E27FC236}">
                <a16:creationId xmlns:a16="http://schemas.microsoft.com/office/drawing/2014/main" id="{9426A0A1-F064-4ACC-A4FB-E9E64AAAC586}"/>
              </a:ext>
            </a:extLst>
          </p:cNvPr>
          <p:cNvGraphicFramePr/>
          <p:nvPr>
            <p:extLst>
              <p:ext uri="{D42A27DB-BD31-4B8C-83A1-F6EECF244321}">
                <p14:modId xmlns:p14="http://schemas.microsoft.com/office/powerpoint/2010/main" val="1317175946"/>
              </p:ext>
            </p:extLst>
          </p:nvPr>
        </p:nvGraphicFramePr>
        <p:xfrm>
          <a:off x="4171950" y="3733800"/>
          <a:ext cx="3011691" cy="250823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0" name="Chart 89">
            <a:extLst>
              <a:ext uri="{FF2B5EF4-FFF2-40B4-BE49-F238E27FC236}">
                <a16:creationId xmlns:a16="http://schemas.microsoft.com/office/drawing/2014/main" id="{28020CF7-097E-4707-A90D-07FD6D072B94}"/>
              </a:ext>
            </a:extLst>
          </p:cNvPr>
          <p:cNvGraphicFramePr/>
          <p:nvPr>
            <p:extLst>
              <p:ext uri="{D42A27DB-BD31-4B8C-83A1-F6EECF244321}">
                <p14:modId xmlns:p14="http://schemas.microsoft.com/office/powerpoint/2010/main" val="4111227173"/>
              </p:ext>
            </p:extLst>
          </p:nvPr>
        </p:nvGraphicFramePr>
        <p:xfrm>
          <a:off x="7105650" y="3733800"/>
          <a:ext cx="3011691" cy="2496627"/>
        </p:xfrm>
        <a:graphic>
          <a:graphicData uri="http://schemas.openxmlformats.org/drawingml/2006/chart">
            <c:chart xmlns:c="http://schemas.openxmlformats.org/drawingml/2006/chart" xmlns:r="http://schemas.openxmlformats.org/officeDocument/2006/relationships" r:id="rId8"/>
          </a:graphicData>
        </a:graphic>
      </p:graphicFrame>
      <p:sp>
        <p:nvSpPr>
          <p:cNvPr id="91" name="TextBox 90">
            <a:extLst>
              <a:ext uri="{FF2B5EF4-FFF2-40B4-BE49-F238E27FC236}">
                <a16:creationId xmlns:a16="http://schemas.microsoft.com/office/drawing/2014/main" id="{8FB8103C-766A-4752-B79D-706DEB23015F}"/>
              </a:ext>
            </a:extLst>
          </p:cNvPr>
          <p:cNvSpPr txBox="1"/>
          <p:nvPr/>
        </p:nvSpPr>
        <p:spPr>
          <a:xfrm>
            <a:off x="5104319" y="3519190"/>
            <a:ext cx="1163131" cy="307777"/>
          </a:xfrm>
          <a:prstGeom prst="rect">
            <a:avLst/>
          </a:prstGeom>
          <a:noFill/>
        </p:spPr>
        <p:txBody>
          <a:bodyPr wrap="square" rtlCol="0">
            <a:spAutoFit/>
          </a:bodyPr>
          <a:lstStyle/>
          <a:p>
            <a:pPr algn="ctr"/>
            <a:r>
              <a:rPr lang="en-GB" sz="1400" b="1" dirty="0">
                <a:latin typeface="Trebuchet MS" panose="020B0603020202020204" pitchFamily="34" charset="0"/>
              </a:rPr>
              <a:t>January</a:t>
            </a:r>
          </a:p>
        </p:txBody>
      </p:sp>
      <p:sp>
        <p:nvSpPr>
          <p:cNvPr id="92" name="TextBox 91">
            <a:extLst>
              <a:ext uri="{FF2B5EF4-FFF2-40B4-BE49-F238E27FC236}">
                <a16:creationId xmlns:a16="http://schemas.microsoft.com/office/drawing/2014/main" id="{6CC07F99-14BF-4CDD-B29A-61311C6FAB8B}"/>
              </a:ext>
            </a:extLst>
          </p:cNvPr>
          <p:cNvSpPr txBox="1"/>
          <p:nvPr/>
        </p:nvSpPr>
        <p:spPr>
          <a:xfrm>
            <a:off x="8113544" y="3519190"/>
            <a:ext cx="1163131" cy="307777"/>
          </a:xfrm>
          <a:prstGeom prst="rect">
            <a:avLst/>
          </a:prstGeom>
          <a:noFill/>
        </p:spPr>
        <p:txBody>
          <a:bodyPr wrap="square" rtlCol="0">
            <a:spAutoFit/>
          </a:bodyPr>
          <a:lstStyle/>
          <a:p>
            <a:pPr algn="ctr"/>
            <a:r>
              <a:rPr lang="en-GB" sz="1400" b="1" dirty="0">
                <a:latin typeface="Trebuchet MS" panose="020B0603020202020204" pitchFamily="34" charset="0"/>
              </a:rPr>
              <a:t>February</a:t>
            </a:r>
          </a:p>
        </p:txBody>
      </p:sp>
      <p:sp>
        <p:nvSpPr>
          <p:cNvPr id="93" name="TextBox 92">
            <a:extLst>
              <a:ext uri="{FF2B5EF4-FFF2-40B4-BE49-F238E27FC236}">
                <a16:creationId xmlns:a16="http://schemas.microsoft.com/office/drawing/2014/main" id="{C589C049-E169-4AC1-B3F8-64996CD622A9}"/>
              </a:ext>
            </a:extLst>
          </p:cNvPr>
          <p:cNvSpPr txBox="1"/>
          <p:nvPr/>
        </p:nvSpPr>
        <p:spPr>
          <a:xfrm>
            <a:off x="7664816" y="6248400"/>
            <a:ext cx="2031634" cy="279797"/>
          </a:xfrm>
          <a:prstGeom prst="rect">
            <a:avLst/>
          </a:prstGeom>
          <a:noFill/>
        </p:spPr>
        <p:txBody>
          <a:bodyPr wrap="square" rtlCol="0">
            <a:spAutoFit/>
          </a:bodyPr>
          <a:lstStyle/>
          <a:p>
            <a:pPr algn="ctr"/>
            <a:r>
              <a:rPr lang="en-GB" sz="1400" b="1" dirty="0">
                <a:latin typeface="Trebuchet MS" panose="020B0603020202020204" pitchFamily="34" charset="0"/>
              </a:rPr>
              <a:t>Total for Quarter 2</a:t>
            </a:r>
          </a:p>
        </p:txBody>
      </p:sp>
      <p:sp>
        <p:nvSpPr>
          <p:cNvPr id="94" name="TextBox 93">
            <a:extLst>
              <a:ext uri="{FF2B5EF4-FFF2-40B4-BE49-F238E27FC236}">
                <a16:creationId xmlns:a16="http://schemas.microsoft.com/office/drawing/2014/main" id="{4A4EC833-5C4B-4F2F-849C-B2FB34D62C2A}"/>
              </a:ext>
            </a:extLst>
          </p:cNvPr>
          <p:cNvSpPr txBox="1"/>
          <p:nvPr/>
        </p:nvSpPr>
        <p:spPr>
          <a:xfrm>
            <a:off x="5143315" y="6248400"/>
            <a:ext cx="1163131" cy="307777"/>
          </a:xfrm>
          <a:prstGeom prst="rect">
            <a:avLst/>
          </a:prstGeom>
          <a:noFill/>
        </p:spPr>
        <p:txBody>
          <a:bodyPr wrap="square" rtlCol="0">
            <a:spAutoFit/>
          </a:bodyPr>
          <a:lstStyle/>
          <a:p>
            <a:pPr algn="ctr"/>
            <a:r>
              <a:rPr lang="en-GB" sz="1400" b="1" dirty="0">
                <a:latin typeface="Trebuchet MS" panose="020B0603020202020204" pitchFamily="34" charset="0"/>
              </a:rPr>
              <a:t>March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02624" y="99060"/>
            <a:ext cx="1487424" cy="185927"/>
          </a:xfrm>
          <a:prstGeom prst="rect">
            <a:avLst/>
          </a:prstGeom>
        </p:spPr>
      </p:pic>
      <p:sp>
        <p:nvSpPr>
          <p:cNvPr id="3" name="object 3"/>
          <p:cNvSpPr txBox="1"/>
          <p:nvPr/>
        </p:nvSpPr>
        <p:spPr>
          <a:xfrm>
            <a:off x="379475" y="1337489"/>
            <a:ext cx="2516125" cy="2962158"/>
          </a:xfrm>
          <a:prstGeom prst="rect">
            <a:avLst/>
          </a:prstGeom>
          <a:ln w="9525">
            <a:solidFill>
              <a:srgbClr val="000000"/>
            </a:solidFill>
          </a:ln>
        </p:spPr>
        <p:txBody>
          <a:bodyPr vert="horz" wrap="square" lIns="0" tIns="28575" rIns="0" bIns="0" rtlCol="0">
            <a:spAutoFit/>
          </a:bodyPr>
          <a:lstStyle/>
          <a:p>
            <a:pPr marL="91440" marR="83185" algn="just">
              <a:lnSpc>
                <a:spcPct val="105000"/>
              </a:lnSpc>
              <a:spcBef>
                <a:spcPts val="225"/>
              </a:spcBef>
            </a:pPr>
            <a:endParaRPr lang="en-GB" sz="1200" dirty="0">
              <a:latin typeface="Trebuchet MS"/>
              <a:cs typeface="Trebuchet MS"/>
            </a:endParaRPr>
          </a:p>
          <a:p>
            <a:pPr marL="91440" marR="83185" algn="just">
              <a:lnSpc>
                <a:spcPct val="105000"/>
              </a:lnSpc>
              <a:spcBef>
                <a:spcPts val="225"/>
              </a:spcBef>
            </a:pPr>
            <a:r>
              <a:rPr sz="1200" dirty="0">
                <a:latin typeface="Trebuchet MS"/>
                <a:cs typeface="Trebuchet MS"/>
              </a:rPr>
              <a:t>The</a:t>
            </a:r>
            <a:r>
              <a:rPr sz="1200" spc="5" dirty="0">
                <a:latin typeface="Trebuchet MS"/>
                <a:cs typeface="Trebuchet MS"/>
              </a:rPr>
              <a:t> </a:t>
            </a:r>
            <a:r>
              <a:rPr sz="1200" spc="-10" dirty="0">
                <a:latin typeface="Trebuchet MS"/>
                <a:cs typeface="Trebuchet MS"/>
              </a:rPr>
              <a:t>patient</a:t>
            </a:r>
            <a:r>
              <a:rPr sz="1200" spc="-5" dirty="0">
                <a:latin typeface="Trebuchet MS"/>
                <a:cs typeface="Trebuchet MS"/>
              </a:rPr>
              <a:t> </a:t>
            </a:r>
            <a:r>
              <a:rPr sz="1200" spc="-10" dirty="0">
                <a:latin typeface="Trebuchet MS"/>
                <a:cs typeface="Trebuchet MS"/>
              </a:rPr>
              <a:t>reviews</a:t>
            </a:r>
            <a:r>
              <a:rPr sz="1200" spc="-5" dirty="0">
                <a:latin typeface="Trebuchet MS"/>
                <a:cs typeface="Trebuchet MS"/>
              </a:rPr>
              <a:t> recorded</a:t>
            </a:r>
            <a:r>
              <a:rPr sz="1200" spc="350" dirty="0">
                <a:latin typeface="Trebuchet MS"/>
                <a:cs typeface="Trebuchet MS"/>
              </a:rPr>
              <a:t> </a:t>
            </a:r>
            <a:r>
              <a:rPr sz="1200" dirty="0">
                <a:latin typeface="Trebuchet MS"/>
                <a:cs typeface="Trebuchet MS"/>
              </a:rPr>
              <a:t>for </a:t>
            </a:r>
            <a:r>
              <a:rPr sz="1200" spc="5" dirty="0">
                <a:latin typeface="Trebuchet MS"/>
                <a:cs typeface="Trebuchet MS"/>
              </a:rPr>
              <a:t> </a:t>
            </a:r>
            <a:r>
              <a:rPr sz="1200" spc="-5" dirty="0">
                <a:latin typeface="Trebuchet MS"/>
                <a:cs typeface="Trebuchet MS"/>
              </a:rPr>
              <a:t>this</a:t>
            </a:r>
            <a:r>
              <a:rPr sz="1200" dirty="0">
                <a:latin typeface="Trebuchet MS"/>
                <a:cs typeface="Trebuchet MS"/>
              </a:rPr>
              <a:t> </a:t>
            </a:r>
            <a:r>
              <a:rPr sz="1200" spc="-10" dirty="0">
                <a:latin typeface="Trebuchet MS"/>
                <a:cs typeface="Trebuchet MS"/>
              </a:rPr>
              <a:t>quarter</a:t>
            </a:r>
            <a:r>
              <a:rPr sz="1200" spc="-5" dirty="0">
                <a:latin typeface="Trebuchet MS"/>
                <a:cs typeface="Trebuchet MS"/>
              </a:rPr>
              <a:t> cover</a:t>
            </a:r>
            <a:r>
              <a:rPr sz="1200" dirty="0">
                <a:latin typeface="Trebuchet MS"/>
                <a:cs typeface="Trebuchet MS"/>
              </a:rPr>
              <a:t> </a:t>
            </a:r>
            <a:r>
              <a:rPr lang="en-GB" sz="1200" dirty="0">
                <a:latin typeface="Trebuchet MS"/>
                <a:cs typeface="Trebuchet MS"/>
              </a:rPr>
              <a:t>10</a:t>
            </a:r>
            <a:r>
              <a:rPr sz="1200" spc="5" dirty="0">
                <a:latin typeface="Trebuchet MS"/>
                <a:cs typeface="Trebuchet MS"/>
              </a:rPr>
              <a:t> </a:t>
            </a:r>
            <a:r>
              <a:rPr sz="1200" spc="-5" dirty="0">
                <a:latin typeface="Trebuchet MS"/>
                <a:cs typeface="Trebuchet MS"/>
              </a:rPr>
              <a:t>service</a:t>
            </a:r>
            <a:r>
              <a:rPr sz="1200" dirty="0">
                <a:latin typeface="Trebuchet MS"/>
                <a:cs typeface="Trebuchet MS"/>
              </a:rPr>
              <a:t> </a:t>
            </a:r>
            <a:r>
              <a:rPr sz="1200" spc="-5" dirty="0">
                <a:latin typeface="Trebuchet MS"/>
                <a:cs typeface="Trebuchet MS"/>
              </a:rPr>
              <a:t>type </a:t>
            </a:r>
            <a:r>
              <a:rPr sz="1200" dirty="0">
                <a:latin typeface="Trebuchet MS"/>
                <a:cs typeface="Trebuchet MS"/>
              </a:rPr>
              <a:t> categories,</a:t>
            </a:r>
            <a:r>
              <a:rPr sz="1200" spc="-50" dirty="0">
                <a:latin typeface="Trebuchet MS"/>
                <a:cs typeface="Trebuchet MS"/>
              </a:rPr>
              <a:t> </a:t>
            </a:r>
            <a:r>
              <a:rPr sz="1200" dirty="0">
                <a:latin typeface="Trebuchet MS"/>
                <a:cs typeface="Trebuchet MS"/>
              </a:rPr>
              <a:t>as</a:t>
            </a:r>
            <a:r>
              <a:rPr sz="1200" spc="-15" dirty="0">
                <a:latin typeface="Trebuchet MS"/>
                <a:cs typeface="Trebuchet MS"/>
              </a:rPr>
              <a:t> </a:t>
            </a:r>
            <a:r>
              <a:rPr sz="1200" spc="-5" dirty="0">
                <a:latin typeface="Trebuchet MS"/>
                <a:cs typeface="Trebuchet MS"/>
              </a:rPr>
              <a:t>seen</a:t>
            </a:r>
            <a:r>
              <a:rPr sz="1200" spc="-25" dirty="0">
                <a:latin typeface="Trebuchet MS"/>
                <a:cs typeface="Trebuchet MS"/>
              </a:rPr>
              <a:t> </a:t>
            </a:r>
            <a:r>
              <a:rPr sz="1200" dirty="0">
                <a:latin typeface="Trebuchet MS"/>
                <a:cs typeface="Trebuchet MS"/>
              </a:rPr>
              <a:t>in</a:t>
            </a:r>
            <a:r>
              <a:rPr sz="1200" spc="-15" dirty="0">
                <a:latin typeface="Trebuchet MS"/>
                <a:cs typeface="Trebuchet MS"/>
              </a:rPr>
              <a:t> </a:t>
            </a:r>
            <a:r>
              <a:rPr sz="1200" dirty="0">
                <a:latin typeface="Trebuchet MS"/>
                <a:cs typeface="Trebuchet MS"/>
              </a:rPr>
              <a:t>this</a:t>
            </a:r>
            <a:r>
              <a:rPr sz="1200" spc="-25" dirty="0">
                <a:latin typeface="Trebuchet MS"/>
                <a:cs typeface="Trebuchet MS"/>
              </a:rPr>
              <a:t> </a:t>
            </a:r>
            <a:r>
              <a:rPr sz="1200" dirty="0">
                <a:latin typeface="Trebuchet MS"/>
                <a:cs typeface="Trebuchet MS"/>
              </a:rPr>
              <a:t>chart.</a:t>
            </a:r>
          </a:p>
          <a:p>
            <a:pPr>
              <a:lnSpc>
                <a:spcPct val="100000"/>
              </a:lnSpc>
            </a:pPr>
            <a:endParaRPr sz="1300" dirty="0">
              <a:latin typeface="Trebuchet MS"/>
              <a:cs typeface="Trebuchet MS"/>
            </a:endParaRPr>
          </a:p>
          <a:p>
            <a:pPr marL="91440" marR="79375" algn="just">
              <a:lnSpc>
                <a:spcPct val="105000"/>
              </a:lnSpc>
            </a:pPr>
            <a:r>
              <a:rPr sz="1200" dirty="0">
                <a:latin typeface="Trebuchet MS"/>
                <a:cs typeface="Trebuchet MS"/>
              </a:rPr>
              <a:t>The</a:t>
            </a:r>
            <a:r>
              <a:rPr sz="1200" spc="5" dirty="0">
                <a:latin typeface="Trebuchet MS"/>
                <a:cs typeface="Trebuchet MS"/>
              </a:rPr>
              <a:t> </a:t>
            </a:r>
            <a:r>
              <a:rPr sz="1200" spc="-5" dirty="0">
                <a:latin typeface="Trebuchet MS"/>
                <a:cs typeface="Trebuchet MS"/>
              </a:rPr>
              <a:t>categories</a:t>
            </a:r>
            <a:r>
              <a:rPr sz="1200" dirty="0">
                <a:latin typeface="Trebuchet MS"/>
                <a:cs typeface="Trebuchet MS"/>
              </a:rPr>
              <a:t> </a:t>
            </a:r>
            <a:r>
              <a:rPr sz="1200" spc="-5" dirty="0">
                <a:latin typeface="Trebuchet MS"/>
                <a:cs typeface="Trebuchet MS"/>
              </a:rPr>
              <a:t>with</a:t>
            </a:r>
            <a:r>
              <a:rPr sz="1200" dirty="0">
                <a:latin typeface="Trebuchet MS"/>
                <a:cs typeface="Trebuchet MS"/>
              </a:rPr>
              <a:t> </a:t>
            </a:r>
            <a:r>
              <a:rPr sz="1200" spc="-5" dirty="0">
                <a:latin typeface="Trebuchet MS"/>
                <a:cs typeface="Trebuchet MS"/>
              </a:rPr>
              <a:t>the</a:t>
            </a:r>
            <a:r>
              <a:rPr sz="1200" dirty="0">
                <a:latin typeface="Trebuchet MS"/>
                <a:cs typeface="Trebuchet MS"/>
              </a:rPr>
              <a:t> </a:t>
            </a:r>
            <a:r>
              <a:rPr sz="1200" spc="-5" dirty="0">
                <a:latin typeface="Trebuchet MS"/>
                <a:cs typeface="Trebuchet MS"/>
              </a:rPr>
              <a:t>highest </a:t>
            </a:r>
            <a:r>
              <a:rPr sz="1200" dirty="0">
                <a:latin typeface="Trebuchet MS"/>
                <a:cs typeface="Trebuchet MS"/>
              </a:rPr>
              <a:t> </a:t>
            </a:r>
            <a:r>
              <a:rPr sz="1200" spc="-5" dirty="0">
                <a:latin typeface="Trebuchet MS"/>
                <a:cs typeface="Trebuchet MS"/>
              </a:rPr>
              <a:t>number </a:t>
            </a:r>
            <a:r>
              <a:rPr sz="1200" dirty="0">
                <a:latin typeface="Trebuchet MS"/>
                <a:cs typeface="Trebuchet MS"/>
              </a:rPr>
              <a:t>of </a:t>
            </a:r>
            <a:r>
              <a:rPr sz="1200" spc="-5" dirty="0">
                <a:latin typeface="Trebuchet MS"/>
                <a:cs typeface="Trebuchet MS"/>
              </a:rPr>
              <a:t>reviews during </a:t>
            </a:r>
            <a:r>
              <a:rPr sz="1200" dirty="0">
                <a:latin typeface="Trebuchet MS"/>
                <a:cs typeface="Trebuchet MS"/>
              </a:rPr>
              <a:t>Q</a:t>
            </a:r>
            <a:r>
              <a:rPr lang="en-GB" sz="1200" dirty="0">
                <a:latin typeface="Trebuchet MS"/>
                <a:cs typeface="Trebuchet MS"/>
              </a:rPr>
              <a:t>4</a:t>
            </a:r>
            <a:r>
              <a:rPr sz="1200" dirty="0">
                <a:latin typeface="Trebuchet MS"/>
                <a:cs typeface="Trebuchet MS"/>
              </a:rPr>
              <a:t> </a:t>
            </a:r>
            <a:r>
              <a:rPr sz="1200" spc="-5" dirty="0">
                <a:latin typeface="Trebuchet MS"/>
                <a:cs typeface="Trebuchet MS"/>
              </a:rPr>
              <a:t>are </a:t>
            </a:r>
            <a:r>
              <a:rPr sz="1200" dirty="0">
                <a:latin typeface="Trebuchet MS"/>
                <a:cs typeface="Trebuchet MS"/>
              </a:rPr>
              <a:t>GP </a:t>
            </a:r>
            <a:r>
              <a:rPr sz="1200" spc="5" dirty="0">
                <a:latin typeface="Trebuchet MS"/>
                <a:cs typeface="Trebuchet MS"/>
              </a:rPr>
              <a:t> </a:t>
            </a:r>
            <a:r>
              <a:rPr sz="1200" spc="-5" dirty="0">
                <a:latin typeface="Trebuchet MS"/>
                <a:cs typeface="Trebuchet MS"/>
              </a:rPr>
              <a:t>surgeries </a:t>
            </a:r>
            <a:r>
              <a:rPr sz="1200" spc="-10" dirty="0">
                <a:latin typeface="Trebuchet MS"/>
                <a:cs typeface="Trebuchet MS"/>
              </a:rPr>
              <a:t>(</a:t>
            </a:r>
            <a:r>
              <a:rPr lang="en-GB" sz="1200" spc="-10" dirty="0">
                <a:latin typeface="Trebuchet MS"/>
                <a:cs typeface="Trebuchet MS"/>
              </a:rPr>
              <a:t>407</a:t>
            </a:r>
            <a:r>
              <a:rPr sz="1200" spc="-10" dirty="0">
                <a:latin typeface="Trebuchet MS"/>
                <a:cs typeface="Trebuchet MS"/>
              </a:rPr>
              <a:t>)</a:t>
            </a:r>
            <a:r>
              <a:rPr lang="en-GB" sz="1200" spc="-10" dirty="0">
                <a:latin typeface="Trebuchet MS"/>
                <a:cs typeface="Trebuchet MS"/>
              </a:rPr>
              <a:t>,</a:t>
            </a:r>
            <a:r>
              <a:rPr sz="1200" spc="-10" dirty="0">
                <a:latin typeface="Trebuchet MS"/>
                <a:cs typeface="Trebuchet MS"/>
              </a:rPr>
              <a:t> </a:t>
            </a:r>
            <a:r>
              <a:rPr lang="en-GB" sz="1200" spc="-5" dirty="0">
                <a:latin typeface="Trebuchet MS"/>
                <a:cs typeface="Trebuchet MS"/>
              </a:rPr>
              <a:t>Dentist (235) </a:t>
            </a:r>
            <a:r>
              <a:rPr sz="1200" dirty="0">
                <a:latin typeface="Trebuchet MS"/>
                <a:cs typeface="Trebuchet MS"/>
              </a:rPr>
              <a:t>and</a:t>
            </a:r>
            <a:r>
              <a:rPr sz="1200" spc="-30" dirty="0">
                <a:latin typeface="Trebuchet MS"/>
                <a:cs typeface="Trebuchet MS"/>
              </a:rPr>
              <a:t> </a:t>
            </a:r>
            <a:r>
              <a:rPr lang="en-GB" sz="1200" spc="-5" dirty="0">
                <a:latin typeface="Trebuchet MS"/>
                <a:cs typeface="Trebuchet MS"/>
              </a:rPr>
              <a:t>Hospital </a:t>
            </a:r>
            <a:r>
              <a:rPr sz="1200" spc="-5" dirty="0">
                <a:latin typeface="Trebuchet MS"/>
                <a:cs typeface="Trebuchet MS"/>
              </a:rPr>
              <a:t>(</a:t>
            </a:r>
            <a:r>
              <a:rPr lang="en-GB" sz="1200" spc="-5" dirty="0">
                <a:latin typeface="Trebuchet MS"/>
                <a:cs typeface="Trebuchet MS"/>
              </a:rPr>
              <a:t>223</a:t>
            </a:r>
            <a:r>
              <a:rPr sz="1200" spc="-5" dirty="0">
                <a:latin typeface="Trebuchet MS"/>
                <a:cs typeface="Trebuchet MS"/>
              </a:rPr>
              <a:t>).</a:t>
            </a:r>
            <a:endParaRPr sz="1200" dirty="0">
              <a:latin typeface="Trebuchet MS"/>
              <a:cs typeface="Trebuchet MS"/>
            </a:endParaRPr>
          </a:p>
          <a:p>
            <a:pPr>
              <a:lnSpc>
                <a:spcPct val="100000"/>
              </a:lnSpc>
              <a:spcBef>
                <a:spcPts val="5"/>
              </a:spcBef>
            </a:pPr>
            <a:endParaRPr sz="1300" dirty="0">
              <a:latin typeface="Trebuchet MS"/>
              <a:cs typeface="Trebuchet MS"/>
            </a:endParaRPr>
          </a:p>
          <a:p>
            <a:pPr marL="91440" marR="82550" algn="just">
              <a:lnSpc>
                <a:spcPct val="105000"/>
              </a:lnSpc>
            </a:pPr>
            <a:r>
              <a:rPr sz="1200" spc="-5" dirty="0">
                <a:latin typeface="Trebuchet MS"/>
                <a:cs typeface="Trebuchet MS"/>
              </a:rPr>
              <a:t>Service</a:t>
            </a:r>
            <a:r>
              <a:rPr sz="1200" dirty="0">
                <a:latin typeface="Trebuchet MS"/>
                <a:cs typeface="Trebuchet MS"/>
              </a:rPr>
              <a:t> </a:t>
            </a:r>
            <a:r>
              <a:rPr sz="1200" spc="-5" dirty="0">
                <a:latin typeface="Trebuchet MS"/>
                <a:cs typeface="Trebuchet MS"/>
              </a:rPr>
              <a:t>users</a:t>
            </a:r>
            <a:r>
              <a:rPr sz="1200" dirty="0">
                <a:latin typeface="Trebuchet MS"/>
                <a:cs typeface="Trebuchet MS"/>
              </a:rPr>
              <a:t> </a:t>
            </a:r>
            <a:r>
              <a:rPr sz="1200" spc="-5" dirty="0">
                <a:latin typeface="Trebuchet MS"/>
                <a:cs typeface="Trebuchet MS"/>
              </a:rPr>
              <a:t>also</a:t>
            </a:r>
            <a:r>
              <a:rPr sz="1200" dirty="0">
                <a:latin typeface="Trebuchet MS"/>
                <a:cs typeface="Trebuchet MS"/>
              </a:rPr>
              <a:t> </a:t>
            </a:r>
            <a:r>
              <a:rPr sz="1200" spc="-5" dirty="0">
                <a:latin typeface="Trebuchet MS"/>
                <a:cs typeface="Trebuchet MS"/>
              </a:rPr>
              <a:t>continued</a:t>
            </a:r>
            <a:r>
              <a:rPr sz="1200" dirty="0">
                <a:latin typeface="Trebuchet MS"/>
                <a:cs typeface="Trebuchet MS"/>
              </a:rPr>
              <a:t> to </a:t>
            </a:r>
            <a:r>
              <a:rPr sz="1200" spc="5" dirty="0">
                <a:latin typeface="Trebuchet MS"/>
                <a:cs typeface="Trebuchet MS"/>
              </a:rPr>
              <a:t> </a:t>
            </a:r>
            <a:r>
              <a:rPr sz="1200" dirty="0">
                <a:latin typeface="Trebuchet MS"/>
                <a:cs typeface="Trebuchet MS"/>
              </a:rPr>
              <a:t>comment </a:t>
            </a:r>
            <a:r>
              <a:rPr sz="1200" spc="-5" dirty="0">
                <a:latin typeface="Trebuchet MS"/>
                <a:cs typeface="Trebuchet MS"/>
              </a:rPr>
              <a:t>on </a:t>
            </a:r>
            <a:r>
              <a:rPr sz="1200" spc="-10" dirty="0">
                <a:latin typeface="Trebuchet MS"/>
                <a:cs typeface="Trebuchet MS"/>
              </a:rPr>
              <a:t>their experiences with </a:t>
            </a:r>
            <a:r>
              <a:rPr sz="1200" spc="-5" dirty="0">
                <a:latin typeface="Trebuchet MS"/>
                <a:cs typeface="Trebuchet MS"/>
              </a:rPr>
              <a:t> </a:t>
            </a:r>
            <a:r>
              <a:rPr lang="en-GB" sz="1200" spc="-5" dirty="0">
                <a:latin typeface="Trebuchet MS"/>
                <a:cs typeface="Trebuchet MS"/>
              </a:rPr>
              <a:t>Pharmacy </a:t>
            </a:r>
            <a:r>
              <a:rPr sz="1200" spc="-5" dirty="0">
                <a:latin typeface="Trebuchet MS"/>
                <a:cs typeface="Trebuchet MS"/>
              </a:rPr>
              <a:t>(1</a:t>
            </a:r>
            <a:r>
              <a:rPr lang="en-GB" sz="1200" spc="-5" dirty="0">
                <a:latin typeface="Trebuchet MS"/>
                <a:cs typeface="Trebuchet MS"/>
              </a:rPr>
              <a:t>48</a:t>
            </a:r>
            <a:r>
              <a:rPr sz="1200" spc="-5" dirty="0">
                <a:latin typeface="Trebuchet MS"/>
                <a:cs typeface="Trebuchet MS"/>
              </a:rPr>
              <a:t>),</a:t>
            </a:r>
            <a:r>
              <a:rPr sz="1200" spc="330" dirty="0">
                <a:latin typeface="Trebuchet MS"/>
                <a:cs typeface="Trebuchet MS"/>
              </a:rPr>
              <a:t> </a:t>
            </a:r>
            <a:r>
              <a:rPr lang="en-GB" sz="1200" spc="-10" dirty="0">
                <a:latin typeface="Trebuchet MS"/>
                <a:cs typeface="Trebuchet MS"/>
              </a:rPr>
              <a:t>Other </a:t>
            </a:r>
            <a:r>
              <a:rPr sz="1200" spc="-10" dirty="0">
                <a:latin typeface="Trebuchet MS"/>
                <a:cs typeface="Trebuchet MS"/>
              </a:rPr>
              <a:t>(</a:t>
            </a:r>
            <a:r>
              <a:rPr lang="en-GB" sz="1200" spc="-10" dirty="0">
                <a:latin typeface="Trebuchet MS"/>
                <a:cs typeface="Trebuchet MS"/>
              </a:rPr>
              <a:t>39</a:t>
            </a:r>
            <a:r>
              <a:rPr sz="1200" spc="-10" dirty="0">
                <a:latin typeface="Trebuchet MS"/>
                <a:cs typeface="Trebuchet MS"/>
              </a:rPr>
              <a:t>)</a:t>
            </a:r>
            <a:r>
              <a:rPr sz="1200" spc="320" dirty="0">
                <a:latin typeface="Trebuchet MS"/>
                <a:cs typeface="Trebuchet MS"/>
              </a:rPr>
              <a:t> </a:t>
            </a:r>
            <a:r>
              <a:rPr sz="1200" spc="-10" dirty="0">
                <a:latin typeface="Trebuchet MS"/>
                <a:cs typeface="Trebuchet MS"/>
              </a:rPr>
              <a:t>and</a:t>
            </a:r>
            <a:r>
              <a:rPr lang="en-GB" sz="1200" dirty="0">
                <a:latin typeface="Trebuchet MS"/>
                <a:cs typeface="Trebuchet MS"/>
              </a:rPr>
              <a:t> </a:t>
            </a:r>
            <a:r>
              <a:rPr lang="en-GB" sz="1200" spc="-5" dirty="0">
                <a:latin typeface="Trebuchet MS"/>
                <a:cs typeface="Trebuchet MS"/>
              </a:rPr>
              <a:t>Community Health </a:t>
            </a:r>
            <a:r>
              <a:rPr sz="1200" spc="-5" dirty="0">
                <a:latin typeface="Trebuchet MS"/>
                <a:cs typeface="Trebuchet MS"/>
              </a:rPr>
              <a:t>(</a:t>
            </a:r>
            <a:r>
              <a:rPr lang="en-GB" sz="1200" spc="-5" dirty="0">
                <a:latin typeface="Trebuchet MS"/>
                <a:cs typeface="Trebuchet MS"/>
              </a:rPr>
              <a:t>21)</a:t>
            </a:r>
            <a:r>
              <a:rPr sz="1200" spc="-5" dirty="0">
                <a:latin typeface="Trebuchet MS"/>
                <a:cs typeface="Trebuchet MS"/>
              </a:rPr>
              <a:t>.</a:t>
            </a:r>
            <a:endParaRPr lang="en-GB" sz="1200" spc="-5" dirty="0">
              <a:latin typeface="Trebuchet MS"/>
              <a:cs typeface="Trebuchet MS"/>
            </a:endParaRPr>
          </a:p>
          <a:p>
            <a:pPr marL="91440" marR="82550" algn="just">
              <a:lnSpc>
                <a:spcPct val="105000"/>
              </a:lnSpc>
            </a:pPr>
            <a:endParaRPr sz="1200" dirty="0">
              <a:latin typeface="Trebuchet MS"/>
              <a:cs typeface="Trebuchet MS"/>
            </a:endParaRPr>
          </a:p>
        </p:txBody>
      </p:sp>
      <p:sp>
        <p:nvSpPr>
          <p:cNvPr id="36" name="object 36"/>
          <p:cNvSpPr txBox="1"/>
          <p:nvPr/>
        </p:nvSpPr>
        <p:spPr>
          <a:xfrm>
            <a:off x="9471152" y="303021"/>
            <a:ext cx="814705" cy="452755"/>
          </a:xfrm>
          <a:prstGeom prst="rect">
            <a:avLst/>
          </a:prstGeom>
        </p:spPr>
        <p:txBody>
          <a:bodyPr vert="horz" wrap="square" lIns="0" tIns="12700" rIns="0" bIns="0" rtlCol="0">
            <a:spAutoFit/>
          </a:bodyPr>
          <a:lstStyle/>
          <a:p>
            <a:pPr marL="12700" marR="5080" indent="7620">
              <a:lnSpc>
                <a:spcPct val="100000"/>
              </a:lnSpc>
              <a:spcBef>
                <a:spcPts val="100"/>
              </a:spcBef>
            </a:pPr>
            <a:r>
              <a:rPr sz="1400" spc="-5" dirty="0" err="1">
                <a:solidFill>
                  <a:srgbClr val="FFFFFF"/>
                </a:solidFill>
                <a:latin typeface="Trebuchet MS"/>
                <a:cs typeface="Trebuchet MS"/>
              </a:rPr>
              <a:t>Lewisham</a:t>
            </a:r>
            <a:r>
              <a:rPr sz="1400" spc="-5" dirty="0">
                <a:solidFill>
                  <a:srgbClr val="FFFFFF"/>
                </a:solidFill>
                <a:latin typeface="Trebuchet MS"/>
                <a:cs typeface="Trebuchet MS"/>
              </a:rPr>
              <a:t>  Q</a:t>
            </a:r>
            <a:r>
              <a:rPr lang="en-GB" sz="1400" spc="-5" dirty="0">
                <a:solidFill>
                  <a:srgbClr val="FFFFFF"/>
                </a:solidFill>
                <a:latin typeface="Trebuchet MS"/>
                <a:cs typeface="Trebuchet MS"/>
              </a:rPr>
              <a:t>4</a:t>
            </a:r>
            <a:r>
              <a:rPr sz="1400" spc="-35" dirty="0">
                <a:solidFill>
                  <a:srgbClr val="FFFFFF"/>
                </a:solidFill>
                <a:latin typeface="Trebuchet MS"/>
                <a:cs typeface="Trebuchet MS"/>
              </a:rPr>
              <a:t> </a:t>
            </a:r>
            <a:r>
              <a:rPr sz="1400" dirty="0">
                <a:solidFill>
                  <a:srgbClr val="FFFFFF"/>
                </a:solidFill>
                <a:latin typeface="Trebuchet MS"/>
                <a:cs typeface="Trebuchet MS"/>
              </a:rPr>
              <a:t>|</a:t>
            </a:r>
            <a:r>
              <a:rPr sz="1400" spc="-40" dirty="0">
                <a:solidFill>
                  <a:srgbClr val="FFFFFF"/>
                </a:solidFill>
                <a:latin typeface="Trebuchet MS"/>
                <a:cs typeface="Trebuchet MS"/>
              </a:rPr>
              <a:t> </a:t>
            </a:r>
            <a:r>
              <a:rPr sz="1400" spc="-5" dirty="0">
                <a:solidFill>
                  <a:srgbClr val="FFFFFF"/>
                </a:solidFill>
                <a:latin typeface="Trebuchet MS"/>
                <a:cs typeface="Trebuchet MS"/>
              </a:rPr>
              <a:t>202</a:t>
            </a:r>
            <a:r>
              <a:rPr lang="en-GB" sz="1400" spc="-5" dirty="0">
                <a:solidFill>
                  <a:srgbClr val="FFFFFF"/>
                </a:solidFill>
                <a:latin typeface="Trebuchet MS"/>
                <a:cs typeface="Trebuchet MS"/>
              </a:rPr>
              <a:t>2</a:t>
            </a:r>
            <a:endParaRPr sz="1400" dirty="0">
              <a:latin typeface="Trebuchet MS"/>
              <a:cs typeface="Trebuchet MS"/>
            </a:endParaRPr>
          </a:p>
        </p:txBody>
      </p:sp>
      <p:sp>
        <p:nvSpPr>
          <p:cNvPr id="37" name="object 37"/>
          <p:cNvSpPr txBox="1">
            <a:spLocks noGrp="1"/>
          </p:cNvSpPr>
          <p:nvPr>
            <p:ph type="title"/>
          </p:nvPr>
        </p:nvSpPr>
        <p:spPr>
          <a:xfrm>
            <a:off x="1031544" y="360426"/>
            <a:ext cx="7195820" cy="574040"/>
          </a:xfrm>
          <a:prstGeom prst="rect">
            <a:avLst/>
          </a:prstGeom>
        </p:spPr>
        <p:txBody>
          <a:bodyPr vert="horz" wrap="square" lIns="0" tIns="12700" rIns="0" bIns="0" rtlCol="0">
            <a:spAutoFit/>
          </a:bodyPr>
          <a:lstStyle/>
          <a:p>
            <a:pPr marL="12700">
              <a:lnSpc>
                <a:spcPct val="100000"/>
              </a:lnSpc>
              <a:spcBef>
                <a:spcPts val="100"/>
              </a:spcBef>
            </a:pPr>
            <a:r>
              <a:rPr sz="3600" spc="-90" dirty="0"/>
              <a:t>Total</a:t>
            </a:r>
            <a:r>
              <a:rPr sz="3600" spc="-15" dirty="0"/>
              <a:t> </a:t>
            </a:r>
            <a:r>
              <a:rPr sz="3600" spc="-25" dirty="0"/>
              <a:t>Reviews</a:t>
            </a:r>
            <a:r>
              <a:rPr sz="3600" spc="-15" dirty="0"/>
              <a:t> </a:t>
            </a:r>
            <a:r>
              <a:rPr sz="3600" spc="-5" dirty="0"/>
              <a:t>per</a:t>
            </a:r>
            <a:r>
              <a:rPr sz="3600" spc="-35" dirty="0"/>
              <a:t> </a:t>
            </a:r>
            <a:r>
              <a:rPr sz="3600" dirty="0"/>
              <a:t>Service</a:t>
            </a:r>
            <a:r>
              <a:rPr sz="3600" spc="-5" dirty="0"/>
              <a:t> Category</a:t>
            </a:r>
            <a:endParaRPr sz="3600"/>
          </a:p>
        </p:txBody>
      </p:sp>
      <p:pic>
        <p:nvPicPr>
          <p:cNvPr id="38" name="object 38"/>
          <p:cNvPicPr/>
          <p:nvPr/>
        </p:nvPicPr>
        <p:blipFill>
          <a:blip r:embed="rId4" cstate="print"/>
          <a:stretch>
            <a:fillRect/>
          </a:stretch>
        </p:blipFill>
        <p:spPr>
          <a:xfrm>
            <a:off x="0" y="3983076"/>
            <a:ext cx="3073021" cy="2874922"/>
          </a:xfrm>
          <a:prstGeom prst="rect">
            <a:avLst/>
          </a:prstGeom>
        </p:spPr>
      </p:pic>
      <p:sp>
        <p:nvSpPr>
          <p:cNvPr id="39" name="object 39"/>
          <p:cNvSpPr txBox="1"/>
          <p:nvPr/>
        </p:nvSpPr>
        <p:spPr>
          <a:xfrm>
            <a:off x="9581133" y="6465214"/>
            <a:ext cx="166370" cy="177800"/>
          </a:xfrm>
          <a:prstGeom prst="rect">
            <a:avLst/>
          </a:prstGeom>
        </p:spPr>
        <p:txBody>
          <a:bodyPr vert="horz" wrap="square" lIns="0" tIns="0" rIns="0" bIns="0" rtlCol="0">
            <a:spAutoFit/>
          </a:bodyPr>
          <a:lstStyle/>
          <a:p>
            <a:pPr marL="38100">
              <a:lnSpc>
                <a:spcPts val="1240"/>
              </a:lnSpc>
            </a:pPr>
            <a:r>
              <a:rPr sz="1200" dirty="0">
                <a:solidFill>
                  <a:srgbClr val="888888"/>
                </a:solidFill>
                <a:latin typeface="Calibri"/>
                <a:cs typeface="Calibri"/>
              </a:rPr>
              <a:t>8</a:t>
            </a:r>
            <a:endParaRPr sz="1200">
              <a:latin typeface="Calibri"/>
              <a:cs typeface="Calibri"/>
            </a:endParaRPr>
          </a:p>
        </p:txBody>
      </p:sp>
      <p:graphicFrame>
        <p:nvGraphicFramePr>
          <p:cNvPr id="40" name="Chart 39">
            <a:extLst>
              <a:ext uri="{FF2B5EF4-FFF2-40B4-BE49-F238E27FC236}">
                <a16:creationId xmlns:a16="http://schemas.microsoft.com/office/drawing/2014/main" id="{6955FBD1-9DB0-4938-891B-9A0B7DB927C0}"/>
              </a:ext>
            </a:extLst>
          </p:cNvPr>
          <p:cNvGraphicFramePr/>
          <p:nvPr>
            <p:extLst>
              <p:ext uri="{D42A27DB-BD31-4B8C-83A1-F6EECF244321}">
                <p14:modId xmlns:p14="http://schemas.microsoft.com/office/powerpoint/2010/main" val="32712494"/>
              </p:ext>
            </p:extLst>
          </p:nvPr>
        </p:nvGraphicFramePr>
        <p:xfrm>
          <a:off x="3124200" y="1143000"/>
          <a:ext cx="7221051" cy="5001058"/>
        </p:xfrm>
        <a:graphic>
          <a:graphicData uri="http://schemas.openxmlformats.org/drawingml/2006/chart">
            <c:chart xmlns:c="http://schemas.openxmlformats.org/drawingml/2006/chart" xmlns:r="http://schemas.openxmlformats.org/officeDocument/2006/relationships" r:id="rId5"/>
          </a:graphicData>
        </a:graphic>
      </p:graphicFrame>
      <p:sp>
        <p:nvSpPr>
          <p:cNvPr id="41" name="Google Shape;1052;p21">
            <a:extLst>
              <a:ext uri="{FF2B5EF4-FFF2-40B4-BE49-F238E27FC236}">
                <a16:creationId xmlns:a16="http://schemas.microsoft.com/office/drawing/2014/main" id="{0F4F26D7-5FC2-4C9D-BE7E-731A19112889}"/>
              </a:ext>
            </a:extLst>
          </p:cNvPr>
          <p:cNvSpPr/>
          <p:nvPr/>
        </p:nvSpPr>
        <p:spPr>
          <a:xfrm flipV="1">
            <a:off x="5076405" y="5306328"/>
            <a:ext cx="4994946" cy="45719"/>
          </a:xfrm>
          <a:custGeom>
            <a:avLst/>
            <a:gdLst/>
            <a:ahLst/>
            <a:cxnLst/>
            <a:rect l="l" t="t" r="r" b="b"/>
            <a:pathLst>
              <a:path w="5826125" h="120000" extrusionOk="0">
                <a:moveTo>
                  <a:pt x="0" y="0"/>
                </a:moveTo>
                <a:lnTo>
                  <a:pt x="5825807" y="0"/>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F1995D650BE438EDE219624EC2843" ma:contentTypeVersion="16" ma:contentTypeDescription="Create a new document." ma:contentTypeScope="" ma:versionID="38b6f6ec00824aff1b4f43905f552b8f">
  <xsd:schema xmlns:xsd="http://www.w3.org/2001/XMLSchema" xmlns:xs="http://www.w3.org/2001/XMLSchema" xmlns:p="http://schemas.microsoft.com/office/2006/metadata/properties" xmlns:ns2="1c88ff55-8417-48fe-afb6-e914324591d6" xmlns:ns3="48a9649a-591d-4b43-80b4-2b3d8f7d4533" targetNamespace="http://schemas.microsoft.com/office/2006/metadata/properties" ma:root="true" ma:fieldsID="e9ea0f1a75d3cbe3169c26ac8b9a8f28" ns2:_="" ns3:_="">
    <xsd:import namespace="1c88ff55-8417-48fe-afb6-e914324591d6"/>
    <xsd:import namespace="48a9649a-591d-4b43-80b4-2b3d8f7d45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88ff55-8417-48fe-afb6-e914324591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e52945-9ad2-4cb1-b8fc-a0a2f41659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8a9649a-591d-4b43-80b4-2b3d8f7d453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492d3ad-8cde-455c-be07-31ada4381fb6}" ma:internalName="TaxCatchAll" ma:showField="CatchAllData" ma:web="48a9649a-591d-4b43-80b4-2b3d8f7d45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c88ff55-8417-48fe-afb6-e914324591d6">
      <Terms xmlns="http://schemas.microsoft.com/office/infopath/2007/PartnerControls"/>
    </lcf76f155ced4ddcb4097134ff3c332f>
    <TaxCatchAll xmlns="48a9649a-591d-4b43-80b4-2b3d8f7d4533" xsi:nil="true"/>
  </documentManagement>
</p:properties>
</file>

<file path=customXml/itemProps1.xml><?xml version="1.0" encoding="utf-8"?>
<ds:datastoreItem xmlns:ds="http://schemas.openxmlformats.org/officeDocument/2006/customXml" ds:itemID="{6D447760-CBEE-4BAE-9AA5-F376DEB0A857}">
  <ds:schemaRefs>
    <ds:schemaRef ds:uri="http://schemas.microsoft.com/sharepoint/v3/contenttype/forms"/>
  </ds:schemaRefs>
</ds:datastoreItem>
</file>

<file path=customXml/itemProps2.xml><?xml version="1.0" encoding="utf-8"?>
<ds:datastoreItem xmlns:ds="http://schemas.openxmlformats.org/officeDocument/2006/customXml" ds:itemID="{C0CD50CE-5398-40F8-BDAC-DAF76AADBF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88ff55-8417-48fe-afb6-e914324591d6"/>
    <ds:schemaRef ds:uri="48a9649a-591d-4b43-80b4-2b3d8f7d45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88AAE0-3B52-4BBB-BAF6-1C8334E8C704}">
  <ds:schemaRefs>
    <ds:schemaRef ds:uri="http://schemas.microsoft.com/office/2006/metadata/properties"/>
    <ds:schemaRef ds:uri="http://schemas.microsoft.com/office/infopath/2007/PartnerControls"/>
    <ds:schemaRef ds:uri="1c88ff55-8417-48fe-afb6-e914324591d6"/>
    <ds:schemaRef ds:uri="48a9649a-591d-4b43-80b4-2b3d8f7d4533"/>
  </ds:schemaRefs>
</ds:datastoreItem>
</file>

<file path=docProps/app.xml><?xml version="1.0" encoding="utf-8"?>
<Properties xmlns="http://schemas.openxmlformats.org/officeDocument/2006/extended-properties" xmlns:vt="http://schemas.openxmlformats.org/officeDocument/2006/docPropsVTypes">
  <Template/>
  <TotalTime>12891</TotalTime>
  <Words>10316</Words>
  <Application>Microsoft Macintosh PowerPoint</Application>
  <PresentationFormat>Custom</PresentationFormat>
  <Paragraphs>1108</Paragraphs>
  <Slides>55</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Segoe UI Symbol</vt:lpstr>
      <vt:lpstr>Trebuchet MS</vt:lpstr>
      <vt:lpstr>Office Theme</vt:lpstr>
      <vt:lpstr>PowerPoint Presentation</vt:lpstr>
      <vt:lpstr>Lewisham  Q4 | 2022</vt:lpstr>
      <vt:lpstr>Lewisham  Q4 | 2022</vt:lpstr>
      <vt:lpstr>Lewisham  Q4 | 2022</vt:lpstr>
      <vt:lpstr>Lewisham  Q4 | 2022</vt:lpstr>
      <vt:lpstr>Lewisham  Q4 | 2022</vt:lpstr>
      <vt:lpstr>Lewisham  Q4 | 2022</vt:lpstr>
      <vt:lpstr>Overall Star Ratings</vt:lpstr>
      <vt:lpstr>Total Reviews per Service Category</vt:lpstr>
      <vt:lpstr>Distribution of Positive, Neutral &amp; Negative</vt:lpstr>
      <vt:lpstr>Lewisham  Q4 | 2022</vt:lpstr>
      <vt:lpstr>Lewisham  Q4 | 2022</vt:lpstr>
      <vt:lpstr>GP Themes and Sub-Themes</vt:lpstr>
      <vt:lpstr>Lewisham  Q4 | 2022</vt:lpstr>
      <vt:lpstr>GP Themes and Sub-Themes</vt:lpstr>
      <vt:lpstr>Dentist Themes and Sub-Themes</vt:lpstr>
      <vt:lpstr>Dentist Themes and Sub-Themes</vt:lpstr>
      <vt:lpstr>Dentist Themes and Sub-Themes</vt:lpstr>
      <vt:lpstr>Dentist Themes and Sub-Themes</vt:lpstr>
      <vt:lpstr>Hospital Themes and Sub-Themes</vt:lpstr>
      <vt:lpstr>Hospital Themes and Sub-Themes</vt:lpstr>
      <vt:lpstr>Hospital Themes and Sub-Themes</vt:lpstr>
      <vt:lpstr>Hospital Themes and Sub-Themes</vt:lpstr>
      <vt:lpstr>Pharmacy Themes and Sub-Themes</vt:lpstr>
      <vt:lpstr>Pharmacy Themes and Sub-Themes</vt:lpstr>
      <vt:lpstr>Other Positive Reviews</vt:lpstr>
      <vt:lpstr>PowerPoint Presentation</vt:lpstr>
      <vt:lpstr>PowerPoint Presentation</vt:lpstr>
      <vt:lpstr>Other Negative &amp; Neutral Reviews</vt:lpstr>
      <vt:lpstr>PowerPoint Presentation</vt:lpstr>
      <vt:lpstr>PowerPoint Presentation</vt:lpstr>
      <vt:lpstr>Themes for Primary Care Networks</vt:lpstr>
      <vt:lpstr>Themes for North Lewisham</vt:lpstr>
      <vt:lpstr>Themes for Sevenfields</vt:lpstr>
      <vt:lpstr>Themes for Modality Lewisham</vt:lpstr>
      <vt:lpstr>Themes for Lewisham Care Partnership</vt:lpstr>
      <vt:lpstr>Themes for Lewisham Alliance</vt:lpstr>
      <vt:lpstr>Themes for Aplos</vt:lpstr>
      <vt:lpstr>Lewisham  Q4 | 2022</vt:lpstr>
      <vt:lpstr>Demographic information</vt:lpstr>
      <vt:lpstr>Conclusion</vt:lpstr>
      <vt:lpstr>Conclusion cont. </vt:lpstr>
      <vt:lpstr>Lewisham  Q4 | 2022</vt:lpstr>
      <vt:lpstr>Lewisham  Q4 | 2022</vt:lpstr>
      <vt:lpstr>Lewisham  Q4 | 2022</vt:lpstr>
      <vt:lpstr>Lewisham  Q4 | 2022</vt:lpstr>
      <vt:lpstr>Lewisham  Q4 | 2022</vt:lpstr>
      <vt:lpstr>Lewisham  Q4 | 2022</vt:lpstr>
      <vt:lpstr>Lewisham  Q4 | 2022</vt:lpstr>
      <vt:lpstr>Lewisham  Q4 | 2022</vt:lpstr>
      <vt:lpstr>Lewisham  Q4 | 2022</vt:lpstr>
      <vt:lpstr>Lewisham  Q4 | 2022</vt:lpstr>
      <vt:lpstr>Lewisham  Q4 | 2022</vt:lpstr>
      <vt:lpstr>Lewisham  Q4 | 2022</vt:lpstr>
      <vt:lpstr>Lewisham  Q4 |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Meertens</dc:creator>
  <cp:lastModifiedBy>Gabriella Van Beek</cp:lastModifiedBy>
  <cp:revision>180</cp:revision>
  <dcterms:created xsi:type="dcterms:W3CDTF">2021-11-30T13:33:32Z</dcterms:created>
  <dcterms:modified xsi:type="dcterms:W3CDTF">2022-06-10T13:57:44Z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2021-07-16T00:00:00Z</vt:filetime>
  </property>
  <property fmtid="{D5CDD505-2E9C-101B-9397-08002B2CF9AE}" pid="3" name="Creator">
    <vt:lpwstr>Microsoft® PowerPoint® for Microsoft 365</vt:lpwstr>
  </property>
  <property fmtid="{D5CDD505-2E9C-101B-9397-08002B2CF9AE}" pid="4" name="LastSaved">
    <vt:filetime>2021-11-30T00:00:00Z</vt:filetime>
  </property>
  <property fmtid="{D5CDD505-2E9C-101B-9397-08002B2CF9AE}" pid="5" name="ContentTypeId">
    <vt:lpwstr>0x010100CE3F1995D650BE438EDE219624EC2843</vt:lpwstr>
  </property>
  <property fmtid="{D5CDD505-2E9C-101B-9397-08002B2CF9AE}" pid="6" name="MediaServiceImageTags">
    <vt:lpwstr/>
  </property>
</Properties>
</file>